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9" r:id="rId19"/>
    <p:sldId id="273" r:id="rId20"/>
    <p:sldId id="281" r:id="rId21"/>
    <p:sldId id="274" r:id="rId22"/>
    <p:sldId id="275" r:id="rId23"/>
    <p:sldId id="280" r:id="rId24"/>
    <p:sldId id="276" r:id="rId25"/>
    <p:sldId id="277" r:id="rId26"/>
    <p:sldId id="282" r:id="rId27"/>
    <p:sldId id="278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7510"/>
    <a:srgbClr val="FFD54F"/>
    <a:srgbClr val="F8F200"/>
    <a:srgbClr val="FFFF00"/>
    <a:srgbClr val="FFFF99"/>
    <a:srgbClr val="FFCC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123D21-4D94-47B7-9DAA-8E98B6E1B382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CF87B0E7-4EC8-41B1-B940-40750221FFCF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Коммуникация как  взаимодействие </a:t>
          </a:r>
        </a:p>
        <a:p>
          <a:r>
            <a:rPr lang="ru-RU" dirty="0" smtClean="0"/>
            <a:t>(учёт позиции собеседника или партнёра по деятельности)</a:t>
          </a:r>
          <a:endParaRPr lang="ru-RU" dirty="0"/>
        </a:p>
      </dgm:t>
    </dgm:pt>
    <dgm:pt modelId="{29F4F302-79CE-4938-856C-866F4F34D253}" type="parTrans" cxnId="{1C440D95-14B9-4A40-913C-D2DBB7593396}">
      <dgm:prSet/>
      <dgm:spPr/>
      <dgm:t>
        <a:bodyPr/>
        <a:lstStyle/>
        <a:p>
          <a:endParaRPr lang="ru-RU"/>
        </a:p>
      </dgm:t>
    </dgm:pt>
    <dgm:pt modelId="{22E0B660-C34D-4561-87CB-3173D6059AAB}" type="sibTrans" cxnId="{1C440D95-14B9-4A40-913C-D2DBB7593396}">
      <dgm:prSet/>
      <dgm:spPr/>
      <dgm:t>
        <a:bodyPr/>
        <a:lstStyle/>
        <a:p>
          <a:endParaRPr lang="ru-RU"/>
        </a:p>
      </dgm:t>
    </dgm:pt>
    <dgm:pt modelId="{15E15A00-298E-43DE-8B4C-10CF270C1860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Коммуникация как   сотрудничество </a:t>
          </a:r>
          <a:r>
            <a:rPr lang="ru-RU" dirty="0" smtClean="0"/>
            <a:t>(согласование усилий по достижению  общей цели – ориентация на партнёра)</a:t>
          </a:r>
          <a:endParaRPr lang="ru-RU" dirty="0"/>
        </a:p>
      </dgm:t>
    </dgm:pt>
    <dgm:pt modelId="{80DFB4A8-BFA8-4F72-B93C-532CFBA6B1BE}" type="parTrans" cxnId="{0053A4F4-9B22-4A38-9BB8-B10D30C62E9A}">
      <dgm:prSet/>
      <dgm:spPr/>
      <dgm:t>
        <a:bodyPr/>
        <a:lstStyle/>
        <a:p>
          <a:endParaRPr lang="ru-RU"/>
        </a:p>
      </dgm:t>
    </dgm:pt>
    <dgm:pt modelId="{392BDCBF-449D-4A9E-9B2F-05071288517C}" type="sibTrans" cxnId="{0053A4F4-9B22-4A38-9BB8-B10D30C62E9A}">
      <dgm:prSet/>
      <dgm:spPr/>
      <dgm:t>
        <a:bodyPr/>
        <a:lstStyle/>
        <a:p>
          <a:endParaRPr lang="ru-RU"/>
        </a:p>
      </dgm:t>
    </dgm:pt>
    <dgm:pt modelId="{47705551-E827-448B-823A-6BA697B417E7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Коммуникация как  </a:t>
          </a:r>
          <a:r>
            <a:rPr lang="ru-RU" dirty="0" err="1" smtClean="0">
              <a:solidFill>
                <a:srgbClr val="C00000"/>
              </a:solidFill>
            </a:rPr>
            <a:t>интериоризация</a:t>
          </a:r>
          <a:endParaRPr lang="ru-RU" dirty="0" smtClean="0">
            <a:solidFill>
              <a:srgbClr val="C00000"/>
            </a:solidFill>
          </a:endParaRPr>
        </a:p>
        <a:p>
          <a:r>
            <a:rPr lang="ru-RU" dirty="0" smtClean="0"/>
            <a:t> (стили и способы построения речевой коммуникации)</a:t>
          </a:r>
          <a:endParaRPr lang="ru-RU" dirty="0"/>
        </a:p>
      </dgm:t>
    </dgm:pt>
    <dgm:pt modelId="{FA046F74-CD72-4797-9BC2-3192C0FD0744}" type="parTrans" cxnId="{E2FBBB37-9059-4783-9826-114AFF69DF0B}">
      <dgm:prSet/>
      <dgm:spPr/>
      <dgm:t>
        <a:bodyPr/>
        <a:lstStyle/>
        <a:p>
          <a:endParaRPr lang="ru-RU"/>
        </a:p>
      </dgm:t>
    </dgm:pt>
    <dgm:pt modelId="{4DECC231-A19E-448F-9954-424B588AD7B7}" type="sibTrans" cxnId="{E2FBBB37-9059-4783-9826-114AFF69DF0B}">
      <dgm:prSet/>
      <dgm:spPr/>
      <dgm:t>
        <a:bodyPr/>
        <a:lstStyle/>
        <a:p>
          <a:endParaRPr lang="ru-RU"/>
        </a:p>
      </dgm:t>
    </dgm:pt>
    <dgm:pt modelId="{DA8F4C04-FB9F-42BF-9795-3C79757D2F00}" type="pres">
      <dgm:prSet presAssocID="{69123D21-4D94-47B7-9DAA-8E98B6E1B382}" presName="Name0" presStyleCnt="0">
        <dgm:presLayoutVars>
          <dgm:dir/>
          <dgm:animLvl val="lvl"/>
          <dgm:resizeHandles val="exact"/>
        </dgm:presLayoutVars>
      </dgm:prSet>
      <dgm:spPr/>
    </dgm:pt>
    <dgm:pt modelId="{34514FBB-D4A7-40E9-8824-C05D6DF6C4D8}" type="pres">
      <dgm:prSet presAssocID="{69123D21-4D94-47B7-9DAA-8E98B6E1B382}" presName="dummy" presStyleCnt="0"/>
      <dgm:spPr/>
    </dgm:pt>
    <dgm:pt modelId="{EE6AA9E0-E22E-48BF-8EC5-E6E8A79DEE7C}" type="pres">
      <dgm:prSet presAssocID="{69123D21-4D94-47B7-9DAA-8E98B6E1B382}" presName="linH" presStyleCnt="0"/>
      <dgm:spPr/>
    </dgm:pt>
    <dgm:pt modelId="{741DF5A0-4EFD-496B-8357-3D082E874FA1}" type="pres">
      <dgm:prSet presAssocID="{69123D21-4D94-47B7-9DAA-8E98B6E1B382}" presName="padding1" presStyleCnt="0"/>
      <dgm:spPr/>
    </dgm:pt>
    <dgm:pt modelId="{CA7BE935-C98D-4C5D-9279-58C85AB4F222}" type="pres">
      <dgm:prSet presAssocID="{CF87B0E7-4EC8-41B1-B940-40750221FFCF}" presName="linV" presStyleCnt="0"/>
      <dgm:spPr/>
    </dgm:pt>
    <dgm:pt modelId="{19733C2E-C83E-4CA8-8332-65E3F7F5B427}" type="pres">
      <dgm:prSet presAssocID="{CF87B0E7-4EC8-41B1-B940-40750221FFCF}" presName="spVertical1" presStyleCnt="0"/>
      <dgm:spPr/>
    </dgm:pt>
    <dgm:pt modelId="{8EBE0129-6EA9-4607-98E8-3B1A71C69083}" type="pres">
      <dgm:prSet presAssocID="{CF87B0E7-4EC8-41B1-B940-40750221FFCF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C22C10-A7F4-4F87-A735-2F8E019AFD1F}" type="pres">
      <dgm:prSet presAssocID="{CF87B0E7-4EC8-41B1-B940-40750221FFCF}" presName="spVertical2" presStyleCnt="0"/>
      <dgm:spPr/>
    </dgm:pt>
    <dgm:pt modelId="{A2254959-9555-4364-B941-4D16DD6820C6}" type="pres">
      <dgm:prSet presAssocID="{CF87B0E7-4EC8-41B1-B940-40750221FFCF}" presName="spVertical3" presStyleCnt="0"/>
      <dgm:spPr/>
    </dgm:pt>
    <dgm:pt modelId="{4D2A22A3-FF5E-440A-B82C-50E07EE325DA}" type="pres">
      <dgm:prSet presAssocID="{22E0B660-C34D-4561-87CB-3173D6059AAB}" presName="space" presStyleCnt="0"/>
      <dgm:spPr/>
    </dgm:pt>
    <dgm:pt modelId="{45C2AB7D-BD00-482D-B25D-24D793140C5C}" type="pres">
      <dgm:prSet presAssocID="{15E15A00-298E-43DE-8B4C-10CF270C1860}" presName="linV" presStyleCnt="0"/>
      <dgm:spPr/>
    </dgm:pt>
    <dgm:pt modelId="{DF58A053-536B-4486-BDBC-3A99CA402CCB}" type="pres">
      <dgm:prSet presAssocID="{15E15A00-298E-43DE-8B4C-10CF270C1860}" presName="spVertical1" presStyleCnt="0"/>
      <dgm:spPr/>
    </dgm:pt>
    <dgm:pt modelId="{49F5EBB6-6434-4889-A583-D8893FEA2F72}" type="pres">
      <dgm:prSet presAssocID="{15E15A00-298E-43DE-8B4C-10CF270C1860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CC225-B483-434A-9779-A6AD39A4C1DB}" type="pres">
      <dgm:prSet presAssocID="{15E15A00-298E-43DE-8B4C-10CF270C1860}" presName="spVertical2" presStyleCnt="0"/>
      <dgm:spPr/>
    </dgm:pt>
    <dgm:pt modelId="{FB263A13-7674-4DD6-B623-9A009DB202C9}" type="pres">
      <dgm:prSet presAssocID="{15E15A00-298E-43DE-8B4C-10CF270C1860}" presName="spVertical3" presStyleCnt="0"/>
      <dgm:spPr/>
    </dgm:pt>
    <dgm:pt modelId="{07D32968-4293-401C-A7A1-C5C88B9EC0C2}" type="pres">
      <dgm:prSet presAssocID="{392BDCBF-449D-4A9E-9B2F-05071288517C}" presName="space" presStyleCnt="0"/>
      <dgm:spPr/>
    </dgm:pt>
    <dgm:pt modelId="{2DA0D747-1592-45EF-BF27-2EDF8705600E}" type="pres">
      <dgm:prSet presAssocID="{47705551-E827-448B-823A-6BA697B417E7}" presName="linV" presStyleCnt="0"/>
      <dgm:spPr/>
    </dgm:pt>
    <dgm:pt modelId="{D707AE7B-2D28-422F-8DC2-2B5D2E478056}" type="pres">
      <dgm:prSet presAssocID="{47705551-E827-448B-823A-6BA697B417E7}" presName="spVertical1" presStyleCnt="0"/>
      <dgm:spPr/>
    </dgm:pt>
    <dgm:pt modelId="{41C99584-0D22-4258-83D9-04FE786E7194}" type="pres">
      <dgm:prSet presAssocID="{47705551-E827-448B-823A-6BA697B417E7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087B41-492B-4E45-AD76-FBDA6335D7D9}" type="pres">
      <dgm:prSet presAssocID="{47705551-E827-448B-823A-6BA697B417E7}" presName="spVertical2" presStyleCnt="0"/>
      <dgm:spPr/>
    </dgm:pt>
    <dgm:pt modelId="{48A5977E-94D1-4DEA-A64A-BC1FE07A4BDF}" type="pres">
      <dgm:prSet presAssocID="{47705551-E827-448B-823A-6BA697B417E7}" presName="spVertical3" presStyleCnt="0"/>
      <dgm:spPr/>
    </dgm:pt>
    <dgm:pt modelId="{0F34E4EF-2D98-4604-B00F-6A1CCE999EC7}" type="pres">
      <dgm:prSet presAssocID="{69123D21-4D94-47B7-9DAA-8E98B6E1B382}" presName="padding2" presStyleCnt="0"/>
      <dgm:spPr/>
    </dgm:pt>
    <dgm:pt modelId="{59535044-ED7C-4665-8907-DC03DA53DA23}" type="pres">
      <dgm:prSet presAssocID="{69123D21-4D94-47B7-9DAA-8E98B6E1B382}" presName="negArrow" presStyleCnt="0"/>
      <dgm:spPr/>
    </dgm:pt>
    <dgm:pt modelId="{CE5D0FCA-7969-4386-A76B-AF806072EC0A}" type="pres">
      <dgm:prSet presAssocID="{69123D21-4D94-47B7-9DAA-8E98B6E1B382}" presName="backgroundArrow" presStyleLbl="node1" presStyleIdx="0" presStyleCnt="1"/>
      <dgm:spPr/>
    </dgm:pt>
  </dgm:ptLst>
  <dgm:cxnLst>
    <dgm:cxn modelId="{1F4ACDBF-4595-4B34-82DF-5E4C08255A93}" type="presOf" srcId="{69123D21-4D94-47B7-9DAA-8E98B6E1B382}" destId="{DA8F4C04-FB9F-42BF-9795-3C79757D2F00}" srcOrd="0" destOrd="0" presId="urn:microsoft.com/office/officeart/2005/8/layout/hProcess3"/>
    <dgm:cxn modelId="{05AE8B1B-6C43-49B4-BC51-B0A0CDE0CBCC}" type="presOf" srcId="{47705551-E827-448B-823A-6BA697B417E7}" destId="{41C99584-0D22-4258-83D9-04FE786E7194}" srcOrd="0" destOrd="0" presId="urn:microsoft.com/office/officeart/2005/8/layout/hProcess3"/>
    <dgm:cxn modelId="{61FB04EA-A1A7-4CE1-932D-8E8E2D78CA92}" type="presOf" srcId="{CF87B0E7-4EC8-41B1-B940-40750221FFCF}" destId="{8EBE0129-6EA9-4607-98E8-3B1A71C69083}" srcOrd="0" destOrd="0" presId="urn:microsoft.com/office/officeart/2005/8/layout/hProcess3"/>
    <dgm:cxn modelId="{0053A4F4-9B22-4A38-9BB8-B10D30C62E9A}" srcId="{69123D21-4D94-47B7-9DAA-8E98B6E1B382}" destId="{15E15A00-298E-43DE-8B4C-10CF270C1860}" srcOrd="1" destOrd="0" parTransId="{80DFB4A8-BFA8-4F72-B93C-532CFBA6B1BE}" sibTransId="{392BDCBF-449D-4A9E-9B2F-05071288517C}"/>
    <dgm:cxn modelId="{E2FBBB37-9059-4783-9826-114AFF69DF0B}" srcId="{69123D21-4D94-47B7-9DAA-8E98B6E1B382}" destId="{47705551-E827-448B-823A-6BA697B417E7}" srcOrd="2" destOrd="0" parTransId="{FA046F74-CD72-4797-9BC2-3192C0FD0744}" sibTransId="{4DECC231-A19E-448F-9954-424B588AD7B7}"/>
    <dgm:cxn modelId="{4355EA3C-72C7-498F-BB9E-1F7C1226FF13}" type="presOf" srcId="{15E15A00-298E-43DE-8B4C-10CF270C1860}" destId="{49F5EBB6-6434-4889-A583-D8893FEA2F72}" srcOrd="0" destOrd="0" presId="urn:microsoft.com/office/officeart/2005/8/layout/hProcess3"/>
    <dgm:cxn modelId="{1C440D95-14B9-4A40-913C-D2DBB7593396}" srcId="{69123D21-4D94-47B7-9DAA-8E98B6E1B382}" destId="{CF87B0E7-4EC8-41B1-B940-40750221FFCF}" srcOrd="0" destOrd="0" parTransId="{29F4F302-79CE-4938-856C-866F4F34D253}" sibTransId="{22E0B660-C34D-4561-87CB-3173D6059AAB}"/>
    <dgm:cxn modelId="{0408322D-5B26-4573-9A87-CA4FD3B25AA4}" type="presParOf" srcId="{DA8F4C04-FB9F-42BF-9795-3C79757D2F00}" destId="{34514FBB-D4A7-40E9-8824-C05D6DF6C4D8}" srcOrd="0" destOrd="0" presId="urn:microsoft.com/office/officeart/2005/8/layout/hProcess3"/>
    <dgm:cxn modelId="{338BD9F3-A8BA-455C-BED7-116FECEC176F}" type="presParOf" srcId="{DA8F4C04-FB9F-42BF-9795-3C79757D2F00}" destId="{EE6AA9E0-E22E-48BF-8EC5-E6E8A79DEE7C}" srcOrd="1" destOrd="0" presId="urn:microsoft.com/office/officeart/2005/8/layout/hProcess3"/>
    <dgm:cxn modelId="{93432F36-089C-4262-BBD4-962BB8936E9F}" type="presParOf" srcId="{EE6AA9E0-E22E-48BF-8EC5-E6E8A79DEE7C}" destId="{741DF5A0-4EFD-496B-8357-3D082E874FA1}" srcOrd="0" destOrd="0" presId="urn:microsoft.com/office/officeart/2005/8/layout/hProcess3"/>
    <dgm:cxn modelId="{2591C3BC-892B-4550-93A2-7FC6170ED735}" type="presParOf" srcId="{EE6AA9E0-E22E-48BF-8EC5-E6E8A79DEE7C}" destId="{CA7BE935-C98D-4C5D-9279-58C85AB4F222}" srcOrd="1" destOrd="0" presId="urn:microsoft.com/office/officeart/2005/8/layout/hProcess3"/>
    <dgm:cxn modelId="{146310E7-3439-4AD9-B44C-C5EA436286F0}" type="presParOf" srcId="{CA7BE935-C98D-4C5D-9279-58C85AB4F222}" destId="{19733C2E-C83E-4CA8-8332-65E3F7F5B427}" srcOrd="0" destOrd="0" presId="urn:microsoft.com/office/officeart/2005/8/layout/hProcess3"/>
    <dgm:cxn modelId="{E81F8BC8-67FA-4337-A573-6D2C4CA1712F}" type="presParOf" srcId="{CA7BE935-C98D-4C5D-9279-58C85AB4F222}" destId="{8EBE0129-6EA9-4607-98E8-3B1A71C69083}" srcOrd="1" destOrd="0" presId="urn:microsoft.com/office/officeart/2005/8/layout/hProcess3"/>
    <dgm:cxn modelId="{DA613BEC-01FA-4C82-8D82-481E9EE04624}" type="presParOf" srcId="{CA7BE935-C98D-4C5D-9279-58C85AB4F222}" destId="{1EC22C10-A7F4-4F87-A735-2F8E019AFD1F}" srcOrd="2" destOrd="0" presId="urn:microsoft.com/office/officeart/2005/8/layout/hProcess3"/>
    <dgm:cxn modelId="{3AE16283-F8CE-493D-BB25-8F7D5F7E1AC9}" type="presParOf" srcId="{CA7BE935-C98D-4C5D-9279-58C85AB4F222}" destId="{A2254959-9555-4364-B941-4D16DD6820C6}" srcOrd="3" destOrd="0" presId="urn:microsoft.com/office/officeart/2005/8/layout/hProcess3"/>
    <dgm:cxn modelId="{D82C3D25-22F1-495F-B8E0-3022EEB79920}" type="presParOf" srcId="{EE6AA9E0-E22E-48BF-8EC5-E6E8A79DEE7C}" destId="{4D2A22A3-FF5E-440A-B82C-50E07EE325DA}" srcOrd="2" destOrd="0" presId="urn:microsoft.com/office/officeart/2005/8/layout/hProcess3"/>
    <dgm:cxn modelId="{F66BDAE8-69BA-4F3D-BBA0-A70DF46C647C}" type="presParOf" srcId="{EE6AA9E0-E22E-48BF-8EC5-E6E8A79DEE7C}" destId="{45C2AB7D-BD00-482D-B25D-24D793140C5C}" srcOrd="3" destOrd="0" presId="urn:microsoft.com/office/officeart/2005/8/layout/hProcess3"/>
    <dgm:cxn modelId="{67DEE1F0-5E78-4E62-AB97-676C85F4F0A0}" type="presParOf" srcId="{45C2AB7D-BD00-482D-B25D-24D793140C5C}" destId="{DF58A053-536B-4486-BDBC-3A99CA402CCB}" srcOrd="0" destOrd="0" presId="urn:microsoft.com/office/officeart/2005/8/layout/hProcess3"/>
    <dgm:cxn modelId="{1F2AE986-A831-4764-9F82-BEAFE4443461}" type="presParOf" srcId="{45C2AB7D-BD00-482D-B25D-24D793140C5C}" destId="{49F5EBB6-6434-4889-A583-D8893FEA2F72}" srcOrd="1" destOrd="0" presId="urn:microsoft.com/office/officeart/2005/8/layout/hProcess3"/>
    <dgm:cxn modelId="{BFDB07CA-AD22-4B1F-B82E-4E987098961A}" type="presParOf" srcId="{45C2AB7D-BD00-482D-B25D-24D793140C5C}" destId="{6F1CC225-B483-434A-9779-A6AD39A4C1DB}" srcOrd="2" destOrd="0" presId="urn:microsoft.com/office/officeart/2005/8/layout/hProcess3"/>
    <dgm:cxn modelId="{2852935D-6F33-46D3-B772-6AE636231C83}" type="presParOf" srcId="{45C2AB7D-BD00-482D-B25D-24D793140C5C}" destId="{FB263A13-7674-4DD6-B623-9A009DB202C9}" srcOrd="3" destOrd="0" presId="urn:microsoft.com/office/officeart/2005/8/layout/hProcess3"/>
    <dgm:cxn modelId="{D57CF561-60DA-46A8-97D0-2F5A12AE38A4}" type="presParOf" srcId="{EE6AA9E0-E22E-48BF-8EC5-E6E8A79DEE7C}" destId="{07D32968-4293-401C-A7A1-C5C88B9EC0C2}" srcOrd="4" destOrd="0" presId="urn:microsoft.com/office/officeart/2005/8/layout/hProcess3"/>
    <dgm:cxn modelId="{F79961E9-E696-45C6-8C92-5EA8C789B55D}" type="presParOf" srcId="{EE6AA9E0-E22E-48BF-8EC5-E6E8A79DEE7C}" destId="{2DA0D747-1592-45EF-BF27-2EDF8705600E}" srcOrd="5" destOrd="0" presId="urn:microsoft.com/office/officeart/2005/8/layout/hProcess3"/>
    <dgm:cxn modelId="{5C0CD103-17EC-4447-9D96-F8D25F66BBDC}" type="presParOf" srcId="{2DA0D747-1592-45EF-BF27-2EDF8705600E}" destId="{D707AE7B-2D28-422F-8DC2-2B5D2E478056}" srcOrd="0" destOrd="0" presId="urn:microsoft.com/office/officeart/2005/8/layout/hProcess3"/>
    <dgm:cxn modelId="{C581F81B-D329-4ECE-8AAF-DA6E725AD786}" type="presParOf" srcId="{2DA0D747-1592-45EF-BF27-2EDF8705600E}" destId="{41C99584-0D22-4258-83D9-04FE786E7194}" srcOrd="1" destOrd="0" presId="urn:microsoft.com/office/officeart/2005/8/layout/hProcess3"/>
    <dgm:cxn modelId="{BD5FA16D-A2E9-4881-B554-9260C7FA831A}" type="presParOf" srcId="{2DA0D747-1592-45EF-BF27-2EDF8705600E}" destId="{B6087B41-492B-4E45-AD76-FBDA6335D7D9}" srcOrd="2" destOrd="0" presId="urn:microsoft.com/office/officeart/2005/8/layout/hProcess3"/>
    <dgm:cxn modelId="{80088A6A-6F9E-44DF-BD43-05B3F30C8C1B}" type="presParOf" srcId="{2DA0D747-1592-45EF-BF27-2EDF8705600E}" destId="{48A5977E-94D1-4DEA-A64A-BC1FE07A4BDF}" srcOrd="3" destOrd="0" presId="urn:microsoft.com/office/officeart/2005/8/layout/hProcess3"/>
    <dgm:cxn modelId="{3BC32B7A-D166-4D51-B24C-F54DD2A257CC}" type="presParOf" srcId="{EE6AA9E0-E22E-48BF-8EC5-E6E8A79DEE7C}" destId="{0F34E4EF-2D98-4604-B00F-6A1CCE999EC7}" srcOrd="6" destOrd="0" presId="urn:microsoft.com/office/officeart/2005/8/layout/hProcess3"/>
    <dgm:cxn modelId="{ABBC485E-2AB9-475F-AD21-1EFFC10368D6}" type="presParOf" srcId="{EE6AA9E0-E22E-48BF-8EC5-E6E8A79DEE7C}" destId="{59535044-ED7C-4665-8907-DC03DA53DA23}" srcOrd="7" destOrd="0" presId="urn:microsoft.com/office/officeart/2005/8/layout/hProcess3"/>
    <dgm:cxn modelId="{DA744798-754F-45A1-B30A-DB0907C9BBE8}" type="presParOf" srcId="{EE6AA9E0-E22E-48BF-8EC5-E6E8A79DEE7C}" destId="{CE5D0FCA-7969-4386-A76B-AF806072EC0A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F47636-4BA8-48CF-BFC1-9C15AB2551F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ABE2608-13A6-414A-AC62-8EE99E4E91AB}">
      <dgm:prSet custT="1"/>
      <dgm:spPr/>
      <dgm:t>
        <a:bodyPr/>
        <a:lstStyle/>
        <a:p>
          <a:pPr marR="0" algn="ctr" rtl="0"/>
          <a:r>
            <a:rPr lang="ru-RU" sz="1800" b="0" i="0" u="none" strike="noStrike" baseline="0" dirty="0" smtClean="0">
              <a:latin typeface="Calibri"/>
            </a:rPr>
            <a:t>Личностные УУД</a:t>
          </a:r>
          <a:endParaRPr lang="ru-RU" sz="1800" dirty="0" smtClean="0"/>
        </a:p>
      </dgm:t>
    </dgm:pt>
    <dgm:pt modelId="{3C3E213E-5720-429D-A2B6-381051ADC6CF}" type="parTrans" cxnId="{84A9579A-BA9E-44C1-99E8-D57B412CE28F}">
      <dgm:prSet/>
      <dgm:spPr/>
      <dgm:t>
        <a:bodyPr/>
        <a:lstStyle/>
        <a:p>
          <a:endParaRPr lang="ru-RU"/>
        </a:p>
      </dgm:t>
    </dgm:pt>
    <dgm:pt modelId="{6F596B62-B96C-46EC-A8FB-DD3AB862A651}" type="sibTrans" cxnId="{84A9579A-BA9E-44C1-99E8-D57B412CE28F}">
      <dgm:prSet/>
      <dgm:spPr/>
      <dgm:t>
        <a:bodyPr/>
        <a:lstStyle/>
        <a:p>
          <a:endParaRPr lang="ru-RU"/>
        </a:p>
      </dgm:t>
    </dgm:pt>
    <dgm:pt modelId="{200B99D9-2DA0-4ECF-AC4D-37B663AD6942}">
      <dgm:prSet custT="1"/>
      <dgm:spPr/>
      <dgm:t>
        <a:bodyPr/>
        <a:lstStyle/>
        <a:p>
          <a:pPr marR="0" algn="ctr" rtl="0"/>
          <a:r>
            <a:rPr lang="ru-RU" sz="1800" b="0" i="0" u="none" strike="noStrike" baseline="0" dirty="0" err="1" smtClean="0">
              <a:latin typeface="Calibri"/>
            </a:rPr>
            <a:t>Познава</a:t>
          </a:r>
          <a:r>
            <a:rPr lang="en-US" sz="1800" b="0" i="0" u="none" strike="noStrike" baseline="0" dirty="0" smtClean="0">
              <a:latin typeface="Calibri"/>
            </a:rPr>
            <a:t>-</a:t>
          </a:r>
          <a:r>
            <a:rPr lang="ru-RU" sz="1800" b="0" i="0" u="none" strike="noStrike" baseline="0" dirty="0" smtClean="0">
              <a:latin typeface="Calibri"/>
            </a:rPr>
            <a:t>тельные УУД</a:t>
          </a:r>
          <a:endParaRPr lang="ru-RU" sz="1800" dirty="0" smtClean="0"/>
        </a:p>
      </dgm:t>
    </dgm:pt>
    <dgm:pt modelId="{91AF1DF4-5003-4AB4-BE26-9846A56710B9}" type="parTrans" cxnId="{583B9AE7-9555-4AF0-8193-C2A5AFD720CB}">
      <dgm:prSet/>
      <dgm:spPr/>
      <dgm:t>
        <a:bodyPr/>
        <a:lstStyle/>
        <a:p>
          <a:endParaRPr lang="ru-RU"/>
        </a:p>
      </dgm:t>
    </dgm:pt>
    <dgm:pt modelId="{463BD465-FED6-4508-8E3B-05BDA871EAC2}" type="sibTrans" cxnId="{583B9AE7-9555-4AF0-8193-C2A5AFD720CB}">
      <dgm:prSet/>
      <dgm:spPr/>
      <dgm:t>
        <a:bodyPr/>
        <a:lstStyle/>
        <a:p>
          <a:endParaRPr lang="ru-RU"/>
        </a:p>
      </dgm:t>
    </dgm:pt>
    <dgm:pt modelId="{E55F3EE9-497E-4F02-9E18-533EBBF50C0A}">
      <dgm:prSet custT="1"/>
      <dgm:spPr/>
      <dgm:t>
        <a:bodyPr/>
        <a:lstStyle/>
        <a:p>
          <a:pPr marR="0" algn="ctr" rtl="0"/>
          <a:r>
            <a:rPr lang="ru-RU" sz="1800" b="0" i="0" u="none" strike="noStrike" baseline="0" dirty="0" smtClean="0">
              <a:latin typeface="Calibri"/>
            </a:rPr>
            <a:t>Регулятивные</a:t>
          </a:r>
          <a:endParaRPr lang="ru-RU" sz="1800" b="0" i="0" u="none" strike="noStrike" baseline="0" dirty="0" smtClean="0">
            <a:latin typeface="Times New Roman"/>
          </a:endParaRPr>
        </a:p>
        <a:p>
          <a:pPr marR="0" algn="ctr" rtl="0"/>
          <a:r>
            <a:rPr lang="ru-RU" sz="1800" b="0" i="0" u="none" strike="noStrike" baseline="0" dirty="0" smtClean="0">
              <a:latin typeface="Calibri"/>
            </a:rPr>
            <a:t>УУД</a:t>
          </a:r>
          <a:endParaRPr lang="ru-RU" sz="1800" dirty="0" smtClean="0"/>
        </a:p>
      </dgm:t>
    </dgm:pt>
    <dgm:pt modelId="{6C43A553-A902-42F0-862D-48E892ACAB91}" type="parTrans" cxnId="{9E36A9B9-BA98-4F95-A897-2FFA81084C5D}">
      <dgm:prSet/>
      <dgm:spPr/>
      <dgm:t>
        <a:bodyPr/>
        <a:lstStyle/>
        <a:p>
          <a:endParaRPr lang="ru-RU"/>
        </a:p>
      </dgm:t>
    </dgm:pt>
    <dgm:pt modelId="{713A2B76-CCB2-4EA6-BE20-C09D0E58E180}" type="sibTrans" cxnId="{9E36A9B9-BA98-4F95-A897-2FFA81084C5D}">
      <dgm:prSet/>
      <dgm:spPr/>
      <dgm:t>
        <a:bodyPr/>
        <a:lstStyle/>
        <a:p>
          <a:endParaRPr lang="ru-RU"/>
        </a:p>
      </dgm:t>
    </dgm:pt>
    <dgm:pt modelId="{9844C3D6-834E-4AA4-B8F3-14213828328C}">
      <dgm:prSet custT="1"/>
      <dgm:spPr/>
      <dgm:t>
        <a:bodyPr/>
        <a:lstStyle/>
        <a:p>
          <a:pPr marR="0" algn="ctr" rtl="0"/>
          <a:r>
            <a:rPr lang="ru-RU" sz="1800" b="0" i="0" u="none" strike="noStrike" baseline="0" dirty="0" smtClean="0">
              <a:latin typeface="Calibri"/>
            </a:rPr>
            <a:t>Коммуникативные  УУД</a:t>
          </a:r>
          <a:endParaRPr lang="ru-RU" sz="1800" dirty="0" smtClean="0"/>
        </a:p>
      </dgm:t>
    </dgm:pt>
    <dgm:pt modelId="{4C7D1ADF-1CAC-4452-9A15-94FF4ABEF26F}" type="parTrans" cxnId="{7847EE96-C37B-4914-8003-38AC90F6F1BD}">
      <dgm:prSet/>
      <dgm:spPr/>
      <dgm:t>
        <a:bodyPr/>
        <a:lstStyle/>
        <a:p>
          <a:endParaRPr lang="ru-RU"/>
        </a:p>
      </dgm:t>
    </dgm:pt>
    <dgm:pt modelId="{26DFAC6B-7CF6-47D1-88C4-848D1C608144}" type="sibTrans" cxnId="{7847EE96-C37B-4914-8003-38AC90F6F1BD}">
      <dgm:prSet/>
      <dgm:spPr/>
      <dgm:t>
        <a:bodyPr/>
        <a:lstStyle/>
        <a:p>
          <a:endParaRPr lang="ru-RU"/>
        </a:p>
      </dgm:t>
    </dgm:pt>
    <dgm:pt modelId="{1ED940FF-B8B6-40DF-9B59-9CCDFCA114FE}" type="pres">
      <dgm:prSet presAssocID="{37F47636-4BA8-48CF-BFC1-9C15AB2551FB}" presName="compositeShape" presStyleCnt="0">
        <dgm:presLayoutVars>
          <dgm:chMax val="7"/>
          <dgm:dir/>
          <dgm:resizeHandles val="exact"/>
        </dgm:presLayoutVars>
      </dgm:prSet>
      <dgm:spPr/>
    </dgm:pt>
    <dgm:pt modelId="{F79D9AF6-668F-4BFB-99B1-FA5C8573D209}" type="pres">
      <dgm:prSet presAssocID="{DABE2608-13A6-414A-AC62-8EE99E4E91AB}" presName="circ1" presStyleLbl="vennNode1" presStyleIdx="0" presStyleCnt="4"/>
      <dgm:spPr/>
      <dgm:t>
        <a:bodyPr/>
        <a:lstStyle/>
        <a:p>
          <a:endParaRPr lang="ru-RU"/>
        </a:p>
      </dgm:t>
    </dgm:pt>
    <dgm:pt modelId="{5558903A-129E-4BAD-842F-3AB9BD93F87F}" type="pres">
      <dgm:prSet presAssocID="{DABE2608-13A6-414A-AC62-8EE99E4E91A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F2525-0536-44D1-9A77-4ED049FD51D7}" type="pres">
      <dgm:prSet presAssocID="{200B99D9-2DA0-4ECF-AC4D-37B663AD6942}" presName="circ2" presStyleLbl="vennNode1" presStyleIdx="1" presStyleCnt="4"/>
      <dgm:spPr/>
      <dgm:t>
        <a:bodyPr/>
        <a:lstStyle/>
        <a:p>
          <a:endParaRPr lang="ru-RU"/>
        </a:p>
      </dgm:t>
    </dgm:pt>
    <dgm:pt modelId="{B25CBA53-079B-4832-8A22-AF9F034C0BB7}" type="pres">
      <dgm:prSet presAssocID="{200B99D9-2DA0-4ECF-AC4D-37B663AD694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D987AA-EFBF-46F0-8CC3-008467CE8E84}" type="pres">
      <dgm:prSet presAssocID="{E55F3EE9-497E-4F02-9E18-533EBBF50C0A}" presName="circ3" presStyleLbl="vennNode1" presStyleIdx="2" presStyleCnt="4"/>
      <dgm:spPr/>
      <dgm:t>
        <a:bodyPr/>
        <a:lstStyle/>
        <a:p>
          <a:endParaRPr lang="ru-RU"/>
        </a:p>
      </dgm:t>
    </dgm:pt>
    <dgm:pt modelId="{22D2AF5B-65E4-4BEC-B05D-03F3092CEFE7}" type="pres">
      <dgm:prSet presAssocID="{E55F3EE9-497E-4F02-9E18-533EBBF50C0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E6D6E1-57D5-4791-BB89-624B1F95F841}" type="pres">
      <dgm:prSet presAssocID="{9844C3D6-834E-4AA4-B8F3-14213828328C}" presName="circ4" presStyleLbl="vennNode1" presStyleIdx="3" presStyleCnt="4"/>
      <dgm:spPr/>
      <dgm:t>
        <a:bodyPr/>
        <a:lstStyle/>
        <a:p>
          <a:endParaRPr lang="ru-RU"/>
        </a:p>
      </dgm:t>
    </dgm:pt>
    <dgm:pt modelId="{59E078CE-5750-49D7-804D-2F4E577B8248}" type="pres">
      <dgm:prSet presAssocID="{9844C3D6-834E-4AA4-B8F3-14213828328C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36A9B9-BA98-4F95-A897-2FFA81084C5D}" srcId="{37F47636-4BA8-48CF-BFC1-9C15AB2551FB}" destId="{E55F3EE9-497E-4F02-9E18-533EBBF50C0A}" srcOrd="2" destOrd="0" parTransId="{6C43A553-A902-42F0-862D-48E892ACAB91}" sibTransId="{713A2B76-CCB2-4EA6-BE20-C09D0E58E180}"/>
    <dgm:cxn modelId="{583B9AE7-9555-4AF0-8193-C2A5AFD720CB}" srcId="{37F47636-4BA8-48CF-BFC1-9C15AB2551FB}" destId="{200B99D9-2DA0-4ECF-AC4D-37B663AD6942}" srcOrd="1" destOrd="0" parTransId="{91AF1DF4-5003-4AB4-BE26-9846A56710B9}" sibTransId="{463BD465-FED6-4508-8E3B-05BDA871EAC2}"/>
    <dgm:cxn modelId="{93CCFE9A-2AC7-4409-93D9-AA470F44C02B}" type="presOf" srcId="{37F47636-4BA8-48CF-BFC1-9C15AB2551FB}" destId="{1ED940FF-B8B6-40DF-9B59-9CCDFCA114FE}" srcOrd="0" destOrd="0" presId="urn:microsoft.com/office/officeart/2005/8/layout/venn1"/>
    <dgm:cxn modelId="{393D22D5-3EA2-430A-B0F1-DF74889A5B04}" type="presOf" srcId="{200B99D9-2DA0-4ECF-AC4D-37B663AD6942}" destId="{107F2525-0536-44D1-9A77-4ED049FD51D7}" srcOrd="0" destOrd="0" presId="urn:microsoft.com/office/officeart/2005/8/layout/venn1"/>
    <dgm:cxn modelId="{7A4E50F5-9D51-4954-AB60-4FEB61ACD5F3}" type="presOf" srcId="{DABE2608-13A6-414A-AC62-8EE99E4E91AB}" destId="{F79D9AF6-668F-4BFB-99B1-FA5C8573D209}" srcOrd="0" destOrd="0" presId="urn:microsoft.com/office/officeart/2005/8/layout/venn1"/>
    <dgm:cxn modelId="{FD5F2393-E710-4825-91F4-6A05105C7120}" type="presOf" srcId="{E55F3EE9-497E-4F02-9E18-533EBBF50C0A}" destId="{2CD987AA-EFBF-46F0-8CC3-008467CE8E84}" srcOrd="0" destOrd="0" presId="urn:microsoft.com/office/officeart/2005/8/layout/venn1"/>
    <dgm:cxn modelId="{84A9579A-BA9E-44C1-99E8-D57B412CE28F}" srcId="{37F47636-4BA8-48CF-BFC1-9C15AB2551FB}" destId="{DABE2608-13A6-414A-AC62-8EE99E4E91AB}" srcOrd="0" destOrd="0" parTransId="{3C3E213E-5720-429D-A2B6-381051ADC6CF}" sibTransId="{6F596B62-B96C-46EC-A8FB-DD3AB862A651}"/>
    <dgm:cxn modelId="{7847EE96-C37B-4914-8003-38AC90F6F1BD}" srcId="{37F47636-4BA8-48CF-BFC1-9C15AB2551FB}" destId="{9844C3D6-834E-4AA4-B8F3-14213828328C}" srcOrd="3" destOrd="0" parTransId="{4C7D1ADF-1CAC-4452-9A15-94FF4ABEF26F}" sibTransId="{26DFAC6B-7CF6-47D1-88C4-848D1C608144}"/>
    <dgm:cxn modelId="{E4706F51-05FA-4511-B927-A5A8EADA6683}" type="presOf" srcId="{E55F3EE9-497E-4F02-9E18-533EBBF50C0A}" destId="{22D2AF5B-65E4-4BEC-B05D-03F3092CEFE7}" srcOrd="1" destOrd="0" presId="urn:microsoft.com/office/officeart/2005/8/layout/venn1"/>
    <dgm:cxn modelId="{FD844FE3-0021-4A7E-95EA-9D5B4BF1F9B0}" type="presOf" srcId="{200B99D9-2DA0-4ECF-AC4D-37B663AD6942}" destId="{B25CBA53-079B-4832-8A22-AF9F034C0BB7}" srcOrd="1" destOrd="0" presId="urn:microsoft.com/office/officeart/2005/8/layout/venn1"/>
    <dgm:cxn modelId="{5870EC20-6841-4DA0-A3A4-98CAA2645F88}" type="presOf" srcId="{9844C3D6-834E-4AA4-B8F3-14213828328C}" destId="{55E6D6E1-57D5-4791-BB89-624B1F95F841}" srcOrd="0" destOrd="0" presId="urn:microsoft.com/office/officeart/2005/8/layout/venn1"/>
    <dgm:cxn modelId="{569D5ABE-5283-4F54-B608-FEB9C8CC2499}" type="presOf" srcId="{DABE2608-13A6-414A-AC62-8EE99E4E91AB}" destId="{5558903A-129E-4BAD-842F-3AB9BD93F87F}" srcOrd="1" destOrd="0" presId="urn:microsoft.com/office/officeart/2005/8/layout/venn1"/>
    <dgm:cxn modelId="{75FC6CB5-B991-486A-9C8C-CEFA4595DF59}" type="presOf" srcId="{9844C3D6-834E-4AA4-B8F3-14213828328C}" destId="{59E078CE-5750-49D7-804D-2F4E577B8248}" srcOrd="1" destOrd="0" presId="urn:microsoft.com/office/officeart/2005/8/layout/venn1"/>
    <dgm:cxn modelId="{D8586466-DA08-469C-BAAF-37153D72DD37}" type="presParOf" srcId="{1ED940FF-B8B6-40DF-9B59-9CCDFCA114FE}" destId="{F79D9AF6-668F-4BFB-99B1-FA5C8573D209}" srcOrd="0" destOrd="0" presId="urn:microsoft.com/office/officeart/2005/8/layout/venn1"/>
    <dgm:cxn modelId="{E10A7D16-61D5-4546-8CAC-FAFBC3C3B4F0}" type="presParOf" srcId="{1ED940FF-B8B6-40DF-9B59-9CCDFCA114FE}" destId="{5558903A-129E-4BAD-842F-3AB9BD93F87F}" srcOrd="1" destOrd="0" presId="urn:microsoft.com/office/officeart/2005/8/layout/venn1"/>
    <dgm:cxn modelId="{FFAAE621-B15C-423A-B921-424DB4A0022B}" type="presParOf" srcId="{1ED940FF-B8B6-40DF-9B59-9CCDFCA114FE}" destId="{107F2525-0536-44D1-9A77-4ED049FD51D7}" srcOrd="2" destOrd="0" presId="urn:microsoft.com/office/officeart/2005/8/layout/venn1"/>
    <dgm:cxn modelId="{63DE2F58-7E72-44C5-8C0C-5B69C2526634}" type="presParOf" srcId="{1ED940FF-B8B6-40DF-9B59-9CCDFCA114FE}" destId="{B25CBA53-079B-4832-8A22-AF9F034C0BB7}" srcOrd="3" destOrd="0" presId="urn:microsoft.com/office/officeart/2005/8/layout/venn1"/>
    <dgm:cxn modelId="{EAC194D0-92A5-4D69-A02A-F80746F91FD7}" type="presParOf" srcId="{1ED940FF-B8B6-40DF-9B59-9CCDFCA114FE}" destId="{2CD987AA-EFBF-46F0-8CC3-008467CE8E84}" srcOrd="4" destOrd="0" presId="urn:microsoft.com/office/officeart/2005/8/layout/venn1"/>
    <dgm:cxn modelId="{4F1BCB36-9BAA-4C6F-97F9-B2D4AE485A01}" type="presParOf" srcId="{1ED940FF-B8B6-40DF-9B59-9CCDFCA114FE}" destId="{22D2AF5B-65E4-4BEC-B05D-03F3092CEFE7}" srcOrd="5" destOrd="0" presId="urn:microsoft.com/office/officeart/2005/8/layout/venn1"/>
    <dgm:cxn modelId="{D93DF86D-E79D-4E92-B4C5-DB6B098EEA06}" type="presParOf" srcId="{1ED940FF-B8B6-40DF-9B59-9CCDFCA114FE}" destId="{55E6D6E1-57D5-4791-BB89-624B1F95F841}" srcOrd="6" destOrd="0" presId="urn:microsoft.com/office/officeart/2005/8/layout/venn1"/>
    <dgm:cxn modelId="{09CEB1D8-357B-4DBD-8644-3F87A03B6518}" type="presParOf" srcId="{1ED940FF-B8B6-40DF-9B59-9CCDFCA114FE}" destId="{59E078CE-5750-49D7-804D-2F4E577B8248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D0FCA-7969-4386-A76B-AF806072EC0A}">
      <dsp:nvSpPr>
        <dsp:cNvPr id="0" name=""/>
        <dsp:cNvSpPr/>
      </dsp:nvSpPr>
      <dsp:spPr>
        <a:xfrm>
          <a:off x="0" y="1266679"/>
          <a:ext cx="8586817" cy="3140385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C99584-0D22-4258-83D9-04FE786E7194}">
      <dsp:nvSpPr>
        <dsp:cNvPr id="0" name=""/>
        <dsp:cNvSpPr/>
      </dsp:nvSpPr>
      <dsp:spPr>
        <a:xfrm>
          <a:off x="5658997" y="2051776"/>
          <a:ext cx="2069137" cy="1570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C00000"/>
              </a:solidFill>
            </a:rPr>
            <a:t>Коммуникация как  </a:t>
          </a:r>
          <a:r>
            <a:rPr lang="ru-RU" sz="1500" kern="1200" dirty="0" err="1" smtClean="0">
              <a:solidFill>
                <a:srgbClr val="C00000"/>
              </a:solidFill>
            </a:rPr>
            <a:t>интериоризация</a:t>
          </a:r>
          <a:endParaRPr lang="ru-RU" sz="1500" kern="1200" dirty="0" smtClean="0">
            <a:solidFill>
              <a:srgbClr val="C00000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 (стили и способы построения речевой коммуникации)</a:t>
          </a:r>
          <a:endParaRPr lang="ru-RU" sz="1500" kern="1200" dirty="0"/>
        </a:p>
      </dsp:txBody>
      <dsp:txXfrm>
        <a:off x="5658997" y="2051776"/>
        <a:ext cx="2069137" cy="1570192"/>
      </dsp:txXfrm>
    </dsp:sp>
    <dsp:sp modelId="{49F5EBB6-6434-4889-A583-D8893FEA2F72}">
      <dsp:nvSpPr>
        <dsp:cNvPr id="0" name=""/>
        <dsp:cNvSpPr/>
      </dsp:nvSpPr>
      <dsp:spPr>
        <a:xfrm>
          <a:off x="3176032" y="2051776"/>
          <a:ext cx="2069137" cy="1570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C00000"/>
              </a:solidFill>
            </a:rPr>
            <a:t>Коммуникация как   сотрудничество </a:t>
          </a:r>
          <a:r>
            <a:rPr lang="ru-RU" sz="1500" kern="1200" dirty="0" smtClean="0"/>
            <a:t>(согласование усилий по достижению  общей цели – ориентация на партнёра)</a:t>
          </a:r>
          <a:endParaRPr lang="ru-RU" sz="1500" kern="1200" dirty="0"/>
        </a:p>
      </dsp:txBody>
      <dsp:txXfrm>
        <a:off x="3176032" y="2051776"/>
        <a:ext cx="2069137" cy="1570192"/>
      </dsp:txXfrm>
    </dsp:sp>
    <dsp:sp modelId="{8EBE0129-6EA9-4607-98E8-3B1A71C69083}">
      <dsp:nvSpPr>
        <dsp:cNvPr id="0" name=""/>
        <dsp:cNvSpPr/>
      </dsp:nvSpPr>
      <dsp:spPr>
        <a:xfrm>
          <a:off x="693066" y="2051776"/>
          <a:ext cx="2069137" cy="1570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C00000"/>
              </a:solidFill>
            </a:rPr>
            <a:t>Коммуникация как  взаимодействие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(учёт позиции собеседника или партнёра по деятельности)</a:t>
          </a:r>
          <a:endParaRPr lang="ru-RU" sz="1500" kern="1200" dirty="0"/>
        </a:p>
      </dsp:txBody>
      <dsp:txXfrm>
        <a:off x="693066" y="2051776"/>
        <a:ext cx="2069137" cy="15701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D9AF6-668F-4BFB-99B1-FA5C8573D209}">
      <dsp:nvSpPr>
        <dsp:cNvPr id="0" name=""/>
        <dsp:cNvSpPr/>
      </dsp:nvSpPr>
      <dsp:spPr>
        <a:xfrm>
          <a:off x="1156106" y="48171"/>
          <a:ext cx="2504897" cy="25048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R="0"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u="none" strike="noStrike" kern="1200" baseline="0" dirty="0" smtClean="0">
              <a:latin typeface="Calibri"/>
            </a:rPr>
            <a:t>Личностные УУД</a:t>
          </a:r>
          <a:endParaRPr lang="ru-RU" sz="1800" kern="1200" dirty="0" smtClean="0"/>
        </a:p>
      </dsp:txBody>
      <dsp:txXfrm>
        <a:off x="1445133" y="385368"/>
        <a:ext cx="1926844" cy="794823"/>
      </dsp:txXfrm>
    </dsp:sp>
    <dsp:sp modelId="{107F2525-0536-44D1-9A77-4ED049FD51D7}">
      <dsp:nvSpPr>
        <dsp:cNvPr id="0" name=""/>
        <dsp:cNvSpPr/>
      </dsp:nvSpPr>
      <dsp:spPr>
        <a:xfrm>
          <a:off x="2264041" y="1156106"/>
          <a:ext cx="2504897" cy="25048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R="0"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u="none" strike="noStrike" kern="1200" baseline="0" dirty="0" err="1" smtClean="0">
              <a:latin typeface="Calibri"/>
            </a:rPr>
            <a:t>Познава</a:t>
          </a:r>
          <a:r>
            <a:rPr lang="en-US" sz="1800" b="0" i="0" u="none" strike="noStrike" kern="1200" baseline="0" dirty="0" smtClean="0">
              <a:latin typeface="Calibri"/>
            </a:rPr>
            <a:t>-</a:t>
          </a:r>
          <a:r>
            <a:rPr lang="ru-RU" sz="1800" b="0" i="0" u="none" strike="noStrike" kern="1200" baseline="0" dirty="0" smtClean="0">
              <a:latin typeface="Calibri"/>
            </a:rPr>
            <a:t>тельные УУД</a:t>
          </a:r>
          <a:endParaRPr lang="ru-RU" sz="1800" kern="1200" dirty="0" smtClean="0"/>
        </a:p>
      </dsp:txBody>
      <dsp:txXfrm>
        <a:off x="3612832" y="1445133"/>
        <a:ext cx="963422" cy="1926844"/>
      </dsp:txXfrm>
    </dsp:sp>
    <dsp:sp modelId="{2CD987AA-EFBF-46F0-8CC3-008467CE8E84}">
      <dsp:nvSpPr>
        <dsp:cNvPr id="0" name=""/>
        <dsp:cNvSpPr/>
      </dsp:nvSpPr>
      <dsp:spPr>
        <a:xfrm>
          <a:off x="1156106" y="2264041"/>
          <a:ext cx="2504897" cy="25048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R="0"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u="none" strike="noStrike" kern="1200" baseline="0" dirty="0" smtClean="0">
              <a:latin typeface="Calibri"/>
            </a:rPr>
            <a:t>Регулятивные</a:t>
          </a:r>
          <a:endParaRPr lang="ru-RU" sz="1800" b="0" i="0" u="none" strike="noStrike" kern="1200" baseline="0" dirty="0" smtClean="0">
            <a:latin typeface="Times New Roman"/>
          </a:endParaRPr>
        </a:p>
        <a:p>
          <a:pPr marR="0"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u="none" strike="noStrike" kern="1200" baseline="0" dirty="0" smtClean="0">
              <a:latin typeface="Calibri"/>
            </a:rPr>
            <a:t>УУД</a:t>
          </a:r>
          <a:endParaRPr lang="ru-RU" sz="1800" kern="1200" dirty="0" smtClean="0"/>
        </a:p>
      </dsp:txBody>
      <dsp:txXfrm>
        <a:off x="1445133" y="3636918"/>
        <a:ext cx="1926844" cy="794823"/>
      </dsp:txXfrm>
    </dsp:sp>
    <dsp:sp modelId="{55E6D6E1-57D5-4791-BB89-624B1F95F841}">
      <dsp:nvSpPr>
        <dsp:cNvPr id="0" name=""/>
        <dsp:cNvSpPr/>
      </dsp:nvSpPr>
      <dsp:spPr>
        <a:xfrm>
          <a:off x="48171" y="1156106"/>
          <a:ext cx="2504897" cy="25048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R="0"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u="none" strike="noStrike" kern="1200" baseline="0" dirty="0" smtClean="0">
              <a:latin typeface="Calibri"/>
            </a:rPr>
            <a:t>Коммуникативные  УУД</a:t>
          </a:r>
          <a:endParaRPr lang="ru-RU" sz="1800" kern="1200" dirty="0" smtClean="0"/>
        </a:p>
      </dsp:txBody>
      <dsp:txXfrm>
        <a:off x="240855" y="1445133"/>
        <a:ext cx="963422" cy="1926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5DF2B-E862-4A95-8D95-75B2468484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20357-E3EB-491B-9C89-91685D8F72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5511D-AED7-4BB6-9A22-4D6C62AE9E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54F28-10EC-4644-BBBB-1EFA45E7FD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43234-5C09-4B09-A656-976387BDD7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85A3B-C2AC-4DDC-8681-66CA77EE84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2F2A6-6B64-4C0B-9150-1C81D9C20F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BF9AE-CA2D-4772-AC25-DF1E0F2CEE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D7688-084E-4B07-B237-84251CFC58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7805E-EB0A-49C5-9D3B-9DD4670184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43DDA-21E6-4DBB-968D-B261639071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37EF6A-63F6-4E48-9D8B-0E64D566341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59" y="594554"/>
            <a:ext cx="82089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УНИВЕРСАЛЬНЫХ </a:t>
            </a:r>
          </a:p>
          <a:p>
            <a:pPr algn="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УЧЕБНЫХ ДЕЙСТВИЙ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82720" y="4365104"/>
            <a:ext cx="5137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(Учебно-методический семинар)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60537" y="53732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61048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характеристика </a:t>
            </a:r>
            <a:endParaRPr lang="ru-R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универсальных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учебных действий </a:t>
            </a:r>
            <a:endParaRPr lang="ru-R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их формирования в образовательном процессе.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95840" y="63093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10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06896" y="274638"/>
            <a:ext cx="8229600" cy="1143000"/>
          </a:xfrm>
        </p:spPr>
        <p:txBody>
          <a:bodyPr/>
          <a:lstStyle/>
          <a:p>
            <a:r>
              <a:rPr 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</a:t>
            </a:r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результатам. Ориентация </a:t>
            </a:r>
            <a:r>
              <a:rPr 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результат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75492"/>
            <a:ext cx="8229600" cy="519386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Личностные результаты – сформировавшиеся в образовательном процессе мотивы деятельности, система ценностных отношений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обучающихся. 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endParaRPr lang="ru-RU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ru-RU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Метапредметные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результаты – освоенные обучающимися на базе нескольких или всех учебных предметов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обобщённые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деятельности.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endParaRPr lang="ru-RU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Предметные результаты  - выражаются в усвоении обучаемыми конкретных элементов социального опыта, изучаемого в рамках отдельных учебных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предметов.</a:t>
            </a:r>
          </a:p>
          <a:p>
            <a:pPr>
              <a:buFont typeface="Wingdings" pitchFamily="2" charset="2"/>
              <a:buChar char="§"/>
            </a:pPr>
            <a:endParaRPr lang="ru-RU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Возникновение понятия «универсальные учебные действия» связано с изменением парадигмы образования:</a:t>
            </a:r>
            <a:b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усвоения знаний, умений и навыков </a:t>
            </a:r>
            <a:b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развитию Личности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обучающегося.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5840" y="6309320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11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74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6686"/>
            <a:ext cx="8229600" cy="778098"/>
          </a:xfrm>
        </p:spPr>
        <p:txBody>
          <a:bodyPr/>
          <a:lstStyle/>
          <a:p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УУД</a:t>
            </a:r>
            <a:b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 учиться =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полноценное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освоение школьниками компонентов учебной деятельности: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познавательные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учебные мотивы;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учебная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цель;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учебная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задача;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учебные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действия и операции (ориентировка, преобразование материала, контроль и оценка)</a:t>
            </a:r>
          </a:p>
          <a:p>
            <a:pPr marL="0" indent="0" algn="ctr">
              <a:buNone/>
            </a:pP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5840" y="63093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12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71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 УУД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06104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возможностей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обучающегося самостоятельно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осуществлять деятельность учения, ставить учебные цели, искать и использовать необходимые средства и способы их достижения, контролировать и оценивать процесс и результаты деятельности;   </a:t>
            </a:r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условий для гармоничного развития личности и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её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самореализации на основе готовности к непрерывному образованию;  </a:t>
            </a:r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успешного усвоения знаний, умений и навыков и формирование компетентностей в любой предметной области.</a:t>
            </a:r>
          </a:p>
          <a:p>
            <a:pPr marL="0" indent="0" algn="ctr">
              <a:buNone/>
            </a:pP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5840" y="63093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13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27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34888" y="274638"/>
            <a:ext cx="8229600" cy="1143000"/>
          </a:xfrm>
        </p:spPr>
        <p:txBody>
          <a:bodyPr/>
          <a:lstStyle/>
          <a:p>
            <a:r>
              <a:rPr 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</a:t>
            </a:r>
            <a:r>
              <a:rPr lang="ru-RU" sz="23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деятельностного</a:t>
            </a:r>
            <a:r>
              <a:rPr 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подхода в образовании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06104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основных результатов обучения и воспитания в терминах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сформированности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личностных качеств и универсальных учебных действий; </a:t>
            </a:r>
          </a:p>
          <a:p>
            <a:pPr>
              <a:buFont typeface="Wingdings" pitchFamily="2" charset="2"/>
              <a:buChar char="§"/>
            </a:pP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построения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содержания учебных предметов и образования с ориентацией на сущностные знания в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определённых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предметных областях; </a:t>
            </a:r>
          </a:p>
          <a:p>
            <a:pPr>
              <a:buFont typeface="Wingdings" pitchFamily="2" charset="2"/>
              <a:buChar char="§"/>
            </a:pP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определения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функций,  содержания и структуры универсальных учебных действий для каждого возраста/ступени образования;</a:t>
            </a:r>
          </a:p>
          <a:p>
            <a:pPr>
              <a:buFont typeface="Wingdings" pitchFamily="2" charset="2"/>
              <a:buChar char="§"/>
            </a:pP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выделения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возрастно-специфической формы и качественных показателей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сформированности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универсальных учебных действий  в отношении познавательного и  личностного развития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обучающихся;   </a:t>
            </a: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определения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круга учебных предметов, в рамках которых оптимально могут быть сформированы конкретные виды  универсальных учебных действий и в какой форме;</a:t>
            </a:r>
          </a:p>
          <a:p>
            <a:pPr>
              <a:buFont typeface="Wingdings" pitchFamily="2" charset="2"/>
              <a:buChar char="§"/>
            </a:pP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разработки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типовых задач для диагностики 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сформированности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универсальных учебных действий на каждой из ступеней образовательного процесса. </a:t>
            </a:r>
          </a:p>
          <a:p>
            <a:pPr>
              <a:buFont typeface="Wingdings" pitchFamily="2" charset="2"/>
              <a:buChar char="§"/>
            </a:pP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5840" y="63093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14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4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62880" y="188640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Универсальные учебные действия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6104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обеспечивают способность 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обучающегося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</a:t>
            </a:r>
            <a:r>
              <a:rPr lang="ru-RU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САМОразвитию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САМОсовершенствованию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посредством сознательного и активного присвоения нового социального 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опыта; 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учиться и развиваться</a:t>
            </a:r>
          </a:p>
          <a:p>
            <a:pPr marL="0" indent="0" algn="ctr">
              <a:buNone/>
            </a:pP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5840" y="63093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15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93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УУД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61048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Личностные</a:t>
            </a:r>
          </a:p>
          <a:p>
            <a:pPr marL="0" indent="0" algn="ctr">
              <a:buNone/>
            </a:pP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Регулятивные</a:t>
            </a:r>
          </a:p>
          <a:p>
            <a:pPr marL="0" indent="0" algn="ctr">
              <a:buNone/>
            </a:pPr>
            <a:endParaRPr lang="ru-RU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Познавательные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Коммуникативные</a:t>
            </a:r>
          </a:p>
          <a:p>
            <a:pPr marL="0" indent="0" algn="ctr">
              <a:buNone/>
            </a:pP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5840" y="63093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16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67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Личностные УУД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6104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обеспечивают ценностно-смысловую ориентацию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обучающихся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(умение соотносить поступки и события с принятыми этическими принципами, знание моральных норм и умение выделить нравственный аспект поведения) и ориентацию в социальных ролях и межличностных отношениях.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95840" y="63093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17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44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61048"/>
          </a:xfrm>
        </p:spPr>
        <p:txBody>
          <a:bodyPr/>
          <a:lstStyle/>
          <a:p>
            <a:pPr marL="0" indent="0" algn="ctr">
              <a:buNone/>
            </a:pP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5840" y="63093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18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3" name="Organization Chart 3"/>
          <p:cNvGrpSpPr>
            <a:grpSpLocks/>
          </p:cNvGrpSpPr>
          <p:nvPr/>
        </p:nvGrpSpPr>
        <p:grpSpPr bwMode="auto">
          <a:xfrm>
            <a:off x="285750" y="1643063"/>
            <a:ext cx="8672513" cy="4105275"/>
            <a:chOff x="744" y="1201"/>
            <a:chExt cx="3657" cy="908"/>
          </a:xfrm>
        </p:grpSpPr>
        <p:cxnSp>
          <p:nvCxnSpPr>
            <p:cNvPr id="2052" name="_s2052"/>
            <p:cNvCxnSpPr>
              <a:cxnSpLocks noChangeShapeType="1"/>
              <a:stCxn id="9" idx="0"/>
              <a:endCxn id="5" idx="2"/>
            </p:cNvCxnSpPr>
            <p:nvPr/>
          </p:nvCxnSpPr>
          <p:spPr bwMode="auto">
            <a:xfrm rot="5400000" flipH="1">
              <a:off x="3135" y="1078"/>
              <a:ext cx="144" cy="1267"/>
            </a:xfrm>
            <a:prstGeom prst="bentConnector3">
              <a:avLst>
                <a:gd name="adj1" fmla="val 1670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3" name="_s2053"/>
            <p:cNvCxnSpPr>
              <a:cxnSpLocks noChangeShapeType="1"/>
              <a:stCxn id="8" idx="0"/>
              <a:endCxn id="5" idx="2"/>
            </p:cNvCxnSpPr>
            <p:nvPr/>
          </p:nvCxnSpPr>
          <p:spPr bwMode="auto">
            <a:xfrm rot="16200000">
              <a:off x="2502" y="1711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" name="_s2054"/>
            <p:cNvCxnSpPr>
              <a:cxnSpLocks noChangeShapeType="1"/>
              <a:stCxn id="7" idx="0"/>
              <a:endCxn id="5" idx="2"/>
            </p:cNvCxnSpPr>
            <p:nvPr/>
          </p:nvCxnSpPr>
          <p:spPr bwMode="auto">
            <a:xfrm rot="16200000">
              <a:off x="1868" y="1078"/>
              <a:ext cx="144" cy="1267"/>
            </a:xfrm>
            <a:prstGeom prst="bentConnector3">
              <a:avLst>
                <a:gd name="adj1" fmla="val 1670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" name="_s2055"/>
            <p:cNvSpPr>
              <a:spLocks noChangeArrowheads="1"/>
            </p:cNvSpPr>
            <p:nvPr/>
          </p:nvSpPr>
          <p:spPr bwMode="auto">
            <a:xfrm>
              <a:off x="2141" y="1352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1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" charset="0"/>
                </a:rPr>
                <a:t>Личностные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1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" charset="0"/>
                </a:rPr>
                <a:t> УУД</a:t>
              </a:r>
            </a:p>
          </p:txBody>
        </p:sp>
        <p:sp>
          <p:nvSpPr>
            <p:cNvPr id="7" name="_s2056"/>
            <p:cNvSpPr>
              <a:spLocks noChangeArrowheads="1"/>
            </p:cNvSpPr>
            <p:nvPr/>
          </p:nvSpPr>
          <p:spPr bwMode="auto">
            <a:xfrm>
              <a:off x="744" y="1784"/>
              <a:ext cx="112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1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" charset="0"/>
                </a:rPr>
                <a:t>Самоопределение</a:t>
              </a:r>
            </a:p>
          </p:txBody>
        </p:sp>
        <p:sp>
          <p:nvSpPr>
            <p:cNvPr id="8" name="_s2057"/>
            <p:cNvSpPr>
              <a:spLocks noChangeArrowheads="1"/>
            </p:cNvSpPr>
            <p:nvPr/>
          </p:nvSpPr>
          <p:spPr bwMode="auto">
            <a:xfrm>
              <a:off x="2011" y="1784"/>
              <a:ext cx="112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1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" charset="0"/>
                </a:rPr>
                <a:t>Смыслообразование</a:t>
              </a:r>
            </a:p>
          </p:txBody>
        </p:sp>
        <p:sp>
          <p:nvSpPr>
            <p:cNvPr id="9" name="_s2058"/>
            <p:cNvSpPr>
              <a:spLocks noChangeArrowheads="1"/>
            </p:cNvSpPr>
            <p:nvPr/>
          </p:nvSpPr>
          <p:spPr bwMode="auto">
            <a:xfrm>
              <a:off x="3278" y="1784"/>
              <a:ext cx="112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1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" charset="0"/>
                </a:rPr>
                <a:t>Нравственно-этическое</a:t>
              </a:r>
              <a:r>
                <a:rPr kumimoji="0" lang="ru-RU" sz="17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1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" charset="0"/>
                </a:rPr>
                <a:t>оценивание</a:t>
              </a:r>
            </a:p>
          </p:txBody>
        </p:sp>
      </p:grp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Личностные УУД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800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06104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личностное, профессиональное, жизненное  самоопределение;</a:t>
            </a:r>
          </a:p>
          <a:p>
            <a:pPr>
              <a:buFont typeface="Wingdings" pitchFamily="2" charset="2"/>
              <a:buChar char="§"/>
            </a:pPr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действие </a:t>
            </a:r>
            <a:r>
              <a:rPr lang="ru-RU" sz="23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смыслообразования</a:t>
            </a:r>
            <a:r>
              <a:rPr 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т. е. установление </a:t>
            </a:r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обучающимися </a:t>
            </a:r>
            <a:r>
              <a:rPr 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связи между целью учебной деятельности и </a:t>
            </a:r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её </a:t>
            </a:r>
            <a:r>
              <a:rPr 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мотивом, другими словами, между результатом учения, и тем, что побуждает деятельность, ради чего она осуществляется. Ученик должен задаваться вопросом о том, «какое значение, смысл имеет для меня учение», и уметь находить ответ на него. </a:t>
            </a:r>
          </a:p>
          <a:p>
            <a:pPr>
              <a:buFont typeface="Wingdings" pitchFamily="2" charset="2"/>
              <a:buChar char="§"/>
            </a:pPr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действие </a:t>
            </a:r>
            <a:r>
              <a:rPr 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нравственно-этического оценивания усваиваемого содержания, исходя из социальных и личностных ценностей, обеспечивающее личностный моральный выбор.</a:t>
            </a:r>
          </a:p>
          <a:p>
            <a:pPr marL="0" indent="0" algn="ctr">
              <a:buNone/>
            </a:pP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5840" y="63093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19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Личностные УУД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640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62880" y="188640"/>
            <a:ext cx="8229600" cy="11430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Необходимость пересмотра целей образования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8232"/>
            <a:ext cx="8229600" cy="406104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Процессы глобализации, информатизации, ускорения внедрения новых научных открытий, быстрого обновления знаний и профессий выдвигают требования повышенной профессиональной мобильности и непрерывного образования.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595840" y="63093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61048"/>
          </a:xfrm>
        </p:spPr>
        <p:txBody>
          <a:bodyPr/>
          <a:lstStyle/>
          <a:p>
            <a:pPr marL="0" indent="0" algn="ctr">
              <a:buNone/>
            </a:pP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5840" y="63093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20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3" name="Organization Chart 3"/>
          <p:cNvGrpSpPr>
            <a:grpSpLocks/>
          </p:cNvGrpSpPr>
          <p:nvPr/>
        </p:nvGrpSpPr>
        <p:grpSpPr bwMode="auto">
          <a:xfrm>
            <a:off x="214313" y="1832507"/>
            <a:ext cx="8786812" cy="4168242"/>
            <a:chOff x="741" y="1487"/>
            <a:chExt cx="5898" cy="1317"/>
          </a:xfrm>
        </p:grpSpPr>
        <p:cxnSp>
          <p:nvCxnSpPr>
            <p:cNvPr id="4100" name="_s4100"/>
            <p:cNvCxnSpPr>
              <a:cxnSpLocks noChangeShapeType="1"/>
              <a:stCxn id="13" idx="0"/>
              <a:endCxn id="10" idx="2"/>
            </p:cNvCxnSpPr>
            <p:nvPr/>
          </p:nvCxnSpPr>
          <p:spPr bwMode="auto">
            <a:xfrm rot="16200000">
              <a:off x="4122" y="2351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1" name="_s4101"/>
            <p:cNvCxnSpPr>
              <a:cxnSpLocks noChangeShapeType="1"/>
              <a:stCxn id="12" idx="0"/>
              <a:endCxn id="5" idx="2"/>
            </p:cNvCxnSpPr>
            <p:nvPr/>
          </p:nvCxnSpPr>
          <p:spPr bwMode="auto">
            <a:xfrm rot="16200000" flipV="1">
              <a:off x="4896" y="680"/>
              <a:ext cx="144" cy="248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2" name="_s4102"/>
            <p:cNvCxnSpPr>
              <a:cxnSpLocks noChangeShapeType="1"/>
              <a:stCxn id="11" idx="0"/>
              <a:endCxn id="5" idx="2"/>
            </p:cNvCxnSpPr>
            <p:nvPr/>
          </p:nvCxnSpPr>
          <p:spPr bwMode="auto">
            <a:xfrm rot="16200000" flipV="1">
              <a:off x="4392" y="1184"/>
              <a:ext cx="144" cy="147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3" name="_s4103"/>
            <p:cNvCxnSpPr>
              <a:cxnSpLocks noChangeShapeType="1"/>
              <a:stCxn id="10" idx="0"/>
              <a:endCxn id="5" idx="2"/>
            </p:cNvCxnSpPr>
            <p:nvPr/>
          </p:nvCxnSpPr>
          <p:spPr bwMode="auto">
            <a:xfrm rot="16200000" flipV="1">
              <a:off x="3889" y="1687"/>
              <a:ext cx="144" cy="46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4" name="_s4104"/>
            <p:cNvCxnSpPr>
              <a:cxnSpLocks noChangeShapeType="1"/>
              <a:stCxn id="9" idx="0"/>
              <a:endCxn id="5" idx="2"/>
            </p:cNvCxnSpPr>
            <p:nvPr/>
          </p:nvCxnSpPr>
          <p:spPr bwMode="auto">
            <a:xfrm rot="5400000" flipH="1" flipV="1">
              <a:off x="3385" y="1650"/>
              <a:ext cx="144" cy="54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5" name="_s4105"/>
            <p:cNvCxnSpPr>
              <a:cxnSpLocks noChangeShapeType="1"/>
              <a:stCxn id="8" idx="0"/>
              <a:endCxn id="5" idx="2"/>
            </p:cNvCxnSpPr>
            <p:nvPr/>
          </p:nvCxnSpPr>
          <p:spPr bwMode="auto">
            <a:xfrm rot="5400000" flipH="1" flipV="1">
              <a:off x="2882" y="1146"/>
              <a:ext cx="144" cy="154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6" name="_s4106"/>
            <p:cNvCxnSpPr>
              <a:cxnSpLocks noChangeShapeType="1"/>
              <a:stCxn id="7" idx="0"/>
              <a:endCxn id="5" idx="2"/>
            </p:cNvCxnSpPr>
            <p:nvPr/>
          </p:nvCxnSpPr>
          <p:spPr bwMode="auto">
            <a:xfrm rot="5400000" flipH="1" flipV="1">
              <a:off x="2378" y="643"/>
              <a:ext cx="144" cy="255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" name="_s4107"/>
            <p:cNvSpPr>
              <a:spLocks noChangeArrowheads="1"/>
            </p:cNvSpPr>
            <p:nvPr/>
          </p:nvSpPr>
          <p:spPr bwMode="auto">
            <a:xfrm>
              <a:off x="2506" y="1487"/>
              <a:ext cx="2443" cy="36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Регулятивные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действия</a:t>
              </a:r>
            </a:p>
          </p:txBody>
        </p:sp>
        <p:sp>
          <p:nvSpPr>
            <p:cNvPr id="7" name="_s4108"/>
            <p:cNvSpPr>
              <a:spLocks noChangeArrowheads="1"/>
            </p:cNvSpPr>
            <p:nvPr/>
          </p:nvSpPr>
          <p:spPr bwMode="auto">
            <a:xfrm>
              <a:off x="741" y="1992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Целепола-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гание</a:t>
              </a:r>
            </a:p>
          </p:txBody>
        </p:sp>
        <p:sp>
          <p:nvSpPr>
            <p:cNvPr id="8" name="_s4109"/>
            <p:cNvSpPr>
              <a:spLocks noChangeArrowheads="1"/>
            </p:cNvSpPr>
            <p:nvPr/>
          </p:nvSpPr>
          <p:spPr bwMode="auto">
            <a:xfrm>
              <a:off x="1748" y="1992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Планиро-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вание</a:t>
              </a:r>
            </a:p>
          </p:txBody>
        </p:sp>
        <p:sp>
          <p:nvSpPr>
            <p:cNvPr id="9" name="_s4110"/>
            <p:cNvSpPr>
              <a:spLocks noChangeArrowheads="1"/>
            </p:cNvSpPr>
            <p:nvPr/>
          </p:nvSpPr>
          <p:spPr bwMode="auto">
            <a:xfrm>
              <a:off x="2755" y="1992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Прогно-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зирование</a:t>
              </a:r>
            </a:p>
          </p:txBody>
        </p:sp>
        <p:sp>
          <p:nvSpPr>
            <p:cNvPr id="10" name="_s4111"/>
            <p:cNvSpPr>
              <a:spLocks noChangeArrowheads="1"/>
            </p:cNvSpPr>
            <p:nvPr/>
          </p:nvSpPr>
          <p:spPr bwMode="auto">
            <a:xfrm>
              <a:off x="3762" y="1992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Контроль</a:t>
              </a:r>
            </a:p>
          </p:txBody>
        </p:sp>
        <p:sp>
          <p:nvSpPr>
            <p:cNvPr id="11" name="_s4112"/>
            <p:cNvSpPr>
              <a:spLocks noChangeArrowheads="1"/>
            </p:cNvSpPr>
            <p:nvPr/>
          </p:nvSpPr>
          <p:spPr bwMode="auto">
            <a:xfrm>
              <a:off x="4769" y="1992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Коррекция</a:t>
              </a:r>
            </a:p>
          </p:txBody>
        </p:sp>
        <p:sp>
          <p:nvSpPr>
            <p:cNvPr id="12" name="_s4113"/>
            <p:cNvSpPr>
              <a:spLocks noChangeArrowheads="1"/>
            </p:cNvSpPr>
            <p:nvPr/>
          </p:nvSpPr>
          <p:spPr bwMode="auto">
            <a:xfrm>
              <a:off x="5776" y="1992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Оценка</a:t>
              </a:r>
            </a:p>
          </p:txBody>
        </p:sp>
        <p:sp>
          <p:nvSpPr>
            <p:cNvPr id="13" name="_s4114"/>
            <p:cNvSpPr>
              <a:spLocks noChangeArrowheads="1"/>
            </p:cNvSpPr>
            <p:nvPr/>
          </p:nvSpPr>
          <p:spPr bwMode="auto">
            <a:xfrm>
              <a:off x="3762" y="2424"/>
              <a:ext cx="863" cy="38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Волевая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само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регу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ляция</a:t>
              </a:r>
            </a:p>
          </p:txBody>
        </p:sp>
      </p:grp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Регулятивные УУД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672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Регулятивные УУД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6104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обеспечивают организацию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обучающимися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своей учебной деятельности. К ним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относятся: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целеполагание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постановка учебной задачи на основе соотнесения того, что уже известно и усвоено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обучающимся,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того, что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ещё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неизвестно; 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планирование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определение последовательности промежуточных целей с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учётом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конечного результата; составление плана и последовательности действий; 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прогнозирование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предвосхищение результата и уровня усвоения, его временных характеристик;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95840" y="63093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21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65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Регулятивные УУД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1" y="1384176"/>
            <a:ext cx="8564892" cy="586124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</a:t>
            </a:r>
            <a:r>
              <a:rPr 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форме сличения способа действия и его результата с заданным эталоном с целью обнаружения отклонений и отличий от эталона;</a:t>
            </a:r>
          </a:p>
          <a:p>
            <a:pPr>
              <a:buFont typeface="Wingdings" pitchFamily="2" charset="2"/>
              <a:buChar char="§"/>
            </a:pPr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коррекция </a:t>
            </a:r>
            <a:r>
              <a:rPr 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внесение необходимых дополнений и корректив в план и способ действия в случае расхождения эталона, реального действия и его продукта; </a:t>
            </a:r>
          </a:p>
          <a:p>
            <a:pPr>
              <a:buFont typeface="Wingdings" pitchFamily="2" charset="2"/>
              <a:buChar char="§"/>
            </a:pPr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</a:t>
            </a:r>
            <a:r>
              <a:rPr 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выделение и осознание </a:t>
            </a:r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обучающимся </a:t>
            </a:r>
            <a:r>
              <a:rPr 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того, что уже усвоено и что </a:t>
            </a:r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ещё </a:t>
            </a:r>
            <a:r>
              <a:rPr 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подлежит усвоению, осознание качества и уровня усвоения. </a:t>
            </a:r>
          </a:p>
          <a:p>
            <a:pPr>
              <a:buFont typeface="Wingdings" pitchFamily="2" charset="2"/>
              <a:buChar char="§"/>
            </a:pPr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волевая </a:t>
            </a:r>
            <a:r>
              <a:rPr lang="ru-RU" sz="23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саморегуляция</a:t>
            </a:r>
            <a:r>
              <a:rPr 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как способность к мобилизации сил и энергии; способность к волевому усилию  - к выбору в ситуации мотивационного конфликта и  к преодолению препятствий.</a:t>
            </a:r>
          </a:p>
          <a:p>
            <a:pPr marL="0" indent="0" algn="ctr">
              <a:buNone/>
            </a:pP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5840" y="63093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22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84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61048"/>
          </a:xfrm>
        </p:spPr>
        <p:txBody>
          <a:bodyPr/>
          <a:lstStyle/>
          <a:p>
            <a:pPr marL="0" indent="0" algn="ctr">
              <a:buNone/>
            </a:pP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5840" y="63093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23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3" name="Organization Chart 3"/>
          <p:cNvGrpSpPr>
            <a:grpSpLocks/>
          </p:cNvGrpSpPr>
          <p:nvPr/>
        </p:nvGrpSpPr>
        <p:grpSpPr bwMode="auto">
          <a:xfrm>
            <a:off x="1279972" y="2053903"/>
            <a:ext cx="6439547" cy="3555152"/>
            <a:chOff x="1352" y="1328"/>
            <a:chExt cx="3938" cy="736"/>
          </a:xfrm>
        </p:grpSpPr>
        <p:cxnSp>
          <p:nvCxnSpPr>
            <p:cNvPr id="3076" name="_s3076"/>
            <p:cNvCxnSpPr>
              <a:cxnSpLocks noChangeShapeType="1"/>
              <a:stCxn id="9" idx="0"/>
            </p:cNvCxnSpPr>
            <p:nvPr/>
          </p:nvCxnSpPr>
          <p:spPr bwMode="auto">
            <a:xfrm rot="16200000" flipV="1">
              <a:off x="4305" y="1394"/>
              <a:ext cx="160" cy="60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7" name="_s3077"/>
            <p:cNvCxnSpPr>
              <a:cxnSpLocks noChangeShapeType="1"/>
              <a:stCxn id="8" idx="0"/>
            </p:cNvCxnSpPr>
            <p:nvPr/>
          </p:nvCxnSpPr>
          <p:spPr bwMode="auto">
            <a:xfrm flipH="1" flipV="1">
              <a:off x="3321" y="1616"/>
              <a:ext cx="0" cy="16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8" name="_s3078"/>
            <p:cNvCxnSpPr>
              <a:cxnSpLocks noChangeShapeType="1"/>
              <a:stCxn id="7" idx="0"/>
            </p:cNvCxnSpPr>
            <p:nvPr/>
          </p:nvCxnSpPr>
          <p:spPr bwMode="auto">
            <a:xfrm rot="5400000" flipH="1" flipV="1">
              <a:off x="2558" y="1013"/>
              <a:ext cx="160" cy="136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" name="_s3079"/>
            <p:cNvSpPr>
              <a:spLocks noChangeArrowheads="1"/>
            </p:cNvSpPr>
            <p:nvPr/>
          </p:nvSpPr>
          <p:spPr bwMode="auto">
            <a:xfrm>
              <a:off x="2176" y="1328"/>
              <a:ext cx="2378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 Black" pitchFamily="34" charset="0"/>
                </a:rPr>
                <a:t>Познавательные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 Black" pitchFamily="34" charset="0"/>
                </a:rPr>
                <a:t>действия</a:t>
              </a:r>
            </a:p>
          </p:txBody>
        </p:sp>
        <p:sp>
          <p:nvSpPr>
            <p:cNvPr id="7" name="_s3080"/>
            <p:cNvSpPr>
              <a:spLocks noChangeArrowheads="1"/>
            </p:cNvSpPr>
            <p:nvPr/>
          </p:nvSpPr>
          <p:spPr bwMode="auto">
            <a:xfrm>
              <a:off x="1352" y="1776"/>
              <a:ext cx="1206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Обще-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учебные</a:t>
              </a: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rPr>
                <a:t> </a:t>
              </a:r>
            </a:p>
          </p:txBody>
        </p:sp>
        <p:sp>
          <p:nvSpPr>
            <p:cNvPr id="8" name="_s3081"/>
            <p:cNvSpPr>
              <a:spLocks noChangeArrowheads="1"/>
            </p:cNvSpPr>
            <p:nvPr/>
          </p:nvSpPr>
          <p:spPr bwMode="auto">
            <a:xfrm>
              <a:off x="2718" y="1776"/>
              <a:ext cx="1206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Логические</a:t>
              </a:r>
            </a:p>
          </p:txBody>
        </p:sp>
        <p:sp>
          <p:nvSpPr>
            <p:cNvPr id="9" name="_s3082"/>
            <p:cNvSpPr>
              <a:spLocks noChangeArrowheads="1"/>
            </p:cNvSpPr>
            <p:nvPr/>
          </p:nvSpPr>
          <p:spPr bwMode="auto">
            <a:xfrm>
              <a:off x="4084" y="1776"/>
              <a:ext cx="1206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Постановка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 и решение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 проблем</a:t>
              </a:r>
            </a:p>
          </p:txBody>
        </p:sp>
      </p:grp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Познавательные УУД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773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Познавательные УУД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61048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Общеучебные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универсальные 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действия.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Универсальные логические 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действия. 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Постановка и решение 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проблемы.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5840" y="63093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24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09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Коммуникативные УУД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16224"/>
            <a:ext cx="8229600" cy="406104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обеспечивают социальную компетентность и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учёт 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позиции других людей,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партнёра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общению или деятельности, умение слушать и вступать в диалог, участвовать в коллективном обсуждении проблем, интегрироваться в группу сверстников и строить продуктивное взаимодействие и сотрудничество со сверстниками и взрослыми.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95840" y="63093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25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15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61048"/>
          </a:xfrm>
        </p:spPr>
        <p:txBody>
          <a:bodyPr/>
          <a:lstStyle/>
          <a:p>
            <a:pPr marL="0" indent="0" algn="ctr">
              <a:buNone/>
            </a:pP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5840" y="63093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26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3" name="Organization Chart 3"/>
          <p:cNvGrpSpPr>
            <a:grpSpLocks/>
          </p:cNvGrpSpPr>
          <p:nvPr/>
        </p:nvGrpSpPr>
        <p:grpSpPr bwMode="auto">
          <a:xfrm>
            <a:off x="214313" y="1948954"/>
            <a:ext cx="8693150" cy="3402916"/>
            <a:chOff x="339" y="1295"/>
            <a:chExt cx="4536" cy="722"/>
          </a:xfrm>
        </p:grpSpPr>
        <p:cxnSp>
          <p:nvCxnSpPr>
            <p:cNvPr id="5124" name="_s5124"/>
            <p:cNvCxnSpPr>
              <a:cxnSpLocks noChangeShapeType="1"/>
              <a:stCxn id="10" idx="0"/>
              <a:endCxn id="5" idx="2"/>
            </p:cNvCxnSpPr>
            <p:nvPr/>
          </p:nvCxnSpPr>
          <p:spPr bwMode="auto">
            <a:xfrm rot="16200000" flipV="1">
              <a:off x="3431" y="796"/>
              <a:ext cx="144" cy="171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5" name="_s5125"/>
            <p:cNvCxnSpPr>
              <a:cxnSpLocks noChangeShapeType="1"/>
              <a:stCxn id="9" idx="0"/>
              <a:endCxn id="5" idx="2"/>
            </p:cNvCxnSpPr>
            <p:nvPr/>
          </p:nvCxnSpPr>
          <p:spPr bwMode="auto">
            <a:xfrm rot="16200000" flipV="1">
              <a:off x="2846" y="1381"/>
              <a:ext cx="144" cy="54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6" name="_s5126"/>
            <p:cNvCxnSpPr>
              <a:cxnSpLocks noChangeShapeType="1"/>
              <a:stCxn id="8" idx="0"/>
              <a:endCxn id="5" idx="2"/>
            </p:cNvCxnSpPr>
            <p:nvPr/>
          </p:nvCxnSpPr>
          <p:spPr bwMode="auto">
            <a:xfrm rot="5400000" flipH="1" flipV="1">
              <a:off x="2261" y="1344"/>
              <a:ext cx="144" cy="62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7" name="_s5127"/>
            <p:cNvCxnSpPr>
              <a:cxnSpLocks noChangeShapeType="1"/>
              <a:stCxn id="7" idx="0"/>
              <a:endCxn id="5" idx="2"/>
            </p:cNvCxnSpPr>
            <p:nvPr/>
          </p:nvCxnSpPr>
          <p:spPr bwMode="auto">
            <a:xfrm rot="5400000" flipH="1" flipV="1">
              <a:off x="1676" y="759"/>
              <a:ext cx="144" cy="179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" name="_s5128"/>
            <p:cNvSpPr>
              <a:spLocks noChangeArrowheads="1"/>
            </p:cNvSpPr>
            <p:nvPr/>
          </p:nvSpPr>
          <p:spPr bwMode="auto">
            <a:xfrm>
              <a:off x="1509" y="1295"/>
              <a:ext cx="2269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 Black" pitchFamily="34" charset="0"/>
                </a:rPr>
                <a:t>Коммуникативные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 Black" pitchFamily="34" charset="0"/>
                </a:rPr>
                <a:t> действия</a:t>
              </a:r>
            </a:p>
          </p:txBody>
        </p:sp>
        <p:sp>
          <p:nvSpPr>
            <p:cNvPr id="7" name="_s5129"/>
            <p:cNvSpPr>
              <a:spLocks noChangeArrowheads="1"/>
            </p:cNvSpPr>
            <p:nvPr/>
          </p:nvSpPr>
          <p:spPr bwMode="auto">
            <a:xfrm>
              <a:off x="339" y="1727"/>
              <a:ext cx="1026" cy="2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err="1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Планиро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err="1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вание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Arial Black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учебного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err="1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сотрудни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err="1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чества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Arial Black" pitchFamily="34" charset="0"/>
              </a:endParaRPr>
            </a:p>
          </p:txBody>
        </p:sp>
        <p:sp>
          <p:nvSpPr>
            <p:cNvPr id="8" name="_s5130"/>
            <p:cNvSpPr>
              <a:spLocks noChangeArrowheads="1"/>
            </p:cNvSpPr>
            <p:nvPr/>
          </p:nvSpPr>
          <p:spPr bwMode="auto">
            <a:xfrm>
              <a:off x="1509" y="1727"/>
              <a:ext cx="1026" cy="2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Постановка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вопросов</a:t>
              </a:r>
            </a:p>
          </p:txBody>
        </p:sp>
        <p:sp>
          <p:nvSpPr>
            <p:cNvPr id="9" name="_s5131"/>
            <p:cNvSpPr>
              <a:spLocks noChangeArrowheads="1"/>
            </p:cNvSpPr>
            <p:nvPr/>
          </p:nvSpPr>
          <p:spPr bwMode="auto">
            <a:xfrm>
              <a:off x="2679" y="1727"/>
              <a:ext cx="1026" cy="2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Построение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речевых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err="1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высказы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err="1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ваний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Arial Black" pitchFamily="34" charset="0"/>
              </a:endParaRPr>
            </a:p>
          </p:txBody>
        </p:sp>
        <p:sp>
          <p:nvSpPr>
            <p:cNvPr id="10" name="_s5132"/>
            <p:cNvSpPr>
              <a:spLocks noChangeArrowheads="1"/>
            </p:cNvSpPr>
            <p:nvPr/>
          </p:nvSpPr>
          <p:spPr bwMode="auto">
            <a:xfrm>
              <a:off x="3849" y="1727"/>
              <a:ext cx="1026" cy="2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Лидерство 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согласование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действий с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 Black" pitchFamily="34" charset="0"/>
                </a:rPr>
                <a:t>партнером</a:t>
              </a:r>
            </a:p>
          </p:txBody>
        </p:sp>
      </p:grp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Коммуникативные УУД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03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2296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коммуникативных УУД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84176"/>
            <a:ext cx="8229600" cy="406104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bg1"/>
                </a:solidFill>
              </a:rPr>
              <a:t>планирование </a:t>
            </a:r>
            <a:r>
              <a:rPr lang="ru-RU" sz="2000" b="1" dirty="0">
                <a:solidFill>
                  <a:schemeClr val="bg1"/>
                </a:solidFill>
              </a:rPr>
              <a:t>учебного сотрудничества с учителем и сверстниками – определение цели, функций участников, способов взаимодействия; 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bg1"/>
                </a:solidFill>
              </a:rPr>
              <a:t>постановка </a:t>
            </a:r>
            <a:r>
              <a:rPr lang="ru-RU" sz="2000" b="1" dirty="0">
                <a:solidFill>
                  <a:schemeClr val="bg1"/>
                </a:solidFill>
              </a:rPr>
              <a:t>вопросов – инициативное сотрудничество в поиске и сборе информации; 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bg1"/>
                </a:solidFill>
              </a:rPr>
              <a:t>разрешение </a:t>
            </a:r>
            <a:r>
              <a:rPr lang="ru-RU" sz="2000" b="1" dirty="0">
                <a:solidFill>
                  <a:schemeClr val="bg1"/>
                </a:solidFill>
              </a:rPr>
              <a:t>конфликтов - выявление, идентификация проблемы, поиск и оценка альтернативных способов разрешения конфликта, принятие решения и его реализация; 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bg1"/>
                </a:solidFill>
              </a:rPr>
              <a:t>управление </a:t>
            </a:r>
            <a:r>
              <a:rPr lang="ru-RU" sz="2000" b="1" dirty="0">
                <a:solidFill>
                  <a:schemeClr val="bg1"/>
                </a:solidFill>
              </a:rPr>
              <a:t>поведением </a:t>
            </a:r>
            <a:r>
              <a:rPr lang="ru-RU" sz="2000" b="1" dirty="0" smtClean="0">
                <a:solidFill>
                  <a:schemeClr val="bg1"/>
                </a:solidFill>
              </a:rPr>
              <a:t>партнёра </a:t>
            </a:r>
            <a:r>
              <a:rPr lang="ru-RU" sz="2000" b="1" dirty="0">
                <a:solidFill>
                  <a:schemeClr val="bg1"/>
                </a:solidFill>
              </a:rPr>
              <a:t>– контроль, коррекция, оценка действий </a:t>
            </a:r>
            <a:r>
              <a:rPr lang="ru-RU" sz="2000" b="1" dirty="0" smtClean="0">
                <a:solidFill>
                  <a:schemeClr val="bg1"/>
                </a:solidFill>
              </a:rPr>
              <a:t>партнёра</a:t>
            </a:r>
            <a:r>
              <a:rPr lang="ru-RU" sz="2000" b="1" dirty="0">
                <a:solidFill>
                  <a:schemeClr val="bg1"/>
                </a:solidFill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bg1"/>
                </a:solidFill>
              </a:rPr>
              <a:t>умение </a:t>
            </a:r>
            <a:r>
              <a:rPr lang="ru-RU" sz="2000" b="1" dirty="0">
                <a:solidFill>
                  <a:schemeClr val="bg1"/>
                </a:solidFill>
              </a:rPr>
              <a:t>с </a:t>
            </a:r>
            <a:r>
              <a:rPr lang="ru-RU" sz="2000" b="1" dirty="0" smtClean="0">
                <a:solidFill>
                  <a:schemeClr val="bg1"/>
                </a:solidFill>
              </a:rPr>
              <a:t>достаточной </a:t>
            </a:r>
            <a:r>
              <a:rPr lang="ru-RU" sz="2000" b="1" dirty="0">
                <a:solidFill>
                  <a:schemeClr val="bg1"/>
                </a:solidFill>
              </a:rPr>
              <a:t>полнотой и точностью выражать свои мысли в соответствии с задачами и  условиями коммуникации; владение монологической и диалогической формами речи в соответствии с грамматическими и синтаксическими нормами родного языка.</a:t>
            </a:r>
          </a:p>
          <a:p>
            <a:pPr marL="0" indent="0" algn="ctr">
              <a:buNone/>
            </a:pP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5840" y="63093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27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42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61048"/>
          </a:xfrm>
        </p:spPr>
        <p:txBody>
          <a:bodyPr/>
          <a:lstStyle/>
          <a:p>
            <a:pPr marL="0" indent="0" algn="ctr">
              <a:buNone/>
            </a:pP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5840" y="63093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28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Рисунок SmartArt 3"/>
          <p:cNvGraphicFramePr>
            <a:graphicFrameLocks noGrp="1"/>
          </p:cNvGraphicFramePr>
          <p:nvPr>
            <p:ph type="dgm" idx="4294967295"/>
            <p:extLst>
              <p:ext uri="{D42A27DB-BD31-4B8C-83A1-F6EECF244321}">
                <p14:modId xmlns:p14="http://schemas.microsoft.com/office/powerpoint/2010/main" val="574865345"/>
              </p:ext>
            </p:extLst>
          </p:nvPr>
        </p:nvGraphicFramePr>
        <p:xfrm>
          <a:off x="285720" y="785794"/>
          <a:ext cx="8586817" cy="5673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Коммуникативная деятельность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368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Продуктивные задания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5840" y="63093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29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7" y="2062142"/>
            <a:ext cx="3096344" cy="1726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Назовите прогрессивные </a:t>
            </a:r>
          </a:p>
          <a:p>
            <a:r>
              <a:rPr lang="ru-RU" dirty="0">
                <a:solidFill>
                  <a:schemeClr val="tx1"/>
                </a:solidFill>
              </a:rPr>
              <a:t>силы, участвовавшие в </a:t>
            </a:r>
          </a:p>
          <a:p>
            <a:r>
              <a:rPr lang="ru-RU" dirty="0">
                <a:solidFill>
                  <a:schemeClr val="tx1"/>
                </a:solidFill>
              </a:rPr>
              <a:t>восстании </a:t>
            </a:r>
            <a:r>
              <a:rPr lang="ru-RU" dirty="0" smtClean="0">
                <a:solidFill>
                  <a:schemeClr val="tx1"/>
                </a:solidFill>
              </a:rPr>
              <a:t>Пугачёва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51920" y="2062141"/>
            <a:ext cx="4743920" cy="1726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Представь, что ты – человек </a:t>
            </a:r>
            <a:r>
              <a:rPr lang="en-US" dirty="0">
                <a:solidFill>
                  <a:schemeClr val="tx1"/>
                </a:solidFill>
              </a:rPr>
              <a:t>XXI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r>
              <a:rPr lang="ru-RU" dirty="0">
                <a:solidFill>
                  <a:schemeClr val="tx1"/>
                </a:solidFill>
              </a:rPr>
              <a:t>века – оказался в числе соратников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Пугачёва</a:t>
            </a:r>
            <a:r>
              <a:rPr lang="ru-RU" dirty="0">
                <a:solidFill>
                  <a:schemeClr val="tx1"/>
                </a:solidFill>
              </a:rPr>
              <a:t>. За какие действия восставших ты бы </a:t>
            </a:r>
            <a:r>
              <a:rPr lang="ru-RU" dirty="0" smtClean="0">
                <a:solidFill>
                  <a:schemeClr val="tx1"/>
                </a:solidFill>
              </a:rPr>
              <a:t>испытывал </a:t>
            </a:r>
            <a:r>
              <a:rPr lang="ru-RU" dirty="0">
                <a:solidFill>
                  <a:schemeClr val="tx1"/>
                </a:solidFill>
              </a:rPr>
              <a:t>угрызения совести?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Своё </a:t>
            </a:r>
            <a:r>
              <a:rPr lang="ru-RU" dirty="0">
                <a:solidFill>
                  <a:schemeClr val="tx1"/>
                </a:solidFill>
              </a:rPr>
              <a:t>мнение объясни. (История, 7 </a:t>
            </a:r>
            <a:r>
              <a:rPr lang="ru-RU" dirty="0" err="1">
                <a:solidFill>
                  <a:schemeClr val="tx1"/>
                </a:solidFill>
              </a:rPr>
              <a:t>кл</a:t>
            </a:r>
            <a:r>
              <a:rPr lang="ru-RU" dirty="0">
                <a:solidFill>
                  <a:schemeClr val="tx1"/>
                </a:solidFill>
              </a:rPr>
              <a:t>.)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3925966"/>
            <a:ext cx="3096343" cy="144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Перечислите основные </a:t>
            </a:r>
          </a:p>
          <a:p>
            <a:r>
              <a:rPr lang="ru-RU" dirty="0">
                <a:solidFill>
                  <a:schemeClr val="tx1"/>
                </a:solidFill>
              </a:rPr>
              <a:t>особенности </a:t>
            </a:r>
            <a:r>
              <a:rPr lang="ru-RU" dirty="0" smtClean="0">
                <a:solidFill>
                  <a:schemeClr val="tx1"/>
                </a:solidFill>
              </a:rPr>
              <a:t>мускулатуры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птиц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851920" y="3923221"/>
            <a:ext cx="4743920" cy="1449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Сравните рыбу и курицу на тарелке. У кого </a:t>
            </a:r>
            <a:r>
              <a:rPr lang="ru-RU" dirty="0" smtClean="0">
                <a:solidFill>
                  <a:schemeClr val="tx1"/>
                </a:solidFill>
              </a:rPr>
              <a:t>из </a:t>
            </a:r>
            <a:r>
              <a:rPr lang="ru-RU" dirty="0">
                <a:solidFill>
                  <a:schemeClr val="tx1"/>
                </a:solidFill>
              </a:rPr>
              <a:t>них мускулатура прочнее </a:t>
            </a:r>
            <a:r>
              <a:rPr lang="ru-RU" dirty="0" smtClean="0">
                <a:solidFill>
                  <a:schemeClr val="tx1"/>
                </a:solidFill>
              </a:rPr>
              <a:t>прикреплена </a:t>
            </a:r>
            <a:r>
              <a:rPr lang="ru-RU" dirty="0">
                <a:solidFill>
                  <a:schemeClr val="tx1"/>
                </a:solidFill>
              </a:rPr>
              <a:t>к </a:t>
            </a:r>
            <a:r>
              <a:rPr lang="ru-RU" dirty="0" smtClean="0">
                <a:solidFill>
                  <a:schemeClr val="tx1"/>
                </a:solidFill>
              </a:rPr>
              <a:t>скелету</a:t>
            </a:r>
            <a:r>
              <a:rPr lang="ru-RU" dirty="0">
                <a:solidFill>
                  <a:schemeClr val="tx1"/>
                </a:solidFill>
              </a:rPr>
              <a:t>?  С чем на ваш взгляд это связано</a:t>
            </a:r>
            <a:r>
              <a:rPr lang="ru-RU" dirty="0" smtClean="0">
                <a:solidFill>
                  <a:schemeClr val="tx1"/>
                </a:solidFill>
              </a:rPr>
              <a:t>? </a:t>
            </a:r>
            <a:r>
              <a:rPr lang="ru-RU" dirty="0">
                <a:solidFill>
                  <a:schemeClr val="tx1"/>
                </a:solidFill>
              </a:rPr>
              <a:t>(Биология, 7 </a:t>
            </a:r>
            <a:r>
              <a:rPr lang="ru-RU" dirty="0" err="1">
                <a:solidFill>
                  <a:schemeClr val="tx1"/>
                </a:solidFill>
              </a:rPr>
              <a:t>кл</a:t>
            </a:r>
            <a:r>
              <a:rPr lang="ru-RU" dirty="0">
                <a:solidFill>
                  <a:schemeClr val="tx1"/>
                </a:solidFill>
              </a:rPr>
              <a:t>.)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95538" y="5517232"/>
            <a:ext cx="3096343" cy="919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Что такое имя числительное?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851920" y="5517232"/>
            <a:ext cx="4743920" cy="901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Почему числительное относится к классу </a:t>
            </a:r>
            <a:r>
              <a:rPr lang="ru-RU" dirty="0" smtClean="0">
                <a:solidFill>
                  <a:schemeClr val="tx1"/>
                </a:solidFill>
              </a:rPr>
              <a:t>имён</a:t>
            </a:r>
            <a:r>
              <a:rPr lang="ru-RU" dirty="0">
                <a:solidFill>
                  <a:schemeClr val="tx1"/>
                </a:solidFill>
              </a:rPr>
              <a:t>? (Русский язык, 6 </a:t>
            </a:r>
            <a:r>
              <a:rPr lang="ru-RU" dirty="0" err="1">
                <a:solidFill>
                  <a:schemeClr val="tx1"/>
                </a:solidFill>
              </a:rPr>
              <a:t>кл</a:t>
            </a:r>
            <a:r>
              <a:rPr lang="ru-RU" dirty="0">
                <a:solidFill>
                  <a:schemeClr val="tx1"/>
                </a:solidFill>
              </a:rPr>
              <a:t>.)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1340768"/>
            <a:ext cx="30963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Традиционная форма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1920" y="1340768"/>
            <a:ext cx="46805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На уровне УУД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77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89247" y="260648"/>
            <a:ext cx="8229600" cy="1143000"/>
          </a:xfrm>
        </p:spPr>
        <p:txBody>
          <a:bodyPr/>
          <a:lstStyle/>
          <a:p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Приоритетные направления 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новых образовательных стандартов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95840" y="63093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5" y="1614470"/>
            <a:ext cx="2678985" cy="1598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</a:t>
            </a:r>
            <a:r>
              <a:rPr lang="ru-RU" dirty="0" smtClean="0">
                <a:solidFill>
                  <a:srgbClr val="C00000"/>
                </a:solidFill>
              </a:rPr>
              <a:t>развивающего </a:t>
            </a:r>
            <a:r>
              <a:rPr lang="ru-RU" dirty="0" smtClean="0">
                <a:solidFill>
                  <a:schemeClr val="tx1"/>
                </a:solidFill>
              </a:rPr>
              <a:t>потенциала общего среднего образования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22934" y="1614470"/>
            <a:ext cx="2652079" cy="1598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Развитие УУД как </a:t>
            </a:r>
            <a:r>
              <a:rPr lang="ru-RU" dirty="0" smtClean="0">
                <a:solidFill>
                  <a:srgbClr val="C00000"/>
                </a:solidFill>
              </a:rPr>
              <a:t>психологической </a:t>
            </a:r>
            <a:r>
              <a:rPr lang="ru-RU" dirty="0" smtClean="0">
                <a:solidFill>
                  <a:schemeClr val="tx1"/>
                </a:solidFill>
              </a:rPr>
              <a:t>составляющей содержания образования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5" y="5182344"/>
            <a:ext cx="46085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Знания, умения, навыки </a:t>
            </a:r>
            <a:r>
              <a:rPr lang="ru-RU" dirty="0" smtClean="0">
                <a:solidFill>
                  <a:schemeClr val="tx1"/>
                </a:solidFill>
              </a:rPr>
              <a:t>как </a:t>
            </a:r>
            <a:r>
              <a:rPr lang="ru-RU" dirty="0" smtClean="0">
                <a:solidFill>
                  <a:srgbClr val="C00000"/>
                </a:solidFill>
              </a:rPr>
              <a:t>производные</a:t>
            </a:r>
            <a:r>
              <a:rPr lang="ru-RU" dirty="0" smtClean="0">
                <a:solidFill>
                  <a:schemeClr val="tx1"/>
                </a:solidFill>
              </a:rPr>
              <a:t> от соответствующих видов целенаправленных действий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43761" y="4581128"/>
            <a:ext cx="2652079" cy="15450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Традиционное изложение </a:t>
            </a:r>
            <a:r>
              <a:rPr lang="ru-RU" dirty="0" smtClean="0">
                <a:solidFill>
                  <a:srgbClr val="C00000"/>
                </a:solidFill>
              </a:rPr>
              <a:t>предметного </a:t>
            </a:r>
            <a:r>
              <a:rPr lang="ru-RU" dirty="0" smtClean="0">
                <a:solidFill>
                  <a:schemeClr val="tx1"/>
                </a:solidFill>
              </a:rPr>
              <a:t>содержания учебных дисциплин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491880" y="1772816"/>
            <a:ext cx="2130345" cy="14401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Актуальная и новая задача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Двойная стрелка вверх/вниз 5"/>
          <p:cNvSpPr/>
          <p:nvPr/>
        </p:nvSpPr>
        <p:spPr>
          <a:xfrm>
            <a:off x="7092280" y="3356992"/>
            <a:ext cx="360040" cy="111213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углом 22"/>
          <p:cNvSpPr/>
          <p:nvPr/>
        </p:nvSpPr>
        <p:spPr>
          <a:xfrm rot="10800000">
            <a:off x="5148065" y="3356992"/>
            <a:ext cx="1368151" cy="556066"/>
          </a:xfrm>
          <a:prstGeom prst="bentArrow">
            <a:avLst>
              <a:gd name="adj1" fmla="val 25000"/>
              <a:gd name="adj2" fmla="val 25906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Стрелка углом 27"/>
          <p:cNvSpPr/>
          <p:nvPr/>
        </p:nvSpPr>
        <p:spPr>
          <a:xfrm rot="10800000" flipV="1">
            <a:off x="5148065" y="3970803"/>
            <a:ext cx="1368151" cy="498321"/>
          </a:xfrm>
          <a:prstGeom prst="bentArrow">
            <a:avLst>
              <a:gd name="adj1" fmla="val 25000"/>
              <a:gd name="adj2" fmla="val 25906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носка со стрелкой вниз 24"/>
          <p:cNvSpPr/>
          <p:nvPr/>
        </p:nvSpPr>
        <p:spPr>
          <a:xfrm>
            <a:off x="395535" y="3484965"/>
            <a:ext cx="4608511" cy="1528211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Формирование совокупности  УУД, обеспечивающих </a:t>
            </a:r>
            <a:r>
              <a:rPr lang="ru-RU" dirty="0">
                <a:solidFill>
                  <a:srgbClr val="C00000"/>
                </a:solidFill>
              </a:rPr>
              <a:t>«умение учиться»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95840" y="63093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30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23728" y="476672"/>
            <a:ext cx="52449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системы УУД 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738156820"/>
              </p:ext>
            </p:extLst>
          </p:nvPr>
        </p:nvGraphicFramePr>
        <p:xfrm>
          <a:off x="2154998" y="1465782"/>
          <a:ext cx="4817110" cy="4817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680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476672"/>
            <a:ext cx="58839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 и источники 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1340768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Дозморова У. В. Программа развития универсальных учебных действий, Томск, 2008. Презентация РРТ.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Колбас С. В. Концепция развития универсальных учебных действий. Презентация РРТ, Томск, 2008.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Кондаков А. Особенности Федерального государственного образовательного стандарта общего образования. Москва, 2011. Презентация РРТ.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happyschool.ru›parent</a:t>
            </a:r>
            <a:r>
              <a:rPr lang="en-US" sz="2800" dirty="0" smtClean="0">
                <a:solidFill>
                  <a:schemeClr val="bg1"/>
                </a:solidFill>
              </a:rPr>
              <a:t>/FGOS2/5.pps</a:t>
            </a:r>
          </a:p>
          <a:p>
            <a:r>
              <a:rPr lang="en-US" sz="2800" dirty="0">
                <a:solidFill>
                  <a:schemeClr val="bg1"/>
                </a:solidFill>
              </a:rPr>
              <a:t>sc4v.narod.ru›dokG/</a:t>
            </a:r>
            <a:r>
              <a:rPr lang="en-US" sz="2800" dirty="0" err="1">
                <a:solidFill>
                  <a:schemeClr val="bg1"/>
                </a:solidFill>
              </a:rPr>
              <a:t>Presentacia</a:t>
            </a:r>
            <a:r>
              <a:rPr lang="en-US" sz="2800" dirty="0">
                <a:solidFill>
                  <a:schemeClr val="bg1"/>
                </a:solidFill>
              </a:rPr>
              <a:t>/7.ppt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3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2996952"/>
            <a:ext cx="82768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Спасибо за внимание !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61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06896" y="188640"/>
            <a:ext cx="8229600" cy="114300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требования общества к образовательной системе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784976" cy="5081210"/>
          </a:xfrm>
        </p:spPr>
        <p:txBody>
          <a:bodyPr/>
          <a:lstStyle/>
          <a:p>
            <a:pPr marL="685800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bg1"/>
                </a:solidFill>
              </a:rPr>
              <a:t>формирование </a:t>
            </a:r>
            <a:r>
              <a:rPr lang="ru-RU" sz="2000" dirty="0">
                <a:solidFill>
                  <a:schemeClr val="bg1"/>
                </a:solidFill>
              </a:rPr>
              <a:t>культурной идентичности </a:t>
            </a:r>
            <a:r>
              <a:rPr lang="ru-RU" sz="2000" dirty="0" smtClean="0">
                <a:solidFill>
                  <a:schemeClr val="bg1"/>
                </a:solidFill>
              </a:rPr>
              <a:t>обучающихся </a:t>
            </a:r>
            <a:r>
              <a:rPr lang="ru-RU" sz="2000" dirty="0">
                <a:solidFill>
                  <a:schemeClr val="bg1"/>
                </a:solidFill>
              </a:rPr>
              <a:t>как граждан России;</a:t>
            </a:r>
          </a:p>
          <a:p>
            <a:pPr marL="685800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bg1"/>
                </a:solidFill>
              </a:rPr>
              <a:t>сохранение </a:t>
            </a:r>
            <a:r>
              <a:rPr lang="ru-RU" sz="2000" dirty="0">
                <a:solidFill>
                  <a:schemeClr val="bg1"/>
                </a:solidFill>
              </a:rPr>
              <a:t>единства образовательного пространства, преемственности  ступеней  образовательной системы;</a:t>
            </a:r>
          </a:p>
          <a:p>
            <a:pPr marL="685800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bg1"/>
                </a:solidFill>
              </a:rPr>
              <a:t>обеспечение </a:t>
            </a:r>
            <a:r>
              <a:rPr lang="ru-RU" sz="2000" dirty="0">
                <a:solidFill>
                  <a:schemeClr val="bg1"/>
                </a:solidFill>
              </a:rPr>
              <a:t>равенства и доступности образования при различных стартовых возможностях;</a:t>
            </a:r>
          </a:p>
          <a:p>
            <a:pPr marL="685800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bg1"/>
                </a:solidFill>
              </a:rPr>
              <a:t>достижение </a:t>
            </a:r>
            <a:r>
              <a:rPr lang="ru-RU" sz="2000" dirty="0">
                <a:solidFill>
                  <a:schemeClr val="bg1"/>
                </a:solidFill>
              </a:rPr>
              <a:t>социальной консолидации и согласия в условиях роста социального, этнического, религиозного и культурного разнообразия нашего общества на основе формирования  культурной идентичности и общности всех граждан и народов России;</a:t>
            </a:r>
          </a:p>
          <a:p>
            <a:pPr marL="685800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bg1"/>
                </a:solidFill>
              </a:rPr>
              <a:t>формирование  </a:t>
            </a:r>
            <a:r>
              <a:rPr lang="ru-RU" sz="2000" dirty="0">
                <a:solidFill>
                  <a:schemeClr val="bg1"/>
                </a:solidFill>
              </a:rPr>
              <a:t>универсальных учебных действий, порождающих образ мира и определяющих способность личности к обучению, познанию, сотрудничеству, освоению и преобразованию  окружающего мира.</a:t>
            </a:r>
          </a:p>
          <a:p>
            <a:pPr indent="342900">
              <a:buNone/>
            </a:pPr>
            <a:endParaRPr lang="ru-RU" dirty="0" smtClean="0">
              <a:solidFill>
                <a:srgbClr val="CCFF33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CFF33"/>
                </a:solidFill>
              </a:rPr>
              <a:t> </a:t>
            </a:r>
            <a:endParaRPr lang="ru-RU" dirty="0">
              <a:solidFill>
                <a:srgbClr val="CCFF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5840" y="63093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18864" y="269776"/>
            <a:ext cx="8229600" cy="11430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Важнейшая задача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современной системы образования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6104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800" dirty="0">
                <a:solidFill>
                  <a:schemeClr val="bg1"/>
                </a:solidFill>
              </a:rPr>
              <a:t>Важнейшей задачей современной системы образования является формирование совокупности «универсальных учебных действий», обеспечивающих «умение учиться», способность личности к саморазвитию и самосовершенствованию </a:t>
            </a:r>
            <a:r>
              <a:rPr lang="ru-RU" sz="2800" dirty="0" smtClean="0">
                <a:solidFill>
                  <a:schemeClr val="bg1"/>
                </a:solidFill>
              </a:rPr>
              <a:t>путём </a:t>
            </a:r>
            <a:r>
              <a:rPr lang="ru-RU" sz="2800" dirty="0">
                <a:solidFill>
                  <a:schemeClr val="bg1"/>
                </a:solidFill>
              </a:rPr>
              <a:t>сознательного и активного присвоения нового социального опыта, а не только освоение </a:t>
            </a:r>
            <a:r>
              <a:rPr lang="ru-RU" sz="2800" dirty="0" smtClean="0">
                <a:solidFill>
                  <a:schemeClr val="bg1"/>
                </a:solidFill>
              </a:rPr>
              <a:t>обучающимися </a:t>
            </a:r>
            <a:r>
              <a:rPr lang="ru-RU" sz="2800" dirty="0">
                <a:solidFill>
                  <a:schemeClr val="bg1"/>
                </a:solidFill>
              </a:rPr>
              <a:t>конкретных предметных знаний и навыков в рамках отдельных дисциплин.</a:t>
            </a:r>
          </a:p>
          <a:p>
            <a:endParaRPr lang="ru-RU" dirty="0">
              <a:solidFill>
                <a:srgbClr val="CCFF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5840" y="63093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5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образования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44216"/>
            <a:ext cx="8229600" cy="398904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Новые социальные запросы определяют цели образования как общекультурное, личностное и познавательное развитие </a:t>
            </a:r>
            <a:r>
              <a:rPr lang="ru-RU" dirty="0" smtClean="0">
                <a:solidFill>
                  <a:schemeClr val="bg1"/>
                </a:solidFill>
              </a:rPr>
              <a:t>обучающихся, </a:t>
            </a:r>
            <a:r>
              <a:rPr lang="ru-RU" dirty="0">
                <a:solidFill>
                  <a:schemeClr val="bg1"/>
                </a:solidFill>
              </a:rPr>
              <a:t>обеспечивающие такую ключевую компетенцию образования как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   </a:t>
            </a:r>
            <a:r>
              <a:rPr lang="ru-RU" b="1" dirty="0" smtClean="0">
                <a:solidFill>
                  <a:schemeClr val="bg1"/>
                </a:solidFill>
              </a:rPr>
              <a:t>«научить </a:t>
            </a:r>
            <a:r>
              <a:rPr lang="ru-RU" b="1" dirty="0">
                <a:solidFill>
                  <a:schemeClr val="bg1"/>
                </a:solidFill>
              </a:rPr>
              <a:t>учиться»</a:t>
            </a:r>
            <a:r>
              <a:rPr lang="ru-RU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rgbClr val="CCFF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5840" y="63093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6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образования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2108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Важнейшей задачей современной системы образования является формирование совокупности «универсальных учебных действий», обеспечивающих компетенцию </a:t>
            </a:r>
            <a:r>
              <a:rPr lang="ru-RU" b="1" dirty="0">
                <a:solidFill>
                  <a:schemeClr val="bg1"/>
                </a:solidFill>
              </a:rPr>
              <a:t>«научить учиться»</a:t>
            </a:r>
            <a:r>
              <a:rPr lang="ru-RU" dirty="0">
                <a:solidFill>
                  <a:schemeClr val="bg1"/>
                </a:solidFill>
              </a:rPr>
              <a:t>,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а не только освоение </a:t>
            </a:r>
            <a:r>
              <a:rPr lang="ru-RU" dirty="0" smtClean="0">
                <a:solidFill>
                  <a:schemeClr val="bg1"/>
                </a:solidFill>
              </a:rPr>
              <a:t>обучающимися </a:t>
            </a:r>
            <a:r>
              <a:rPr lang="ru-RU" dirty="0">
                <a:solidFill>
                  <a:schemeClr val="bg1"/>
                </a:solidFill>
              </a:rPr>
              <a:t>конкретных предметных знаний и навыков в рамках отдельных дисциплин. </a:t>
            </a:r>
          </a:p>
          <a:p>
            <a:endParaRPr lang="ru-RU" dirty="0">
              <a:solidFill>
                <a:srgbClr val="CCFF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5840" y="63093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7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педагогического проектирования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1546" cy="406104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800" dirty="0">
                <a:solidFill>
                  <a:schemeClr val="bg1"/>
                </a:solidFill>
              </a:rPr>
              <a:t>Психолого-педагогическое проектирование развивающих образовательных процессов в рамках определённого возрастного интервала, создающих условия становления человека подлинным субъектом собственной жизни и деятельности: в частности, обучения – как освоения общих способов деятельности; формирования – как освоения совершенных форм культуры; воспитания – как освоение норм общежития в разных видах общности людей.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95840" y="63093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8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педагогического проектирования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507845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700" dirty="0" smtClean="0">
                <a:solidFill>
                  <a:schemeClr val="bg1"/>
                </a:solidFill>
              </a:rPr>
              <a:t>Социально-педагогическое проектирование образовательных институтов и развивающих образовательных сред, адекватных определённым видам образовательных процессов, традициям, укладу и перспективам развития конкретного региона России.</a:t>
            </a:r>
          </a:p>
          <a:p>
            <a:pPr>
              <a:buFont typeface="Wingdings" pitchFamily="2" charset="2"/>
              <a:buChar char="§"/>
            </a:pPr>
            <a:endParaRPr lang="ru-RU" sz="12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700" dirty="0" smtClean="0">
                <a:solidFill>
                  <a:schemeClr val="bg1"/>
                </a:solidFill>
              </a:rPr>
              <a:t>Собственно педагогическое проектирование – как построение развивающей образовательной практики, образовательных программ и технологий, способов и средств педагогической деятельности.</a:t>
            </a:r>
          </a:p>
          <a:p>
            <a:endParaRPr lang="ru-RU" dirty="0">
              <a:solidFill>
                <a:srgbClr val="CCFF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5840" y="63093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9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ниверсал_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Универсал_</Template>
  <TotalTime>569</TotalTime>
  <Words>1463</Words>
  <Application>Microsoft Office PowerPoint</Application>
  <PresentationFormat>Экран (4:3)</PresentationFormat>
  <Paragraphs>218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Универсал_</vt:lpstr>
      <vt:lpstr>Презентация PowerPoint</vt:lpstr>
      <vt:lpstr>Необходимость пересмотра целей образования</vt:lpstr>
      <vt:lpstr>Приоритетные направления новых образовательных стандартов</vt:lpstr>
      <vt:lpstr>Основные требования общества к образовательной системе</vt:lpstr>
      <vt:lpstr>Важнейшая задача современной системы образования</vt:lpstr>
      <vt:lpstr>Цели образования</vt:lpstr>
      <vt:lpstr>Задачи образования</vt:lpstr>
      <vt:lpstr>Типы педагогического проектирования</vt:lpstr>
      <vt:lpstr>Типы педагогического проектирования</vt:lpstr>
      <vt:lpstr>Презентация PowerPoint</vt:lpstr>
      <vt:lpstr>Требования к результатам. Ориентация на результат</vt:lpstr>
      <vt:lpstr>Понятие УУД </vt:lpstr>
      <vt:lpstr>Функции УУД</vt:lpstr>
      <vt:lpstr>Реализация деятельностного подхода в образовании </vt:lpstr>
      <vt:lpstr>Универсальные учебные действия</vt:lpstr>
      <vt:lpstr>Виды УУД</vt:lpstr>
      <vt:lpstr>Личностные УУД</vt:lpstr>
      <vt:lpstr>Личностные УУД</vt:lpstr>
      <vt:lpstr>Личностные УУД</vt:lpstr>
      <vt:lpstr>Регулятивные УУД</vt:lpstr>
      <vt:lpstr>Регулятивные УУД</vt:lpstr>
      <vt:lpstr>Регулятивные УУД</vt:lpstr>
      <vt:lpstr>Познавательные УУД</vt:lpstr>
      <vt:lpstr>Познавательные УУД</vt:lpstr>
      <vt:lpstr>Коммуникативные УУД</vt:lpstr>
      <vt:lpstr>Коммуникативные УУД</vt:lpstr>
      <vt:lpstr>Виды коммуникативных УУД</vt:lpstr>
      <vt:lpstr>Коммуникативная деятельность</vt:lpstr>
      <vt:lpstr>Продуктивные задания</vt:lpstr>
      <vt:lpstr>Презентация PowerPoint</vt:lpstr>
      <vt:lpstr>Презентация PowerPoint</vt:lpstr>
      <vt:lpstr>Презентация PowerPoint</vt:lpstr>
    </vt:vector>
  </TitlesOfParts>
  <Company>Kadet_sch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отчет</dc:title>
  <dc:creator>User</dc:creator>
  <cp:lastModifiedBy>user</cp:lastModifiedBy>
  <cp:revision>52</cp:revision>
  <dcterms:created xsi:type="dcterms:W3CDTF">2011-05-04T06:24:27Z</dcterms:created>
  <dcterms:modified xsi:type="dcterms:W3CDTF">2018-06-23T12:15:45Z</dcterms:modified>
</cp:coreProperties>
</file>