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9"/>
  </p:notesMasterIdLst>
  <p:sldIdLst>
    <p:sldId id="256" r:id="rId2"/>
    <p:sldId id="273" r:id="rId3"/>
    <p:sldId id="274" r:id="rId4"/>
    <p:sldId id="275" r:id="rId5"/>
    <p:sldId id="272" r:id="rId6"/>
    <p:sldId id="276" r:id="rId7"/>
    <p:sldId id="277" r:id="rId8"/>
    <p:sldId id="283" r:id="rId9"/>
    <p:sldId id="284" r:id="rId10"/>
    <p:sldId id="278" r:id="rId11"/>
    <p:sldId id="279" r:id="rId12"/>
    <p:sldId id="280" r:id="rId13"/>
    <p:sldId id="258" r:id="rId14"/>
    <p:sldId id="285" r:id="rId15"/>
    <p:sldId id="286" r:id="rId16"/>
    <p:sldId id="287" r:id="rId17"/>
    <p:sldId id="288" r:id="rId18"/>
    <p:sldId id="289" r:id="rId19"/>
    <p:sldId id="290" r:id="rId20"/>
    <p:sldId id="291" r:id="rId21"/>
    <p:sldId id="296" r:id="rId22"/>
    <p:sldId id="292" r:id="rId23"/>
    <p:sldId id="293" r:id="rId24"/>
    <p:sldId id="294" r:id="rId25"/>
    <p:sldId id="295" r:id="rId26"/>
    <p:sldId id="269" r:id="rId27"/>
    <p:sldId id="270" r:id="rId2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0000"/>
    <a:srgbClr val="080808"/>
    <a:srgbClr val="002A7E"/>
    <a:srgbClr val="CCFF99"/>
    <a:srgbClr val="BCE6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96" autoAdjust="0"/>
    <p:restoredTop sz="94660"/>
  </p:normalViewPr>
  <p:slideViewPr>
    <p:cSldViewPr>
      <p:cViewPr varScale="1">
        <p:scale>
          <a:sx n="65" d="100"/>
          <a:sy n="65" d="100"/>
        </p:scale>
        <p:origin x="-145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2B3DCFE-0846-4B3E-A4F4-C8FA92A38AB8}" type="slidenum">
              <a:rPr lang="ru-RU"/>
              <a:pPr>
                <a:defRPr/>
              </a:pPr>
              <a:t>‹#›</a:t>
            </a:fld>
            <a:endParaRPr lang="ru-RU"/>
          </a:p>
        </p:txBody>
      </p:sp>
    </p:spTree>
    <p:extLst>
      <p:ext uri="{BB962C8B-B14F-4D97-AF65-F5344CB8AC3E}">
        <p14:creationId xmlns:p14="http://schemas.microsoft.com/office/powerpoint/2010/main" val="26485858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defRPr/>
              </a:pPr>
              <a:endParaRPr kumimoji="1" lang="ru-RU"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ru-RU"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ru-RU"/>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ru-RU"/>
            </a:p>
          </p:txBody>
        </p:sp>
      </p:grpSp>
      <p:sp>
        <p:nvSpPr>
          <p:cNvPr id="615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ru-RU"/>
              <a:t>Образец подзаголовка</a:t>
            </a:r>
          </a:p>
        </p:txBody>
      </p:sp>
      <p:sp>
        <p:nvSpPr>
          <p:cNvPr id="615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ru-RU"/>
              <a:t>Образец заголовка</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ru-RU"/>
          </a:p>
        </p:txBody>
      </p:sp>
      <p:sp>
        <p:nvSpPr>
          <p:cNvPr id="11" name="Rectangle 10"/>
          <p:cNvSpPr>
            <a:spLocks noGrp="1" noChangeArrowheads="1"/>
          </p:cNvSpPr>
          <p:nvPr>
            <p:ph type="ftr" sz="quarter" idx="11"/>
          </p:nvPr>
        </p:nvSpPr>
        <p:spPr/>
        <p:txBody>
          <a:bodyPr/>
          <a:lstStyle>
            <a:lvl1pPr algn="r">
              <a:defRPr/>
            </a:lvl1pPr>
          </a:lstStyle>
          <a:p>
            <a:pPr>
              <a:defRPr/>
            </a:pPr>
            <a:endParaRPr lang="ru-RU"/>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BBCC676A-D055-4257-9257-93A831A8F353}" type="slidenum">
              <a:rPr lang="ru-RU"/>
              <a:pPr>
                <a:defRPr/>
              </a:pPr>
              <a:t>‹#›</a:t>
            </a:fld>
            <a:endParaRPr lang="ru-RU"/>
          </a:p>
        </p:txBody>
      </p:sp>
    </p:spTree>
    <p:extLst>
      <p:ext uri="{BB962C8B-B14F-4D97-AF65-F5344CB8AC3E}">
        <p14:creationId xmlns:p14="http://schemas.microsoft.com/office/powerpoint/2010/main" val="39846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BD177D01-0688-433D-ADDE-17E74BE777C0}" type="slidenum">
              <a:rPr lang="ru-RU"/>
              <a:pPr>
                <a:defRPr/>
              </a:pPr>
              <a:t>‹#›</a:t>
            </a:fld>
            <a:endParaRPr lang="ru-RU"/>
          </a:p>
        </p:txBody>
      </p:sp>
    </p:spTree>
    <p:extLst>
      <p:ext uri="{BB962C8B-B14F-4D97-AF65-F5344CB8AC3E}">
        <p14:creationId xmlns:p14="http://schemas.microsoft.com/office/powerpoint/2010/main" val="2912998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05600" y="762000"/>
            <a:ext cx="1981200" cy="53244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762000" y="762000"/>
            <a:ext cx="5791200" cy="53244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EDE6AE60-0B14-4EB5-B9AC-27111FC8F7C1}" type="slidenum">
              <a:rPr lang="ru-RU"/>
              <a:pPr>
                <a:defRPr/>
              </a:pPr>
              <a:t>‹#›</a:t>
            </a:fld>
            <a:endParaRPr lang="ru-RU"/>
          </a:p>
        </p:txBody>
      </p:sp>
    </p:spTree>
    <p:extLst>
      <p:ext uri="{BB962C8B-B14F-4D97-AF65-F5344CB8AC3E}">
        <p14:creationId xmlns:p14="http://schemas.microsoft.com/office/powerpoint/2010/main" val="3426472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762000"/>
            <a:ext cx="79248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838200" y="2362200"/>
            <a:ext cx="3770313" cy="37242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760913" y="2362200"/>
            <a:ext cx="3770312" cy="37242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BA204FFF-9B9C-4E69-B834-1B4506A97541}" type="slidenum">
              <a:rPr lang="ru-RU"/>
              <a:pPr>
                <a:defRPr/>
              </a:pPr>
              <a:t>‹#›</a:t>
            </a:fld>
            <a:endParaRPr lang="ru-RU"/>
          </a:p>
        </p:txBody>
      </p:sp>
    </p:spTree>
    <p:extLst>
      <p:ext uri="{BB962C8B-B14F-4D97-AF65-F5344CB8AC3E}">
        <p14:creationId xmlns:p14="http://schemas.microsoft.com/office/powerpoint/2010/main" val="2833743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8646E3B2-CCFA-455A-AAE7-91EC9E4ED7A3}" type="slidenum">
              <a:rPr lang="ru-RU"/>
              <a:pPr>
                <a:defRPr/>
              </a:pPr>
              <a:t>‹#›</a:t>
            </a:fld>
            <a:endParaRPr lang="ru-RU"/>
          </a:p>
        </p:txBody>
      </p:sp>
    </p:spTree>
    <p:extLst>
      <p:ext uri="{BB962C8B-B14F-4D97-AF65-F5344CB8AC3E}">
        <p14:creationId xmlns:p14="http://schemas.microsoft.com/office/powerpoint/2010/main" val="1748774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49DEBF7C-3BA6-45AE-BA21-CC5DCE092BB2}" type="slidenum">
              <a:rPr lang="ru-RU"/>
              <a:pPr>
                <a:defRPr/>
              </a:pPr>
              <a:t>‹#›</a:t>
            </a:fld>
            <a:endParaRPr lang="ru-RU"/>
          </a:p>
        </p:txBody>
      </p:sp>
    </p:spTree>
    <p:extLst>
      <p:ext uri="{BB962C8B-B14F-4D97-AF65-F5344CB8AC3E}">
        <p14:creationId xmlns:p14="http://schemas.microsoft.com/office/powerpoint/2010/main" val="469897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8F85C2B1-D54E-4004-AC48-C73CD5BBC267}" type="slidenum">
              <a:rPr lang="ru-RU"/>
              <a:pPr>
                <a:defRPr/>
              </a:pPr>
              <a:t>‹#›</a:t>
            </a:fld>
            <a:endParaRPr lang="ru-RU"/>
          </a:p>
        </p:txBody>
      </p:sp>
    </p:spTree>
    <p:extLst>
      <p:ext uri="{BB962C8B-B14F-4D97-AF65-F5344CB8AC3E}">
        <p14:creationId xmlns:p14="http://schemas.microsoft.com/office/powerpoint/2010/main" val="2565939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1"/>
          <p:cNvSpPr>
            <a:spLocks noGrp="1" noChangeArrowheads="1"/>
          </p:cNvSpPr>
          <p:nvPr>
            <p:ph type="dt" sz="half" idx="10"/>
          </p:nvPr>
        </p:nvSpPr>
        <p:spPr>
          <a:ln/>
        </p:spPr>
        <p:txBody>
          <a:bodyPr/>
          <a:lstStyle>
            <a:lvl1pPr>
              <a:defRPr/>
            </a:lvl1pPr>
          </a:lstStyle>
          <a:p>
            <a:pPr>
              <a:defRPr/>
            </a:pPr>
            <a:endParaRPr lang="ru-RU"/>
          </a:p>
        </p:txBody>
      </p:sp>
      <p:sp>
        <p:nvSpPr>
          <p:cNvPr id="8" name="Rectangle 12"/>
          <p:cNvSpPr>
            <a:spLocks noGrp="1" noChangeArrowheads="1"/>
          </p:cNvSpPr>
          <p:nvPr>
            <p:ph type="ftr" sz="quarter" idx="11"/>
          </p:nvPr>
        </p:nvSpPr>
        <p:spPr>
          <a:ln/>
        </p:spPr>
        <p:txBody>
          <a:bodyPr/>
          <a:lstStyle>
            <a:lvl1pPr>
              <a:defRPr/>
            </a:lvl1pPr>
          </a:lstStyle>
          <a:p>
            <a:pPr>
              <a:defRPr/>
            </a:pPr>
            <a:endParaRPr lang="ru-RU"/>
          </a:p>
        </p:txBody>
      </p:sp>
      <p:sp>
        <p:nvSpPr>
          <p:cNvPr id="9" name="Rectangle 13"/>
          <p:cNvSpPr>
            <a:spLocks noGrp="1" noChangeArrowheads="1"/>
          </p:cNvSpPr>
          <p:nvPr>
            <p:ph type="sldNum" sz="quarter" idx="12"/>
          </p:nvPr>
        </p:nvSpPr>
        <p:spPr>
          <a:ln/>
        </p:spPr>
        <p:txBody>
          <a:bodyPr/>
          <a:lstStyle>
            <a:lvl1pPr>
              <a:defRPr/>
            </a:lvl1pPr>
          </a:lstStyle>
          <a:p>
            <a:pPr>
              <a:defRPr/>
            </a:pPr>
            <a:fld id="{9BAE4B9A-ACFA-4BDB-BDA7-507097CFB4A4}" type="slidenum">
              <a:rPr lang="ru-RU"/>
              <a:pPr>
                <a:defRPr/>
              </a:pPr>
              <a:t>‹#›</a:t>
            </a:fld>
            <a:endParaRPr lang="ru-RU"/>
          </a:p>
        </p:txBody>
      </p:sp>
    </p:spTree>
    <p:extLst>
      <p:ext uri="{BB962C8B-B14F-4D97-AF65-F5344CB8AC3E}">
        <p14:creationId xmlns:p14="http://schemas.microsoft.com/office/powerpoint/2010/main" val="2478866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1"/>
          <p:cNvSpPr>
            <a:spLocks noGrp="1" noChangeArrowheads="1"/>
          </p:cNvSpPr>
          <p:nvPr>
            <p:ph type="dt" sz="half" idx="10"/>
          </p:nvPr>
        </p:nvSpPr>
        <p:spPr>
          <a:ln/>
        </p:spPr>
        <p:txBody>
          <a:bodyPr/>
          <a:lstStyle>
            <a:lvl1pPr>
              <a:defRPr/>
            </a:lvl1pPr>
          </a:lstStyle>
          <a:p>
            <a:pPr>
              <a:defRPr/>
            </a:pPr>
            <a:endParaRPr lang="ru-RU"/>
          </a:p>
        </p:txBody>
      </p:sp>
      <p:sp>
        <p:nvSpPr>
          <p:cNvPr id="4" name="Rectangle 12"/>
          <p:cNvSpPr>
            <a:spLocks noGrp="1" noChangeArrowheads="1"/>
          </p:cNvSpPr>
          <p:nvPr>
            <p:ph type="ftr" sz="quarter" idx="11"/>
          </p:nvPr>
        </p:nvSpPr>
        <p:spPr>
          <a:ln/>
        </p:spPr>
        <p:txBody>
          <a:bodyPr/>
          <a:lstStyle>
            <a:lvl1pPr>
              <a:defRPr/>
            </a:lvl1pPr>
          </a:lstStyle>
          <a:p>
            <a:pPr>
              <a:defRPr/>
            </a:pPr>
            <a:endParaRPr lang="ru-RU"/>
          </a:p>
        </p:txBody>
      </p:sp>
      <p:sp>
        <p:nvSpPr>
          <p:cNvPr id="5" name="Rectangle 13"/>
          <p:cNvSpPr>
            <a:spLocks noGrp="1" noChangeArrowheads="1"/>
          </p:cNvSpPr>
          <p:nvPr>
            <p:ph type="sldNum" sz="quarter" idx="12"/>
          </p:nvPr>
        </p:nvSpPr>
        <p:spPr>
          <a:ln/>
        </p:spPr>
        <p:txBody>
          <a:bodyPr/>
          <a:lstStyle>
            <a:lvl1pPr>
              <a:defRPr/>
            </a:lvl1pPr>
          </a:lstStyle>
          <a:p>
            <a:pPr>
              <a:defRPr/>
            </a:pPr>
            <a:fld id="{5994011B-ADC9-4613-8E54-2BB2564FE70D}" type="slidenum">
              <a:rPr lang="ru-RU"/>
              <a:pPr>
                <a:defRPr/>
              </a:pPr>
              <a:t>‹#›</a:t>
            </a:fld>
            <a:endParaRPr lang="ru-RU"/>
          </a:p>
        </p:txBody>
      </p:sp>
    </p:spTree>
    <p:extLst>
      <p:ext uri="{BB962C8B-B14F-4D97-AF65-F5344CB8AC3E}">
        <p14:creationId xmlns:p14="http://schemas.microsoft.com/office/powerpoint/2010/main" val="4242143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ru-RU"/>
          </a:p>
        </p:txBody>
      </p:sp>
      <p:sp>
        <p:nvSpPr>
          <p:cNvPr id="3" name="Rectangle 12"/>
          <p:cNvSpPr>
            <a:spLocks noGrp="1" noChangeArrowheads="1"/>
          </p:cNvSpPr>
          <p:nvPr>
            <p:ph type="ftr" sz="quarter" idx="11"/>
          </p:nvPr>
        </p:nvSpPr>
        <p:spPr>
          <a:ln/>
        </p:spPr>
        <p:txBody>
          <a:bodyPr/>
          <a:lstStyle>
            <a:lvl1pPr>
              <a:defRPr/>
            </a:lvl1pPr>
          </a:lstStyle>
          <a:p>
            <a:pPr>
              <a:defRPr/>
            </a:pPr>
            <a:endParaRPr lang="ru-RU"/>
          </a:p>
        </p:txBody>
      </p:sp>
      <p:sp>
        <p:nvSpPr>
          <p:cNvPr id="4" name="Rectangle 13"/>
          <p:cNvSpPr>
            <a:spLocks noGrp="1" noChangeArrowheads="1"/>
          </p:cNvSpPr>
          <p:nvPr>
            <p:ph type="sldNum" sz="quarter" idx="12"/>
          </p:nvPr>
        </p:nvSpPr>
        <p:spPr>
          <a:ln/>
        </p:spPr>
        <p:txBody>
          <a:bodyPr/>
          <a:lstStyle>
            <a:lvl1pPr>
              <a:defRPr/>
            </a:lvl1pPr>
          </a:lstStyle>
          <a:p>
            <a:pPr>
              <a:defRPr/>
            </a:pPr>
            <a:fld id="{093CBAD9-8AF4-43EB-9131-C249C186D7D8}" type="slidenum">
              <a:rPr lang="ru-RU"/>
              <a:pPr>
                <a:defRPr/>
              </a:pPr>
              <a:t>‹#›</a:t>
            </a:fld>
            <a:endParaRPr lang="ru-RU"/>
          </a:p>
        </p:txBody>
      </p:sp>
    </p:spTree>
    <p:extLst>
      <p:ext uri="{BB962C8B-B14F-4D97-AF65-F5344CB8AC3E}">
        <p14:creationId xmlns:p14="http://schemas.microsoft.com/office/powerpoint/2010/main" val="1222239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778DDEB5-7349-43DF-A1F8-17C611927824}" type="slidenum">
              <a:rPr lang="ru-RU"/>
              <a:pPr>
                <a:defRPr/>
              </a:pPr>
              <a:t>‹#›</a:t>
            </a:fld>
            <a:endParaRPr lang="ru-RU"/>
          </a:p>
        </p:txBody>
      </p:sp>
    </p:spTree>
    <p:extLst>
      <p:ext uri="{BB962C8B-B14F-4D97-AF65-F5344CB8AC3E}">
        <p14:creationId xmlns:p14="http://schemas.microsoft.com/office/powerpoint/2010/main" val="310495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63D60005-3AA1-4BFD-90A7-5BD0A8D9EFFD}" type="slidenum">
              <a:rPr lang="ru-RU"/>
              <a:pPr>
                <a:defRPr/>
              </a:pPr>
              <a:t>‹#›</a:t>
            </a:fld>
            <a:endParaRPr lang="ru-RU"/>
          </a:p>
        </p:txBody>
      </p:sp>
    </p:spTree>
    <p:extLst>
      <p:ext uri="{BB962C8B-B14F-4D97-AF65-F5344CB8AC3E}">
        <p14:creationId xmlns:p14="http://schemas.microsoft.com/office/powerpoint/2010/main" val="209119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5124"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ru-RU"/>
              </a:p>
            </p:txBody>
          </p:sp>
          <p:sp>
            <p:nvSpPr>
              <p:cNvPr id="5125"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ru-RU"/>
              </a:p>
            </p:txBody>
          </p:sp>
        </p:grpSp>
        <p:grpSp>
          <p:nvGrpSpPr>
            <p:cNvPr id="1033" name="Group 6"/>
            <p:cNvGrpSpPr>
              <a:grpSpLocks/>
            </p:cNvGrpSpPr>
            <p:nvPr/>
          </p:nvGrpSpPr>
          <p:grpSpPr bwMode="auto">
            <a:xfrm>
              <a:off x="144" y="1248"/>
              <a:ext cx="4656" cy="201"/>
              <a:chOff x="144" y="1248"/>
              <a:chExt cx="4656" cy="201"/>
            </a:xfrm>
          </p:grpSpPr>
          <p:sp>
            <p:nvSpPr>
              <p:cNvPr id="5127"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ru-RU"/>
              </a:p>
            </p:txBody>
          </p:sp>
          <p:sp>
            <p:nvSpPr>
              <p:cNvPr id="5128"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ru-RU"/>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5131"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endParaRPr lang="ru-RU"/>
          </a:p>
        </p:txBody>
      </p:sp>
      <p:sp>
        <p:nvSpPr>
          <p:cNvPr id="5132"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ru-RU"/>
          </a:p>
        </p:txBody>
      </p:sp>
      <p:sp>
        <p:nvSpPr>
          <p:cNvPr id="5133"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pPr>
              <a:defRPr/>
            </a:pPr>
            <a:fld id="{00566F58-90D5-4F94-8ED0-0018BC25FDB2}"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26"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a:xfrm>
            <a:off x="806450" y="990600"/>
            <a:ext cx="8229600" cy="1905000"/>
          </a:xfrm>
        </p:spPr>
        <p:txBody>
          <a:bodyPr/>
          <a:lstStyle/>
          <a:p>
            <a:pPr eaLnBrk="1" hangingPunct="1"/>
            <a:r>
              <a:rPr lang="ru-RU" sz="4000" dirty="0" smtClean="0">
                <a:solidFill>
                  <a:srgbClr val="002A7E"/>
                </a:solidFill>
                <a:latin typeface="+mn-lt"/>
                <a:cs typeface="Times New Roman" pitchFamily="18" charset="0"/>
              </a:rPr>
              <a:t>Проект как метод обучения </a:t>
            </a:r>
          </a:p>
        </p:txBody>
      </p:sp>
      <p:sp>
        <p:nvSpPr>
          <p:cNvPr id="3075" name="Rectangle 3"/>
          <p:cNvSpPr>
            <a:spLocks noGrp="1" noChangeArrowheads="1"/>
          </p:cNvSpPr>
          <p:nvPr>
            <p:ph type="subTitle" idx="1"/>
          </p:nvPr>
        </p:nvSpPr>
        <p:spPr>
          <a:xfrm>
            <a:off x="4519240" y="3118718"/>
            <a:ext cx="3941192" cy="1822450"/>
          </a:xfrm>
        </p:spPr>
        <p:txBody>
          <a:bodyPr/>
          <a:lstStyle/>
          <a:p>
            <a:pPr algn="r" eaLnBrk="1" hangingPunct="1">
              <a:lnSpc>
                <a:spcPct val="80000"/>
              </a:lnSpc>
            </a:pPr>
            <a:endParaRPr lang="ru-RU" sz="20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a:xfrm>
            <a:off x="457200" y="846138"/>
            <a:ext cx="8229600" cy="1143000"/>
          </a:xfrm>
        </p:spPr>
        <p:txBody>
          <a:bodyPr/>
          <a:lstStyle/>
          <a:p>
            <a:pPr algn="ctr"/>
            <a:r>
              <a:rPr lang="ru-RU" sz="3200" dirty="0" smtClean="0">
                <a:solidFill>
                  <a:srgbClr val="002060"/>
                </a:solidFill>
                <a:latin typeface="Arial" pitchFamily="34" charset="0"/>
                <a:cs typeface="Arial" pitchFamily="34" charset="0"/>
              </a:rPr>
              <a:t>Глоссарий, предложенный </a:t>
            </a:r>
            <a:br>
              <a:rPr lang="ru-RU" sz="3200" dirty="0" smtClean="0">
                <a:solidFill>
                  <a:srgbClr val="002060"/>
                </a:solidFill>
                <a:latin typeface="Arial" pitchFamily="34" charset="0"/>
                <a:cs typeface="Arial" pitchFamily="34" charset="0"/>
              </a:rPr>
            </a:br>
            <a:r>
              <a:rPr lang="ru-RU" sz="3200" dirty="0" smtClean="0">
                <a:solidFill>
                  <a:srgbClr val="002060"/>
                </a:solidFill>
                <a:latin typeface="Arial" pitchFamily="34" charset="0"/>
                <a:cs typeface="Arial" pitchFamily="34" charset="0"/>
              </a:rPr>
              <a:t>М. Ю. </a:t>
            </a:r>
            <a:r>
              <a:rPr lang="ru-RU" sz="3200" dirty="0" err="1" smtClean="0">
                <a:solidFill>
                  <a:srgbClr val="002060"/>
                </a:solidFill>
                <a:latin typeface="Arial" pitchFamily="34" charset="0"/>
                <a:cs typeface="Arial" pitchFamily="34" charset="0"/>
              </a:rPr>
              <a:t>Бухаркиной</a:t>
            </a:r>
            <a:endParaRPr lang="ru-RU" sz="3200" dirty="0" smtClean="0">
              <a:latin typeface="Arial" pitchFamily="34" charset="0"/>
              <a:cs typeface="Arial" pitchFamily="34" charset="0"/>
            </a:endParaRPr>
          </a:p>
        </p:txBody>
      </p:sp>
      <p:sp>
        <p:nvSpPr>
          <p:cNvPr id="3" name="Текст 2"/>
          <p:cNvSpPr>
            <a:spLocks noGrp="1"/>
          </p:cNvSpPr>
          <p:nvPr>
            <p:ph type="body" idx="1"/>
          </p:nvPr>
        </p:nvSpPr>
        <p:spPr>
          <a:xfrm>
            <a:off x="1043608" y="2276872"/>
            <a:ext cx="4040187" cy="639763"/>
          </a:xfrm>
        </p:spPr>
        <p:txBody>
          <a:bodyPr/>
          <a:lstStyle/>
          <a:p>
            <a:pPr>
              <a:defRPr/>
            </a:pPr>
            <a:r>
              <a:rPr lang="ru-RU" sz="2000" dirty="0" smtClean="0">
                <a:solidFill>
                  <a:schemeClr val="accent2">
                    <a:lumMod val="50000"/>
                  </a:schemeClr>
                </a:solidFill>
                <a:latin typeface="Arial" pitchFamily="34" charset="0"/>
                <a:cs typeface="Arial" pitchFamily="34" charset="0"/>
              </a:rPr>
              <a:t>Словарное значение</a:t>
            </a:r>
            <a:endParaRPr lang="ru-RU" sz="2000" dirty="0">
              <a:solidFill>
                <a:schemeClr val="accent2">
                  <a:lumMod val="50000"/>
                </a:schemeClr>
              </a:solidFill>
              <a:latin typeface="Arial" pitchFamily="34" charset="0"/>
              <a:cs typeface="Arial" pitchFamily="34" charset="0"/>
            </a:endParaRPr>
          </a:p>
        </p:txBody>
      </p:sp>
      <p:sp>
        <p:nvSpPr>
          <p:cNvPr id="4" name="Содержимое 3"/>
          <p:cNvSpPr>
            <a:spLocks noGrp="1"/>
          </p:cNvSpPr>
          <p:nvPr>
            <p:ph sz="half" idx="2"/>
          </p:nvPr>
        </p:nvSpPr>
        <p:spPr>
          <a:xfrm>
            <a:off x="1043608" y="2906713"/>
            <a:ext cx="3752279" cy="3951287"/>
          </a:xfrm>
        </p:spPr>
        <p:txBody>
          <a:bodyPr/>
          <a:lstStyle/>
          <a:p>
            <a:pPr>
              <a:defRPr/>
            </a:pPr>
            <a:r>
              <a:rPr lang="ru-RU" sz="2000" b="1" dirty="0" smtClean="0">
                <a:solidFill>
                  <a:srgbClr val="740000"/>
                </a:solidFill>
                <a:latin typeface="Arial" pitchFamily="34" charset="0"/>
                <a:cs typeface="Arial" pitchFamily="34" charset="0"/>
              </a:rPr>
              <a:t>ПРОБЛЕМА</a:t>
            </a:r>
          </a:p>
          <a:p>
            <a:pPr marL="0" indent="0">
              <a:buNone/>
              <a:defRPr/>
            </a:pPr>
            <a:endParaRPr lang="ru-RU" sz="1000" b="1" dirty="0" smtClean="0">
              <a:solidFill>
                <a:srgbClr val="740000"/>
              </a:solidFill>
              <a:latin typeface="Arial" pitchFamily="34" charset="0"/>
              <a:cs typeface="Arial" pitchFamily="34" charset="0"/>
            </a:endParaRPr>
          </a:p>
          <a:p>
            <a:pPr marL="0" indent="0">
              <a:spcBef>
                <a:spcPts val="0"/>
              </a:spcBef>
              <a:buFont typeface="Wingdings" pitchFamily="2" charset="2"/>
              <a:buNone/>
              <a:defRPr/>
            </a:pPr>
            <a:r>
              <a:rPr lang="ru-RU" sz="2000" dirty="0" smtClean="0">
                <a:solidFill>
                  <a:schemeClr val="tx1">
                    <a:lumMod val="50000"/>
                  </a:schemeClr>
                </a:solidFill>
                <a:latin typeface="Arial" pitchFamily="34" charset="0"/>
                <a:cs typeface="Arial" pitchFamily="34" charset="0"/>
              </a:rPr>
              <a:t>Задача, требующая разрешения, исследования. </a:t>
            </a:r>
          </a:p>
          <a:p>
            <a:pPr marL="0" indent="0">
              <a:spcBef>
                <a:spcPts val="0"/>
              </a:spcBef>
              <a:buFont typeface="Wingdings" pitchFamily="2" charset="2"/>
              <a:buNone/>
              <a:defRPr/>
            </a:pPr>
            <a:r>
              <a:rPr lang="ru-RU" sz="2000" dirty="0" smtClean="0">
                <a:solidFill>
                  <a:schemeClr val="tx1">
                    <a:lumMod val="50000"/>
                  </a:schemeClr>
                </a:solidFill>
                <a:latin typeface="Arial" pitchFamily="34" charset="0"/>
                <a:cs typeface="Arial" pitchFamily="34" charset="0"/>
              </a:rPr>
              <a:t>Осознание невозможности разрешить трудности и противоречия, возникшие в данной ситуации, при помощи имеющихся знаний и опыта. Проблема вытекает из проблемной ситуации.</a:t>
            </a:r>
            <a:endParaRPr lang="ru-RU" sz="2000" dirty="0">
              <a:solidFill>
                <a:schemeClr val="tx1">
                  <a:lumMod val="50000"/>
                </a:schemeClr>
              </a:solidFill>
              <a:latin typeface="Arial" pitchFamily="34" charset="0"/>
              <a:cs typeface="Arial" pitchFamily="34" charset="0"/>
            </a:endParaRPr>
          </a:p>
        </p:txBody>
      </p:sp>
      <p:sp>
        <p:nvSpPr>
          <p:cNvPr id="5" name="Текст 4"/>
          <p:cNvSpPr>
            <a:spLocks noGrp="1"/>
          </p:cNvSpPr>
          <p:nvPr>
            <p:ph type="body" sz="quarter" idx="3"/>
          </p:nvPr>
        </p:nvSpPr>
        <p:spPr>
          <a:xfrm>
            <a:off x="4922838" y="2276872"/>
            <a:ext cx="4041775" cy="639762"/>
          </a:xfrm>
        </p:spPr>
        <p:txBody>
          <a:bodyPr/>
          <a:lstStyle/>
          <a:p>
            <a:pPr>
              <a:defRPr/>
            </a:pPr>
            <a:r>
              <a:rPr lang="ru-RU" sz="2000" dirty="0" smtClean="0">
                <a:solidFill>
                  <a:schemeClr val="accent2">
                    <a:lumMod val="50000"/>
                  </a:schemeClr>
                </a:solidFill>
                <a:latin typeface="Arial" pitchFamily="34" charset="0"/>
                <a:cs typeface="Arial" pitchFamily="34" charset="0"/>
              </a:rPr>
              <a:t>Педагогическое значение</a:t>
            </a:r>
            <a:endParaRPr lang="ru-RU" sz="2000" dirty="0">
              <a:solidFill>
                <a:schemeClr val="accent2">
                  <a:lumMod val="50000"/>
                </a:schemeClr>
              </a:solidFill>
              <a:latin typeface="Arial" pitchFamily="34" charset="0"/>
              <a:cs typeface="Arial" pitchFamily="34" charset="0"/>
            </a:endParaRPr>
          </a:p>
        </p:txBody>
      </p:sp>
      <p:sp>
        <p:nvSpPr>
          <p:cNvPr id="6" name="Содержимое 5"/>
          <p:cNvSpPr>
            <a:spLocks noGrp="1"/>
          </p:cNvSpPr>
          <p:nvPr>
            <p:ph sz="quarter" idx="4"/>
          </p:nvPr>
        </p:nvSpPr>
        <p:spPr>
          <a:xfrm>
            <a:off x="4922838" y="2708920"/>
            <a:ext cx="4041775" cy="3951287"/>
          </a:xfrm>
        </p:spPr>
        <p:txBody>
          <a:bodyPr/>
          <a:lstStyle/>
          <a:p>
            <a:pPr marL="0" indent="0">
              <a:spcBef>
                <a:spcPts val="0"/>
              </a:spcBef>
              <a:buFont typeface="Wingdings" pitchFamily="2" charset="2"/>
              <a:buNone/>
              <a:defRPr/>
            </a:pPr>
            <a:endParaRPr lang="ru-RU" dirty="0" smtClean="0">
              <a:solidFill>
                <a:srgbClr val="080808"/>
              </a:solidFill>
              <a:latin typeface="Times New Roman" pitchFamily="18" charset="0"/>
              <a:cs typeface="Times New Roman" pitchFamily="18" charset="0"/>
            </a:endParaRPr>
          </a:p>
          <a:p>
            <a:pPr marL="0" indent="0">
              <a:spcBef>
                <a:spcPts val="0"/>
              </a:spcBef>
              <a:buFont typeface="Wingdings" pitchFamily="2" charset="2"/>
              <a:buNone/>
              <a:defRPr/>
            </a:pPr>
            <a:r>
              <a:rPr lang="ru-RU" sz="2000" dirty="0" smtClean="0">
                <a:solidFill>
                  <a:schemeClr val="tx1">
                    <a:lumMod val="50000"/>
                  </a:schemeClr>
                </a:solidFill>
                <a:latin typeface="Arial" pitchFamily="34" charset="0"/>
                <a:cs typeface="Arial" pitchFamily="34" charset="0"/>
              </a:rPr>
              <a:t>Задача, содержащая </a:t>
            </a:r>
            <a:r>
              <a:rPr lang="ru-RU" sz="2000" b="1" i="1" dirty="0" smtClean="0">
                <a:solidFill>
                  <a:schemeClr val="tx1">
                    <a:lumMod val="50000"/>
                  </a:schemeClr>
                </a:solidFill>
                <a:latin typeface="Arial" pitchFamily="34" charset="0"/>
                <a:cs typeface="Arial" pitchFamily="34" charset="0"/>
              </a:rPr>
              <a:t>противоречие</a:t>
            </a:r>
            <a:r>
              <a:rPr lang="ru-RU" sz="2000" dirty="0" smtClean="0">
                <a:solidFill>
                  <a:schemeClr val="tx1">
                    <a:lumMod val="50000"/>
                  </a:schemeClr>
                </a:solidFill>
                <a:latin typeface="Arial" pitchFamily="34" charset="0"/>
                <a:cs typeface="Arial" pitchFamily="34" charset="0"/>
              </a:rPr>
              <a:t>, не имеющая однозначного ответа и требующая поиска решений. Берёт своё начало в проблемной ситуации.</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
          <p:cNvSpPr>
            <a:spLocks noGrp="1"/>
          </p:cNvSpPr>
          <p:nvPr>
            <p:ph type="title"/>
          </p:nvPr>
        </p:nvSpPr>
        <p:spPr>
          <a:xfrm>
            <a:off x="457200" y="846138"/>
            <a:ext cx="8229600" cy="1143000"/>
          </a:xfrm>
        </p:spPr>
        <p:txBody>
          <a:bodyPr/>
          <a:lstStyle/>
          <a:p>
            <a:pPr algn="ctr"/>
            <a:r>
              <a:rPr lang="ru-RU" sz="3200" dirty="0" smtClean="0">
                <a:solidFill>
                  <a:srgbClr val="002060"/>
                </a:solidFill>
                <a:latin typeface="Arial" pitchFamily="34" charset="0"/>
                <a:cs typeface="Arial" pitchFamily="34" charset="0"/>
              </a:rPr>
              <a:t>Глоссарий, предложенный </a:t>
            </a:r>
            <a:br>
              <a:rPr lang="ru-RU" sz="3200" dirty="0" smtClean="0">
                <a:solidFill>
                  <a:srgbClr val="002060"/>
                </a:solidFill>
                <a:latin typeface="Arial" pitchFamily="34" charset="0"/>
                <a:cs typeface="Arial" pitchFamily="34" charset="0"/>
              </a:rPr>
            </a:br>
            <a:r>
              <a:rPr lang="ru-RU" sz="3200" dirty="0" smtClean="0">
                <a:solidFill>
                  <a:srgbClr val="002060"/>
                </a:solidFill>
                <a:latin typeface="Arial" pitchFamily="34" charset="0"/>
                <a:cs typeface="Arial" pitchFamily="34" charset="0"/>
              </a:rPr>
              <a:t>М. Ю. </a:t>
            </a:r>
            <a:r>
              <a:rPr lang="ru-RU" sz="3200" dirty="0" err="1" smtClean="0">
                <a:solidFill>
                  <a:srgbClr val="002060"/>
                </a:solidFill>
                <a:latin typeface="Arial" pitchFamily="34" charset="0"/>
                <a:cs typeface="Arial" pitchFamily="34" charset="0"/>
              </a:rPr>
              <a:t>Бухаркиной</a:t>
            </a:r>
            <a:endParaRPr lang="ru-RU" sz="3200" dirty="0" smtClean="0">
              <a:latin typeface="Arial" pitchFamily="34" charset="0"/>
              <a:cs typeface="Arial" pitchFamily="34" charset="0"/>
            </a:endParaRPr>
          </a:p>
        </p:txBody>
      </p:sp>
      <p:sp>
        <p:nvSpPr>
          <p:cNvPr id="3" name="Текст 2"/>
          <p:cNvSpPr>
            <a:spLocks noGrp="1"/>
          </p:cNvSpPr>
          <p:nvPr>
            <p:ph type="body" idx="1"/>
          </p:nvPr>
        </p:nvSpPr>
        <p:spPr>
          <a:xfrm>
            <a:off x="1043608" y="2348880"/>
            <a:ext cx="4040187" cy="639763"/>
          </a:xfrm>
        </p:spPr>
        <p:txBody>
          <a:bodyPr/>
          <a:lstStyle/>
          <a:p>
            <a:pPr>
              <a:defRPr/>
            </a:pPr>
            <a:r>
              <a:rPr lang="ru-RU" sz="2000" dirty="0" smtClean="0">
                <a:solidFill>
                  <a:schemeClr val="accent2">
                    <a:lumMod val="50000"/>
                  </a:schemeClr>
                </a:solidFill>
                <a:latin typeface="Arial" pitchFamily="34" charset="0"/>
                <a:cs typeface="Arial" pitchFamily="34" charset="0"/>
              </a:rPr>
              <a:t>Словарное значение</a:t>
            </a:r>
            <a:endParaRPr lang="ru-RU" sz="2000" dirty="0">
              <a:solidFill>
                <a:schemeClr val="accent2">
                  <a:lumMod val="50000"/>
                </a:schemeClr>
              </a:solidFill>
              <a:latin typeface="Arial" pitchFamily="34" charset="0"/>
              <a:cs typeface="Arial" pitchFamily="34" charset="0"/>
            </a:endParaRPr>
          </a:p>
        </p:txBody>
      </p:sp>
      <p:sp>
        <p:nvSpPr>
          <p:cNvPr id="4" name="Содержимое 3"/>
          <p:cNvSpPr>
            <a:spLocks noGrp="1"/>
          </p:cNvSpPr>
          <p:nvPr>
            <p:ph sz="half" idx="2"/>
          </p:nvPr>
        </p:nvSpPr>
        <p:spPr>
          <a:xfrm>
            <a:off x="1043608" y="3078113"/>
            <a:ext cx="4040187" cy="3951287"/>
          </a:xfrm>
        </p:spPr>
        <p:txBody>
          <a:bodyPr/>
          <a:lstStyle/>
          <a:p>
            <a:pPr>
              <a:defRPr/>
            </a:pPr>
            <a:r>
              <a:rPr lang="ru-RU" sz="2000" b="1" dirty="0" smtClean="0">
                <a:solidFill>
                  <a:srgbClr val="740000"/>
                </a:solidFill>
                <a:latin typeface="Arial" pitchFamily="34" charset="0"/>
                <a:cs typeface="Arial" pitchFamily="34" charset="0"/>
              </a:rPr>
              <a:t>ПРОБЛЕМНАЯ</a:t>
            </a:r>
          </a:p>
          <a:p>
            <a:pPr marL="0" indent="0">
              <a:buNone/>
              <a:defRPr/>
            </a:pPr>
            <a:r>
              <a:rPr lang="ru-RU" sz="2000" b="1" dirty="0">
                <a:solidFill>
                  <a:srgbClr val="740000"/>
                </a:solidFill>
                <a:latin typeface="Arial" pitchFamily="34" charset="0"/>
                <a:cs typeface="Arial" pitchFamily="34" charset="0"/>
              </a:rPr>
              <a:t> </a:t>
            </a:r>
            <a:r>
              <a:rPr lang="ru-RU" sz="2000" b="1" dirty="0" smtClean="0">
                <a:solidFill>
                  <a:srgbClr val="740000"/>
                </a:solidFill>
                <a:latin typeface="Arial" pitchFamily="34" charset="0"/>
                <a:cs typeface="Arial" pitchFamily="34" charset="0"/>
              </a:rPr>
              <a:t>    СИТУАЦИЯ</a:t>
            </a:r>
          </a:p>
          <a:p>
            <a:pPr marL="0" indent="0">
              <a:buNone/>
              <a:defRPr/>
            </a:pPr>
            <a:endParaRPr lang="ru-RU" sz="1000" b="1" dirty="0" smtClean="0">
              <a:solidFill>
                <a:srgbClr val="740000"/>
              </a:solidFill>
              <a:latin typeface="Arial" pitchFamily="34" charset="0"/>
              <a:cs typeface="Arial" pitchFamily="34" charset="0"/>
            </a:endParaRPr>
          </a:p>
          <a:p>
            <a:pPr marL="0" indent="0">
              <a:spcBef>
                <a:spcPts val="0"/>
              </a:spcBef>
              <a:buFont typeface="Wingdings" pitchFamily="2" charset="2"/>
              <a:buNone/>
              <a:defRPr/>
            </a:pPr>
            <a:r>
              <a:rPr lang="ru-RU" sz="2000" dirty="0" smtClean="0">
                <a:solidFill>
                  <a:schemeClr val="tx1">
                    <a:lumMod val="50000"/>
                  </a:schemeClr>
                </a:solidFill>
                <a:latin typeface="Arial" pitchFamily="34" charset="0"/>
                <a:cs typeface="Arial" pitchFamily="34" charset="0"/>
              </a:rPr>
              <a:t>Обстоятельства и условия деятельности, содержащие противоречия и не имеющие однозначного решения, в которых разворачивается деятельность индивида или группы.</a:t>
            </a:r>
            <a:endParaRPr lang="ru-RU" sz="2000" dirty="0">
              <a:solidFill>
                <a:schemeClr val="tx1">
                  <a:lumMod val="50000"/>
                </a:schemeClr>
              </a:solidFill>
              <a:latin typeface="Arial" pitchFamily="34" charset="0"/>
              <a:cs typeface="Arial" pitchFamily="34" charset="0"/>
            </a:endParaRPr>
          </a:p>
        </p:txBody>
      </p:sp>
      <p:sp>
        <p:nvSpPr>
          <p:cNvPr id="5" name="Текст 4"/>
          <p:cNvSpPr>
            <a:spLocks noGrp="1"/>
          </p:cNvSpPr>
          <p:nvPr>
            <p:ph type="body" sz="quarter" idx="3"/>
          </p:nvPr>
        </p:nvSpPr>
        <p:spPr>
          <a:xfrm>
            <a:off x="4922838" y="2357190"/>
            <a:ext cx="4041775" cy="639762"/>
          </a:xfrm>
        </p:spPr>
        <p:txBody>
          <a:bodyPr/>
          <a:lstStyle/>
          <a:p>
            <a:pPr>
              <a:defRPr/>
            </a:pPr>
            <a:r>
              <a:rPr lang="ru-RU" sz="2000" dirty="0" smtClean="0">
                <a:solidFill>
                  <a:schemeClr val="accent2">
                    <a:lumMod val="50000"/>
                  </a:schemeClr>
                </a:solidFill>
                <a:latin typeface="Arial" pitchFamily="34" charset="0"/>
                <a:cs typeface="Arial" pitchFamily="34" charset="0"/>
              </a:rPr>
              <a:t>Педагогическое значение</a:t>
            </a:r>
            <a:endParaRPr lang="ru-RU" sz="2000" dirty="0">
              <a:solidFill>
                <a:schemeClr val="accent2">
                  <a:lumMod val="50000"/>
                </a:schemeClr>
              </a:solidFill>
              <a:latin typeface="Arial" pitchFamily="34" charset="0"/>
              <a:cs typeface="Arial" pitchFamily="34" charset="0"/>
            </a:endParaRPr>
          </a:p>
        </p:txBody>
      </p:sp>
      <p:sp>
        <p:nvSpPr>
          <p:cNvPr id="6" name="Содержимое 5"/>
          <p:cNvSpPr>
            <a:spLocks noGrp="1"/>
          </p:cNvSpPr>
          <p:nvPr>
            <p:ph sz="quarter" idx="4"/>
          </p:nvPr>
        </p:nvSpPr>
        <p:spPr>
          <a:xfrm>
            <a:off x="4922838" y="2564904"/>
            <a:ext cx="4041775" cy="3951287"/>
          </a:xfrm>
        </p:spPr>
        <p:txBody>
          <a:bodyPr/>
          <a:lstStyle/>
          <a:p>
            <a:pPr marL="0" indent="0">
              <a:spcBef>
                <a:spcPts val="0"/>
              </a:spcBef>
              <a:buFont typeface="Wingdings" pitchFamily="2" charset="2"/>
              <a:buNone/>
              <a:defRPr/>
            </a:pPr>
            <a:endParaRPr lang="ru-RU" dirty="0" smtClean="0">
              <a:solidFill>
                <a:srgbClr val="080808"/>
              </a:solidFill>
              <a:latin typeface="Times New Roman" pitchFamily="18" charset="0"/>
              <a:cs typeface="Times New Roman" pitchFamily="18" charset="0"/>
            </a:endParaRPr>
          </a:p>
          <a:p>
            <a:pPr marL="0" indent="0">
              <a:spcBef>
                <a:spcPts val="0"/>
              </a:spcBef>
              <a:buFont typeface="Wingdings" pitchFamily="2" charset="2"/>
              <a:buNone/>
              <a:defRPr/>
            </a:pPr>
            <a:endParaRPr lang="ru-RU" dirty="0" smtClean="0">
              <a:solidFill>
                <a:srgbClr val="080808"/>
              </a:solidFill>
              <a:latin typeface="Times New Roman" pitchFamily="18" charset="0"/>
              <a:cs typeface="Times New Roman" pitchFamily="18" charset="0"/>
            </a:endParaRPr>
          </a:p>
          <a:p>
            <a:pPr marL="0" indent="0">
              <a:spcBef>
                <a:spcPts val="0"/>
              </a:spcBef>
              <a:buFont typeface="Wingdings" pitchFamily="2" charset="2"/>
              <a:buNone/>
              <a:defRPr/>
            </a:pPr>
            <a:r>
              <a:rPr lang="ru-RU" sz="2000" dirty="0" smtClean="0">
                <a:solidFill>
                  <a:schemeClr val="tx1">
                    <a:lumMod val="50000"/>
                  </a:schemeClr>
                </a:solidFill>
                <a:latin typeface="Arial" pitchFamily="34" charset="0"/>
                <a:cs typeface="Arial" pitchFamily="34" charset="0"/>
              </a:rPr>
              <a:t>Обстоятельства и условия деятельности учащихся, содержащие </a:t>
            </a:r>
            <a:r>
              <a:rPr lang="ru-RU" sz="2000" b="1" i="1" dirty="0" smtClean="0">
                <a:solidFill>
                  <a:schemeClr val="tx1">
                    <a:lumMod val="50000"/>
                  </a:schemeClr>
                </a:solidFill>
                <a:latin typeface="Arial" pitchFamily="34" charset="0"/>
                <a:cs typeface="Arial" pitchFamily="34" charset="0"/>
              </a:rPr>
              <a:t>противоречия</a:t>
            </a:r>
            <a:r>
              <a:rPr lang="ru-RU" sz="2000" dirty="0" smtClean="0">
                <a:solidFill>
                  <a:schemeClr val="tx1">
                    <a:lumMod val="50000"/>
                  </a:schemeClr>
                </a:solidFill>
                <a:latin typeface="Arial" pitchFamily="34" charset="0"/>
                <a:cs typeface="Arial" pitchFamily="34" charset="0"/>
              </a:rPr>
              <a:t>, не имеющие однозначного решения.</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457200" y="846138"/>
            <a:ext cx="8229600" cy="1143000"/>
          </a:xfrm>
        </p:spPr>
        <p:txBody>
          <a:bodyPr/>
          <a:lstStyle/>
          <a:p>
            <a:pPr algn="ctr"/>
            <a:r>
              <a:rPr lang="ru-RU" sz="3200" dirty="0" smtClean="0">
                <a:solidFill>
                  <a:srgbClr val="002060"/>
                </a:solidFill>
                <a:latin typeface="Arial" pitchFamily="34" charset="0"/>
                <a:cs typeface="Arial" pitchFamily="34" charset="0"/>
              </a:rPr>
              <a:t>Глоссарий, предложенный </a:t>
            </a:r>
            <a:br>
              <a:rPr lang="ru-RU" sz="3200" dirty="0" smtClean="0">
                <a:solidFill>
                  <a:srgbClr val="002060"/>
                </a:solidFill>
                <a:latin typeface="Arial" pitchFamily="34" charset="0"/>
                <a:cs typeface="Arial" pitchFamily="34" charset="0"/>
              </a:rPr>
            </a:br>
            <a:r>
              <a:rPr lang="ru-RU" sz="3200" dirty="0" smtClean="0">
                <a:solidFill>
                  <a:srgbClr val="002060"/>
                </a:solidFill>
                <a:latin typeface="Arial" pitchFamily="34" charset="0"/>
                <a:cs typeface="Arial" pitchFamily="34" charset="0"/>
              </a:rPr>
              <a:t>М. Ю. </a:t>
            </a:r>
            <a:r>
              <a:rPr lang="ru-RU" sz="3200" dirty="0" err="1" smtClean="0">
                <a:solidFill>
                  <a:srgbClr val="002060"/>
                </a:solidFill>
                <a:latin typeface="Arial" pitchFamily="34" charset="0"/>
                <a:cs typeface="Arial" pitchFamily="34" charset="0"/>
              </a:rPr>
              <a:t>Бухаркиной</a:t>
            </a:r>
            <a:endParaRPr lang="ru-RU" sz="3200" dirty="0" smtClean="0">
              <a:latin typeface="Arial" pitchFamily="34" charset="0"/>
              <a:cs typeface="Arial" pitchFamily="34" charset="0"/>
            </a:endParaRPr>
          </a:p>
        </p:txBody>
      </p:sp>
      <p:sp>
        <p:nvSpPr>
          <p:cNvPr id="3" name="Текст 2"/>
          <p:cNvSpPr>
            <a:spLocks noGrp="1"/>
          </p:cNvSpPr>
          <p:nvPr>
            <p:ph type="body" idx="1"/>
          </p:nvPr>
        </p:nvSpPr>
        <p:spPr>
          <a:xfrm>
            <a:off x="971600" y="2348880"/>
            <a:ext cx="4040187" cy="639763"/>
          </a:xfrm>
        </p:spPr>
        <p:txBody>
          <a:bodyPr/>
          <a:lstStyle/>
          <a:p>
            <a:pPr>
              <a:defRPr/>
            </a:pPr>
            <a:r>
              <a:rPr lang="ru-RU" sz="2000" dirty="0" smtClean="0">
                <a:solidFill>
                  <a:schemeClr val="accent2">
                    <a:lumMod val="50000"/>
                  </a:schemeClr>
                </a:solidFill>
                <a:latin typeface="Arial" pitchFamily="34" charset="0"/>
                <a:cs typeface="Arial" pitchFamily="34" charset="0"/>
              </a:rPr>
              <a:t>Словарное значение</a:t>
            </a:r>
            <a:endParaRPr lang="ru-RU" sz="2000" dirty="0">
              <a:solidFill>
                <a:schemeClr val="accent2">
                  <a:lumMod val="50000"/>
                </a:schemeClr>
              </a:solidFill>
              <a:latin typeface="Arial" pitchFamily="34" charset="0"/>
              <a:cs typeface="Arial" pitchFamily="34" charset="0"/>
            </a:endParaRPr>
          </a:p>
        </p:txBody>
      </p:sp>
      <p:sp>
        <p:nvSpPr>
          <p:cNvPr id="4" name="Содержимое 3"/>
          <p:cNvSpPr>
            <a:spLocks noGrp="1"/>
          </p:cNvSpPr>
          <p:nvPr>
            <p:ph sz="half" idx="2"/>
          </p:nvPr>
        </p:nvSpPr>
        <p:spPr>
          <a:xfrm>
            <a:off x="963861" y="3294137"/>
            <a:ext cx="4040187" cy="3951287"/>
          </a:xfrm>
        </p:spPr>
        <p:txBody>
          <a:bodyPr/>
          <a:lstStyle/>
          <a:p>
            <a:pPr>
              <a:defRPr/>
            </a:pPr>
            <a:r>
              <a:rPr lang="ru-RU" sz="2000" b="1" dirty="0" smtClean="0">
                <a:solidFill>
                  <a:srgbClr val="740000"/>
                </a:solidFill>
                <a:latin typeface="Arial" pitchFamily="34" charset="0"/>
                <a:cs typeface="Arial" pitchFamily="34" charset="0"/>
              </a:rPr>
              <a:t>УЧЕБНЫЙ ПРОЕКТ</a:t>
            </a:r>
          </a:p>
          <a:p>
            <a:pPr>
              <a:buFont typeface="Wingdings" pitchFamily="2" charset="2"/>
              <a:buNone/>
              <a:defRPr/>
            </a:pPr>
            <a:endParaRPr lang="ru-RU" sz="2000" b="1" dirty="0" smtClean="0">
              <a:latin typeface="Arial" pitchFamily="34" charset="0"/>
              <a:cs typeface="Arial" pitchFamily="34" charset="0"/>
            </a:endParaRPr>
          </a:p>
          <a:p>
            <a:pPr marL="0" indent="0">
              <a:spcBef>
                <a:spcPts val="0"/>
              </a:spcBef>
              <a:buFont typeface="Wingdings" pitchFamily="2" charset="2"/>
              <a:buNone/>
              <a:defRPr/>
            </a:pPr>
            <a:endParaRPr lang="ru-RU" sz="2000" dirty="0">
              <a:latin typeface="Arial" pitchFamily="34" charset="0"/>
              <a:cs typeface="Arial" pitchFamily="34" charset="0"/>
            </a:endParaRPr>
          </a:p>
        </p:txBody>
      </p:sp>
      <p:sp>
        <p:nvSpPr>
          <p:cNvPr id="5" name="Текст 4"/>
          <p:cNvSpPr>
            <a:spLocks noGrp="1"/>
          </p:cNvSpPr>
          <p:nvPr>
            <p:ph type="body" sz="quarter" idx="3"/>
          </p:nvPr>
        </p:nvSpPr>
        <p:spPr>
          <a:xfrm>
            <a:off x="4922838" y="2357190"/>
            <a:ext cx="4041775" cy="639762"/>
          </a:xfrm>
        </p:spPr>
        <p:txBody>
          <a:bodyPr/>
          <a:lstStyle/>
          <a:p>
            <a:pPr>
              <a:defRPr/>
            </a:pPr>
            <a:r>
              <a:rPr lang="ru-RU" sz="2000" dirty="0" smtClean="0">
                <a:solidFill>
                  <a:schemeClr val="accent2">
                    <a:lumMod val="50000"/>
                  </a:schemeClr>
                </a:solidFill>
                <a:latin typeface="Arial" pitchFamily="34" charset="0"/>
                <a:cs typeface="Arial" pitchFamily="34" charset="0"/>
              </a:rPr>
              <a:t>Педагогическое значение</a:t>
            </a:r>
            <a:endParaRPr lang="ru-RU" sz="2000" dirty="0">
              <a:solidFill>
                <a:schemeClr val="accent2">
                  <a:lumMod val="50000"/>
                </a:schemeClr>
              </a:solidFill>
              <a:latin typeface="Arial" pitchFamily="34" charset="0"/>
              <a:cs typeface="Arial" pitchFamily="34" charset="0"/>
            </a:endParaRPr>
          </a:p>
        </p:txBody>
      </p:sp>
      <p:sp>
        <p:nvSpPr>
          <p:cNvPr id="6" name="Содержимое 5"/>
          <p:cNvSpPr>
            <a:spLocks noGrp="1"/>
          </p:cNvSpPr>
          <p:nvPr>
            <p:ph sz="quarter" idx="4"/>
          </p:nvPr>
        </p:nvSpPr>
        <p:spPr>
          <a:xfrm>
            <a:off x="4922838" y="3222129"/>
            <a:ext cx="4041775" cy="3951287"/>
          </a:xfrm>
        </p:spPr>
        <p:txBody>
          <a:bodyPr/>
          <a:lstStyle/>
          <a:p>
            <a:pPr marL="0" indent="0">
              <a:spcBef>
                <a:spcPts val="0"/>
              </a:spcBef>
              <a:buFont typeface="Wingdings" pitchFamily="2" charset="2"/>
              <a:buNone/>
              <a:defRPr/>
            </a:pPr>
            <a:r>
              <a:rPr lang="ru-RU" sz="2000" dirty="0" smtClean="0">
                <a:solidFill>
                  <a:schemeClr val="tx1">
                    <a:lumMod val="50000"/>
                  </a:schemeClr>
                </a:solidFill>
                <a:latin typeface="Arial" pitchFamily="34" charset="0"/>
                <a:cs typeface="Arial" pitchFamily="34" charset="0"/>
              </a:rPr>
              <a:t>Совместная учебно-познавательная, творческая или игровая </a:t>
            </a:r>
            <a:r>
              <a:rPr lang="ru-RU" sz="2000" b="1" i="1" dirty="0" smtClean="0">
                <a:solidFill>
                  <a:schemeClr val="tx1">
                    <a:lumMod val="50000"/>
                  </a:schemeClr>
                </a:solidFill>
                <a:latin typeface="Arial" pitchFamily="34" charset="0"/>
                <a:cs typeface="Arial" pitchFamily="34" charset="0"/>
              </a:rPr>
              <a:t>деятельность </a:t>
            </a:r>
            <a:r>
              <a:rPr lang="ru-RU" sz="2000" dirty="0" smtClean="0">
                <a:solidFill>
                  <a:schemeClr val="tx1">
                    <a:lumMod val="50000"/>
                  </a:schemeClr>
                </a:solidFill>
                <a:latin typeface="Arial" pitchFamily="34" charset="0"/>
                <a:cs typeface="Arial" pitchFamily="34" charset="0"/>
              </a:rPr>
              <a:t>учащихся-партнёров, имеющая общую </a:t>
            </a:r>
            <a:r>
              <a:rPr lang="ru-RU" sz="2000" b="1" i="1" dirty="0" smtClean="0">
                <a:solidFill>
                  <a:schemeClr val="tx1">
                    <a:lumMod val="50000"/>
                  </a:schemeClr>
                </a:solidFill>
                <a:latin typeface="Arial" pitchFamily="34" charset="0"/>
                <a:cs typeface="Arial" pitchFamily="34" charset="0"/>
              </a:rPr>
              <a:t>цель</a:t>
            </a:r>
            <a:r>
              <a:rPr lang="ru-RU" sz="2000" dirty="0" smtClean="0">
                <a:solidFill>
                  <a:schemeClr val="tx1">
                    <a:lumMod val="50000"/>
                  </a:schemeClr>
                </a:solidFill>
                <a:latin typeface="Arial" pitchFamily="34" charset="0"/>
                <a:cs typeface="Arial" pitchFamily="34" charset="0"/>
              </a:rPr>
              <a:t>, согласованные </a:t>
            </a:r>
            <a:r>
              <a:rPr lang="ru-RU" sz="2000" b="1" i="1" dirty="0" smtClean="0">
                <a:solidFill>
                  <a:schemeClr val="tx1">
                    <a:lumMod val="50000"/>
                  </a:schemeClr>
                </a:solidFill>
                <a:latin typeface="Arial" pitchFamily="34" charset="0"/>
                <a:cs typeface="Arial" pitchFamily="34" charset="0"/>
              </a:rPr>
              <a:t>способы</a:t>
            </a:r>
            <a:r>
              <a:rPr lang="ru-RU" sz="2000" dirty="0" smtClean="0">
                <a:solidFill>
                  <a:schemeClr val="tx1">
                    <a:lumMod val="50000"/>
                  </a:schemeClr>
                </a:solidFill>
                <a:latin typeface="Arial" pitchFamily="34" charset="0"/>
                <a:cs typeface="Arial" pitchFamily="34" charset="0"/>
              </a:rPr>
              <a:t> деятельности, направленная на </a:t>
            </a:r>
            <a:r>
              <a:rPr lang="ru-RU" sz="2000" b="1" i="1" dirty="0" smtClean="0">
                <a:solidFill>
                  <a:schemeClr val="tx1">
                    <a:lumMod val="50000"/>
                  </a:schemeClr>
                </a:solidFill>
                <a:latin typeface="Arial" pitchFamily="34" charset="0"/>
                <a:cs typeface="Arial" pitchFamily="34" charset="0"/>
              </a:rPr>
              <a:t>достижение</a:t>
            </a:r>
            <a:r>
              <a:rPr lang="ru-RU" sz="2000" dirty="0" smtClean="0">
                <a:solidFill>
                  <a:schemeClr val="tx1">
                    <a:lumMod val="50000"/>
                  </a:schemeClr>
                </a:solidFill>
                <a:latin typeface="Arial" pitchFamily="34" charset="0"/>
                <a:cs typeface="Arial" pitchFamily="34" charset="0"/>
              </a:rPr>
              <a:t> общего результата по решению какой-либо </a:t>
            </a:r>
            <a:r>
              <a:rPr lang="ru-RU" sz="2000" b="1" i="1" dirty="0" smtClean="0">
                <a:solidFill>
                  <a:schemeClr val="tx1">
                    <a:lumMod val="50000"/>
                  </a:schemeClr>
                </a:solidFill>
                <a:latin typeface="Arial" pitchFamily="34" charset="0"/>
                <a:cs typeface="Arial" pitchFamily="34" charset="0"/>
              </a:rPr>
              <a:t>проблемы</a:t>
            </a:r>
            <a:r>
              <a:rPr lang="ru-RU" sz="2000" dirty="0" smtClean="0">
                <a:solidFill>
                  <a:schemeClr val="tx1">
                    <a:lumMod val="50000"/>
                  </a:schemeClr>
                </a:solidFill>
                <a:latin typeface="Arial" pitchFamily="34" charset="0"/>
                <a:cs typeface="Arial" pitchFamily="34" charset="0"/>
              </a:rPr>
              <a:t>.</a:t>
            </a:r>
          </a:p>
        </p:txBody>
      </p:sp>
      <p:cxnSp>
        <p:nvCxnSpPr>
          <p:cNvPr id="8" name="Прямая соединительная линия 7"/>
          <p:cNvCxnSpPr/>
          <p:nvPr/>
        </p:nvCxnSpPr>
        <p:spPr>
          <a:xfrm>
            <a:off x="2267744" y="4221088"/>
            <a:ext cx="503238" cy="0"/>
          </a:xfrm>
          <a:prstGeom prst="line">
            <a:avLst/>
          </a:prstGeom>
          <a:ln cmpd="sng">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a:xfrm>
            <a:off x="755650" y="549275"/>
            <a:ext cx="7924800" cy="1143000"/>
          </a:xfrm>
        </p:spPr>
        <p:txBody>
          <a:bodyPr/>
          <a:lstStyle/>
          <a:p>
            <a:pPr algn="ctr" eaLnBrk="1" hangingPunct="1"/>
            <a:r>
              <a:rPr lang="ru-RU" sz="3200" dirty="0" smtClean="0">
                <a:solidFill>
                  <a:srgbClr val="002A7E"/>
                </a:solidFill>
                <a:latin typeface="Arial" pitchFamily="34" charset="0"/>
                <a:cs typeface="Arial" pitchFamily="34" charset="0"/>
              </a:rPr>
              <a:t>Что такое учебный проект?</a:t>
            </a:r>
          </a:p>
        </p:txBody>
      </p:sp>
      <p:sp>
        <p:nvSpPr>
          <p:cNvPr id="15363" name="Rectangle 3"/>
          <p:cNvSpPr>
            <a:spLocks noGrp="1" noChangeArrowheads="1"/>
          </p:cNvSpPr>
          <p:nvPr>
            <p:ph type="body" idx="1"/>
          </p:nvPr>
        </p:nvSpPr>
        <p:spPr>
          <a:xfrm>
            <a:off x="755650" y="2420938"/>
            <a:ext cx="7693025" cy="3868737"/>
          </a:xfrm>
        </p:spPr>
        <p:txBody>
          <a:bodyPr/>
          <a:lstStyle/>
          <a:p>
            <a:pPr eaLnBrk="1" hangingPunct="1">
              <a:buFont typeface="Wingdings" pitchFamily="2" charset="2"/>
              <a:buNone/>
            </a:pPr>
            <a:endParaRPr lang="ru-RU" smtClean="0"/>
          </a:p>
        </p:txBody>
      </p:sp>
      <p:sp>
        <p:nvSpPr>
          <p:cNvPr id="15364" name="Text Box 5"/>
          <p:cNvSpPr txBox="1">
            <a:spLocks noChangeArrowheads="1"/>
          </p:cNvSpPr>
          <p:nvPr/>
        </p:nvSpPr>
        <p:spPr bwMode="auto">
          <a:xfrm>
            <a:off x="1042988" y="2997200"/>
            <a:ext cx="2520950" cy="376238"/>
          </a:xfrm>
          <a:prstGeom prst="rect">
            <a:avLst/>
          </a:prstGeom>
          <a:solidFill>
            <a:srgbClr val="BCE6C3"/>
          </a:solid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ru-RU" b="1"/>
              <a:t>Проблема проекта</a:t>
            </a:r>
          </a:p>
        </p:txBody>
      </p:sp>
      <p:sp>
        <p:nvSpPr>
          <p:cNvPr id="15365" name="Text Box 6"/>
          <p:cNvSpPr txBox="1">
            <a:spLocks noChangeArrowheads="1"/>
          </p:cNvSpPr>
          <p:nvPr/>
        </p:nvSpPr>
        <p:spPr bwMode="auto">
          <a:xfrm>
            <a:off x="3851275" y="2997200"/>
            <a:ext cx="1195388" cy="376238"/>
          </a:xfrm>
          <a:prstGeom prst="rect">
            <a:avLst/>
          </a:prstGeom>
          <a:solidFill>
            <a:srgbClr val="BCE6C3"/>
          </a:solidFill>
          <a:ln w="9525">
            <a:solidFill>
              <a:schemeClr val="tx1"/>
            </a:solidFill>
            <a:miter lim="800000"/>
            <a:headEnd/>
            <a:tailEnd/>
          </a:ln>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b="1"/>
              <a:t>Почему?</a:t>
            </a:r>
          </a:p>
        </p:txBody>
      </p:sp>
      <p:sp>
        <p:nvSpPr>
          <p:cNvPr id="15366" name="Text Box 7"/>
          <p:cNvSpPr txBox="1">
            <a:spLocks noChangeArrowheads="1"/>
          </p:cNvSpPr>
          <p:nvPr/>
        </p:nvSpPr>
        <p:spPr bwMode="auto">
          <a:xfrm>
            <a:off x="6804025" y="2997200"/>
            <a:ext cx="1584325" cy="376238"/>
          </a:xfrm>
          <a:prstGeom prst="rect">
            <a:avLst/>
          </a:prstGeom>
          <a:solidFill>
            <a:srgbClr val="BCE6C3"/>
          </a:solid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b="1"/>
              <a:t>Мотивация</a:t>
            </a:r>
          </a:p>
        </p:txBody>
      </p:sp>
      <p:sp>
        <p:nvSpPr>
          <p:cNvPr id="15367" name="Text Box 8"/>
          <p:cNvSpPr txBox="1">
            <a:spLocks noChangeArrowheads="1"/>
          </p:cNvSpPr>
          <p:nvPr/>
        </p:nvSpPr>
        <p:spPr bwMode="auto">
          <a:xfrm>
            <a:off x="1042988" y="3644900"/>
            <a:ext cx="1735137" cy="376238"/>
          </a:xfrm>
          <a:prstGeom prst="rect">
            <a:avLst/>
          </a:prstGeom>
          <a:solidFill>
            <a:srgbClr val="BCE6C3"/>
          </a:solidFill>
          <a:ln w="9525">
            <a:solidFill>
              <a:schemeClr val="tx1"/>
            </a:solidFill>
            <a:miter lim="800000"/>
            <a:headEnd/>
            <a:tailEnd/>
          </a:ln>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b="1"/>
              <a:t>Цель</a:t>
            </a:r>
            <a:r>
              <a:rPr lang="ru-RU"/>
              <a:t> </a:t>
            </a:r>
            <a:r>
              <a:rPr lang="ru-RU" b="1"/>
              <a:t>проекта</a:t>
            </a:r>
          </a:p>
        </p:txBody>
      </p:sp>
      <p:sp>
        <p:nvSpPr>
          <p:cNvPr id="15368" name="Text Box 9"/>
          <p:cNvSpPr txBox="1">
            <a:spLocks noChangeArrowheads="1"/>
          </p:cNvSpPr>
          <p:nvPr/>
        </p:nvSpPr>
        <p:spPr bwMode="auto">
          <a:xfrm>
            <a:off x="3851275" y="3644900"/>
            <a:ext cx="1033463" cy="376238"/>
          </a:xfrm>
          <a:prstGeom prst="rect">
            <a:avLst/>
          </a:prstGeom>
          <a:solidFill>
            <a:srgbClr val="BCE6C3"/>
          </a:solidFill>
          <a:ln w="9525">
            <a:solidFill>
              <a:schemeClr val="tx1"/>
            </a:solidFill>
            <a:miter lim="800000"/>
            <a:headEnd/>
            <a:tailEnd/>
          </a:ln>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b="1"/>
              <a:t>Зачем?</a:t>
            </a:r>
          </a:p>
        </p:txBody>
      </p:sp>
      <p:sp>
        <p:nvSpPr>
          <p:cNvPr id="15369" name="Text Box 10"/>
          <p:cNvSpPr txBox="1">
            <a:spLocks noChangeArrowheads="1"/>
          </p:cNvSpPr>
          <p:nvPr/>
        </p:nvSpPr>
        <p:spPr bwMode="auto">
          <a:xfrm>
            <a:off x="6516688" y="3644900"/>
            <a:ext cx="1936750" cy="376238"/>
          </a:xfrm>
          <a:prstGeom prst="rect">
            <a:avLst/>
          </a:prstGeom>
          <a:solidFill>
            <a:srgbClr val="BCE6C3"/>
          </a:solidFill>
          <a:ln w="9525">
            <a:solidFill>
              <a:schemeClr val="tx1"/>
            </a:solidFill>
            <a:miter lim="800000"/>
            <a:headEnd/>
            <a:tailEnd/>
          </a:ln>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b="1"/>
              <a:t>Целеполагание</a:t>
            </a:r>
          </a:p>
        </p:txBody>
      </p:sp>
      <p:sp>
        <p:nvSpPr>
          <p:cNvPr id="15370" name="Text Box 11"/>
          <p:cNvSpPr txBox="1">
            <a:spLocks noChangeArrowheads="1"/>
          </p:cNvSpPr>
          <p:nvPr/>
        </p:nvSpPr>
        <p:spPr bwMode="auto">
          <a:xfrm>
            <a:off x="1042988" y="4365625"/>
            <a:ext cx="1971675" cy="376238"/>
          </a:xfrm>
          <a:prstGeom prst="rect">
            <a:avLst/>
          </a:prstGeom>
          <a:solidFill>
            <a:srgbClr val="BCE6C3"/>
          </a:solidFill>
          <a:ln w="9525">
            <a:solidFill>
              <a:schemeClr val="tx1"/>
            </a:solidFill>
            <a:miter lim="800000"/>
            <a:headEnd/>
            <a:tailEnd/>
          </a:ln>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b="1"/>
              <a:t>Задачи проекта</a:t>
            </a:r>
          </a:p>
        </p:txBody>
      </p:sp>
      <p:sp>
        <p:nvSpPr>
          <p:cNvPr id="15371" name="Text Box 12"/>
          <p:cNvSpPr txBox="1">
            <a:spLocks noChangeArrowheads="1"/>
          </p:cNvSpPr>
          <p:nvPr/>
        </p:nvSpPr>
        <p:spPr bwMode="auto">
          <a:xfrm>
            <a:off x="3859213" y="4365625"/>
            <a:ext cx="1649412" cy="376238"/>
          </a:xfrm>
          <a:prstGeom prst="rect">
            <a:avLst/>
          </a:prstGeom>
          <a:solidFill>
            <a:srgbClr val="BCE6C3"/>
          </a:solidFill>
          <a:ln w="9525">
            <a:solidFill>
              <a:schemeClr val="tx1"/>
            </a:solidFill>
            <a:miter lim="800000"/>
            <a:headEnd/>
            <a:tailEnd/>
          </a:ln>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b="1" dirty="0"/>
              <a:t>Что делаем?</a:t>
            </a:r>
          </a:p>
        </p:txBody>
      </p:sp>
      <p:sp>
        <p:nvSpPr>
          <p:cNvPr id="15372" name="Text Box 13"/>
          <p:cNvSpPr txBox="1">
            <a:spLocks noChangeArrowheads="1"/>
          </p:cNvSpPr>
          <p:nvPr/>
        </p:nvSpPr>
        <p:spPr bwMode="auto">
          <a:xfrm>
            <a:off x="6227763" y="4365625"/>
            <a:ext cx="2235200" cy="376238"/>
          </a:xfrm>
          <a:prstGeom prst="rect">
            <a:avLst/>
          </a:prstGeom>
          <a:solidFill>
            <a:srgbClr val="BCE6C3"/>
          </a:solidFill>
          <a:ln w="9525">
            <a:solidFill>
              <a:schemeClr val="tx1"/>
            </a:solidFill>
            <a:miter lim="800000"/>
            <a:headEnd/>
            <a:tailEnd/>
          </a:ln>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b="1"/>
              <a:t>Постановка</a:t>
            </a:r>
            <a:r>
              <a:rPr lang="ru-RU"/>
              <a:t> </a:t>
            </a:r>
            <a:r>
              <a:rPr lang="ru-RU" b="1"/>
              <a:t>задач</a:t>
            </a:r>
          </a:p>
        </p:txBody>
      </p:sp>
      <p:sp>
        <p:nvSpPr>
          <p:cNvPr id="15373" name="Text Box 14"/>
          <p:cNvSpPr txBox="1">
            <a:spLocks noChangeArrowheads="1"/>
          </p:cNvSpPr>
          <p:nvPr/>
        </p:nvSpPr>
        <p:spPr bwMode="auto">
          <a:xfrm>
            <a:off x="1042988" y="5084763"/>
            <a:ext cx="2379662" cy="376237"/>
          </a:xfrm>
          <a:prstGeom prst="rect">
            <a:avLst/>
          </a:prstGeom>
          <a:solidFill>
            <a:srgbClr val="BCE6C3"/>
          </a:solidFill>
          <a:ln w="9525">
            <a:solidFill>
              <a:schemeClr val="tx1"/>
            </a:solidFill>
            <a:miter lim="800000"/>
            <a:headEnd/>
            <a:tailEnd/>
          </a:ln>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b="1"/>
              <a:t>Методы и способы</a:t>
            </a:r>
          </a:p>
        </p:txBody>
      </p:sp>
      <p:sp>
        <p:nvSpPr>
          <p:cNvPr id="15374" name="Text Box 15"/>
          <p:cNvSpPr txBox="1">
            <a:spLocks noChangeArrowheads="1"/>
          </p:cNvSpPr>
          <p:nvPr/>
        </p:nvSpPr>
        <p:spPr bwMode="auto">
          <a:xfrm>
            <a:off x="3851275" y="5084763"/>
            <a:ext cx="714375" cy="376237"/>
          </a:xfrm>
          <a:prstGeom prst="rect">
            <a:avLst/>
          </a:prstGeom>
          <a:solidFill>
            <a:srgbClr val="BCE6C3"/>
          </a:solidFill>
          <a:ln w="9525">
            <a:solidFill>
              <a:schemeClr val="tx1"/>
            </a:solidFill>
            <a:miter lim="800000"/>
            <a:headEnd/>
            <a:tailEnd/>
          </a:ln>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b="1"/>
              <a:t>Как?</a:t>
            </a:r>
          </a:p>
        </p:txBody>
      </p:sp>
      <p:sp>
        <p:nvSpPr>
          <p:cNvPr id="15375" name="Text Box 16"/>
          <p:cNvSpPr txBox="1">
            <a:spLocks noChangeArrowheads="1"/>
          </p:cNvSpPr>
          <p:nvPr/>
        </p:nvSpPr>
        <p:spPr bwMode="auto">
          <a:xfrm>
            <a:off x="5508625" y="5013325"/>
            <a:ext cx="2952750" cy="590550"/>
          </a:xfrm>
          <a:prstGeom prst="rect">
            <a:avLst/>
          </a:prstGeom>
          <a:solidFill>
            <a:srgbClr val="BCE6C3"/>
          </a:solid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1600" b="1" dirty="0"/>
              <a:t>Выбор способов, методов, планирование</a:t>
            </a:r>
          </a:p>
        </p:txBody>
      </p:sp>
      <p:sp>
        <p:nvSpPr>
          <p:cNvPr id="15376" name="Text Box 17"/>
          <p:cNvSpPr txBox="1">
            <a:spLocks noChangeArrowheads="1"/>
          </p:cNvSpPr>
          <p:nvPr/>
        </p:nvSpPr>
        <p:spPr bwMode="auto">
          <a:xfrm>
            <a:off x="1042988" y="5789613"/>
            <a:ext cx="1352550" cy="376237"/>
          </a:xfrm>
          <a:prstGeom prst="rect">
            <a:avLst/>
          </a:prstGeom>
          <a:solidFill>
            <a:srgbClr val="BCE6C3"/>
          </a:solidFill>
          <a:ln w="9525">
            <a:solidFill>
              <a:schemeClr val="tx1"/>
            </a:solidFill>
            <a:miter lim="800000"/>
            <a:headEnd/>
            <a:tailEnd/>
          </a:ln>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b="1"/>
              <a:t>Результат</a:t>
            </a:r>
          </a:p>
        </p:txBody>
      </p:sp>
      <p:sp>
        <p:nvSpPr>
          <p:cNvPr id="15377" name="Text Box 18"/>
          <p:cNvSpPr txBox="1">
            <a:spLocks noChangeArrowheads="1"/>
          </p:cNvSpPr>
          <p:nvPr/>
        </p:nvSpPr>
        <p:spPr bwMode="auto">
          <a:xfrm>
            <a:off x="3348038" y="5805488"/>
            <a:ext cx="2006600" cy="376237"/>
          </a:xfrm>
          <a:prstGeom prst="rect">
            <a:avLst/>
          </a:prstGeom>
          <a:solidFill>
            <a:srgbClr val="BCE6C3"/>
          </a:solidFill>
          <a:ln w="9525">
            <a:solidFill>
              <a:schemeClr val="tx1"/>
            </a:solidFill>
            <a:miter lim="800000"/>
            <a:headEnd/>
            <a:tailEnd/>
          </a:ln>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b="1"/>
              <a:t>Что получится?</a:t>
            </a:r>
          </a:p>
        </p:txBody>
      </p:sp>
      <p:sp>
        <p:nvSpPr>
          <p:cNvPr id="15378" name="Text Box 19"/>
          <p:cNvSpPr txBox="1">
            <a:spLocks noChangeArrowheads="1"/>
          </p:cNvSpPr>
          <p:nvPr/>
        </p:nvSpPr>
        <p:spPr bwMode="auto">
          <a:xfrm>
            <a:off x="5651500" y="5805488"/>
            <a:ext cx="2789238" cy="376237"/>
          </a:xfrm>
          <a:prstGeom prst="rect">
            <a:avLst/>
          </a:prstGeom>
          <a:solidFill>
            <a:srgbClr val="BCE6C3"/>
          </a:solidFill>
          <a:ln w="9525">
            <a:solidFill>
              <a:schemeClr val="tx1"/>
            </a:solidFill>
            <a:miter lim="800000"/>
            <a:headEnd/>
            <a:tailEnd/>
          </a:ln>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b="1" dirty="0"/>
              <a:t>Ожидаемый результат</a:t>
            </a:r>
          </a:p>
        </p:txBody>
      </p:sp>
      <p:sp>
        <p:nvSpPr>
          <p:cNvPr id="15379" name="Line 20"/>
          <p:cNvSpPr>
            <a:spLocks noChangeShapeType="1"/>
          </p:cNvSpPr>
          <p:nvPr/>
        </p:nvSpPr>
        <p:spPr bwMode="auto">
          <a:xfrm flipH="1">
            <a:off x="1619250" y="1628775"/>
            <a:ext cx="2232025" cy="1152525"/>
          </a:xfrm>
          <a:prstGeom prst="line">
            <a:avLst/>
          </a:prstGeom>
          <a:noFill/>
          <a:ln w="57150">
            <a:solidFill>
              <a:srgbClr val="C00000"/>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5380" name="Line 21"/>
          <p:cNvSpPr>
            <a:spLocks noChangeShapeType="1"/>
          </p:cNvSpPr>
          <p:nvPr/>
        </p:nvSpPr>
        <p:spPr bwMode="auto">
          <a:xfrm>
            <a:off x="4356100" y="1700213"/>
            <a:ext cx="0" cy="1152525"/>
          </a:xfrm>
          <a:prstGeom prst="line">
            <a:avLst/>
          </a:prstGeom>
          <a:noFill/>
          <a:ln w="57150">
            <a:solidFill>
              <a:srgbClr val="C00000"/>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5381" name="Line 22"/>
          <p:cNvSpPr>
            <a:spLocks noChangeShapeType="1"/>
          </p:cNvSpPr>
          <p:nvPr/>
        </p:nvSpPr>
        <p:spPr bwMode="auto">
          <a:xfrm>
            <a:off x="4859338" y="1628775"/>
            <a:ext cx="2376487" cy="1079500"/>
          </a:xfrm>
          <a:prstGeom prst="line">
            <a:avLst/>
          </a:prstGeom>
          <a:noFill/>
          <a:ln w="57150">
            <a:solidFill>
              <a:srgbClr val="C00000"/>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683568" y="762000"/>
            <a:ext cx="7924800" cy="1143000"/>
          </a:xfrm>
        </p:spPr>
        <p:txBody>
          <a:bodyPr/>
          <a:lstStyle/>
          <a:p>
            <a:pPr algn="ctr"/>
            <a:r>
              <a:rPr lang="ru-RU" sz="3200" dirty="0" smtClean="0">
                <a:solidFill>
                  <a:srgbClr val="002A7E"/>
                </a:solidFill>
                <a:latin typeface="Arial" pitchFamily="34" charset="0"/>
                <a:cs typeface="Arial" pitchFamily="34" charset="0"/>
              </a:rPr>
              <a:t>Типология учебных проектов</a:t>
            </a:r>
          </a:p>
        </p:txBody>
      </p:sp>
      <p:sp>
        <p:nvSpPr>
          <p:cNvPr id="3" name="Содержимое 2"/>
          <p:cNvSpPr>
            <a:spLocks noGrp="1"/>
          </p:cNvSpPr>
          <p:nvPr>
            <p:ph idx="1"/>
          </p:nvPr>
        </p:nvSpPr>
        <p:spPr>
          <a:xfrm>
            <a:off x="971600" y="2513037"/>
            <a:ext cx="7848872" cy="3724275"/>
          </a:xfrm>
        </p:spPr>
        <p:txBody>
          <a:bodyPr/>
          <a:lstStyle/>
          <a:p>
            <a:pPr algn="just">
              <a:defRPr/>
            </a:pPr>
            <a:r>
              <a:rPr lang="ru-RU" sz="2000" b="1" dirty="0" smtClean="0">
                <a:solidFill>
                  <a:srgbClr val="740000"/>
                </a:solidFill>
                <a:latin typeface="Arial" pitchFamily="34" charset="0"/>
                <a:cs typeface="Arial" pitchFamily="34" charset="0"/>
              </a:rPr>
              <a:t>Информационный проект </a:t>
            </a:r>
            <a:r>
              <a:rPr lang="ru-RU" sz="2000" dirty="0" smtClean="0">
                <a:solidFill>
                  <a:schemeClr val="tx1">
                    <a:lumMod val="50000"/>
                  </a:schemeClr>
                </a:solidFill>
                <a:latin typeface="Arial" pitchFamily="34" charset="0"/>
                <a:cs typeface="Arial" pitchFamily="34" charset="0"/>
              </a:rPr>
              <a:t>– его цель сбор, оформление и представление информации о каком-либо объекте или явлении.</a:t>
            </a:r>
          </a:p>
          <a:p>
            <a:pPr marL="0" indent="0" algn="just">
              <a:buNone/>
              <a:defRPr/>
            </a:pPr>
            <a:endParaRPr lang="ru-RU" sz="2000" dirty="0" smtClean="0">
              <a:solidFill>
                <a:schemeClr val="tx1">
                  <a:lumMod val="50000"/>
                </a:schemeClr>
              </a:solidFill>
              <a:latin typeface="Arial" pitchFamily="34" charset="0"/>
              <a:cs typeface="Arial" pitchFamily="34" charset="0"/>
            </a:endParaRPr>
          </a:p>
          <a:p>
            <a:pPr algn="just">
              <a:buFont typeface="Wingdings" pitchFamily="2" charset="2"/>
              <a:buNone/>
              <a:defRPr/>
            </a:pPr>
            <a:r>
              <a:rPr lang="ru-RU" sz="2000" dirty="0" smtClean="0">
                <a:solidFill>
                  <a:schemeClr val="tx1">
                    <a:lumMod val="50000"/>
                  </a:schemeClr>
                </a:solidFill>
                <a:latin typeface="Arial" pitchFamily="34" charset="0"/>
                <a:cs typeface="Arial" pitchFamily="34" charset="0"/>
              </a:rPr>
              <a:t>Проектный продукт – статистические данные, результаты опросов общественного мнения, обобщение высказываний различных авторов по какому-либо вопросу.</a:t>
            </a:r>
          </a:p>
          <a:p>
            <a:pPr algn="just">
              <a:buFont typeface="Wingdings" pitchFamily="2" charset="2"/>
              <a:buNone/>
              <a:defRPr/>
            </a:pPr>
            <a:endParaRPr lang="ru-RU" sz="2000" dirty="0" smtClean="0">
              <a:solidFill>
                <a:schemeClr val="tx1">
                  <a:lumMod val="50000"/>
                </a:schemeClr>
              </a:solidFill>
              <a:latin typeface="Arial" pitchFamily="34" charset="0"/>
              <a:cs typeface="Arial" pitchFamily="34" charset="0"/>
            </a:endParaRPr>
          </a:p>
          <a:p>
            <a:pPr algn="just">
              <a:buFont typeface="Wingdings" pitchFamily="2" charset="2"/>
              <a:buNone/>
              <a:defRPr/>
            </a:pPr>
            <a:r>
              <a:rPr lang="ru-RU" sz="2000" dirty="0" smtClean="0">
                <a:solidFill>
                  <a:schemeClr val="tx1">
                    <a:lumMod val="50000"/>
                  </a:schemeClr>
                </a:solidFill>
                <a:latin typeface="Arial" pitchFamily="34" charset="0"/>
                <a:cs typeface="Arial" pitchFamily="34" charset="0"/>
              </a:rPr>
              <a:t>Деятельность обучающихся связана со сбором, проверкой, ранжированием информации из различных источников; общение с людьми, как источниками информации. </a:t>
            </a:r>
            <a:endParaRPr lang="ru-RU" sz="2000" dirty="0">
              <a:solidFill>
                <a:schemeClr val="tx1">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a:xfrm>
            <a:off x="683568" y="762000"/>
            <a:ext cx="7924800" cy="1143000"/>
          </a:xfrm>
        </p:spPr>
        <p:txBody>
          <a:bodyPr/>
          <a:lstStyle/>
          <a:p>
            <a:pPr algn="ctr"/>
            <a:r>
              <a:rPr lang="ru-RU" sz="3200" dirty="0" smtClean="0">
                <a:solidFill>
                  <a:srgbClr val="002A7E"/>
                </a:solidFill>
                <a:latin typeface="Arial" pitchFamily="34" charset="0"/>
                <a:cs typeface="Arial" pitchFamily="34" charset="0"/>
              </a:rPr>
              <a:t>Типология учебных проектов</a:t>
            </a:r>
            <a:endParaRPr lang="ru-RU" sz="3200" dirty="0" smtClean="0">
              <a:latin typeface="Arial" pitchFamily="34" charset="0"/>
              <a:cs typeface="Arial" pitchFamily="34" charset="0"/>
            </a:endParaRPr>
          </a:p>
        </p:txBody>
      </p:sp>
      <p:sp>
        <p:nvSpPr>
          <p:cNvPr id="3" name="Содержимое 2"/>
          <p:cNvSpPr>
            <a:spLocks noGrp="1"/>
          </p:cNvSpPr>
          <p:nvPr>
            <p:ph idx="1"/>
          </p:nvPr>
        </p:nvSpPr>
        <p:spPr>
          <a:xfrm>
            <a:off x="1043608" y="2585045"/>
            <a:ext cx="7776864" cy="3724275"/>
          </a:xfrm>
        </p:spPr>
        <p:txBody>
          <a:bodyPr/>
          <a:lstStyle/>
          <a:p>
            <a:pPr algn="just">
              <a:defRPr/>
            </a:pPr>
            <a:r>
              <a:rPr lang="ru-RU" sz="2000" b="1" dirty="0" smtClean="0">
                <a:solidFill>
                  <a:srgbClr val="740000"/>
                </a:solidFill>
                <a:latin typeface="Arial" pitchFamily="34" charset="0"/>
                <a:cs typeface="Arial" pitchFamily="34" charset="0"/>
              </a:rPr>
              <a:t>Исследовательский проект </a:t>
            </a:r>
            <a:r>
              <a:rPr lang="ru-RU" sz="2000" dirty="0" smtClean="0">
                <a:solidFill>
                  <a:schemeClr val="tx1">
                    <a:lumMod val="50000"/>
                  </a:schemeClr>
                </a:solidFill>
                <a:latin typeface="Arial" pitchFamily="34" charset="0"/>
                <a:cs typeface="Arial" pitchFamily="34" charset="0"/>
              </a:rPr>
              <a:t>– его цель доказательство или опровержение  какой-либо гипотезы.</a:t>
            </a:r>
          </a:p>
          <a:p>
            <a:pPr algn="just">
              <a:defRPr/>
            </a:pPr>
            <a:endParaRPr lang="ru-RU" sz="2000" dirty="0" smtClean="0">
              <a:solidFill>
                <a:schemeClr val="tx1">
                  <a:lumMod val="50000"/>
                </a:schemeClr>
              </a:solidFill>
              <a:latin typeface="Arial" pitchFamily="34" charset="0"/>
              <a:cs typeface="Arial" pitchFamily="34" charset="0"/>
            </a:endParaRPr>
          </a:p>
          <a:p>
            <a:pPr algn="just">
              <a:buFont typeface="Wingdings" pitchFamily="2" charset="2"/>
              <a:buNone/>
              <a:defRPr/>
            </a:pPr>
            <a:r>
              <a:rPr lang="ru-RU" sz="2000" dirty="0" smtClean="0">
                <a:solidFill>
                  <a:schemeClr val="tx1">
                    <a:lumMod val="50000"/>
                  </a:schemeClr>
                </a:solidFill>
                <a:latin typeface="Arial" pitchFamily="34" charset="0"/>
                <a:cs typeface="Arial" pitchFamily="34" charset="0"/>
              </a:rPr>
              <a:t>Проектный продукт – результат исследования, оформленный установленным способом.</a:t>
            </a:r>
          </a:p>
          <a:p>
            <a:pPr algn="just">
              <a:buFont typeface="Wingdings" pitchFamily="2" charset="2"/>
              <a:buNone/>
              <a:defRPr/>
            </a:pPr>
            <a:endParaRPr lang="ru-RU" sz="2000" dirty="0" smtClean="0">
              <a:solidFill>
                <a:schemeClr val="tx1">
                  <a:lumMod val="50000"/>
                </a:schemeClr>
              </a:solidFill>
              <a:latin typeface="Arial" pitchFamily="34" charset="0"/>
              <a:cs typeface="Arial" pitchFamily="34" charset="0"/>
            </a:endParaRPr>
          </a:p>
          <a:p>
            <a:pPr algn="just">
              <a:buFont typeface="Wingdings" pitchFamily="2" charset="2"/>
              <a:buNone/>
              <a:defRPr/>
            </a:pPr>
            <a:r>
              <a:rPr lang="ru-RU" sz="2000" dirty="0" smtClean="0">
                <a:solidFill>
                  <a:schemeClr val="tx1">
                    <a:lumMod val="50000"/>
                  </a:schemeClr>
                </a:solidFill>
                <a:latin typeface="Arial" pitchFamily="34" charset="0"/>
                <a:cs typeface="Arial" pitchFamily="34" charset="0"/>
              </a:rPr>
              <a:t>Деятельность обучающихся связана с экспериментированием, развитием аналитических способностей, критического мышления, освоения логических способов восприятия и обработки информации. </a:t>
            </a:r>
            <a:endParaRPr lang="ru-RU" sz="2000" dirty="0">
              <a:solidFill>
                <a:schemeClr val="tx1">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p:nvPr>
        </p:nvSpPr>
        <p:spPr>
          <a:xfrm>
            <a:off x="683568" y="762000"/>
            <a:ext cx="7924800" cy="1143000"/>
          </a:xfrm>
        </p:spPr>
        <p:txBody>
          <a:bodyPr/>
          <a:lstStyle/>
          <a:p>
            <a:pPr algn="ctr"/>
            <a:r>
              <a:rPr lang="ru-RU" sz="3200" dirty="0" smtClean="0">
                <a:solidFill>
                  <a:srgbClr val="002A7E"/>
                </a:solidFill>
                <a:latin typeface="Arial" pitchFamily="34" charset="0"/>
                <a:cs typeface="Arial" pitchFamily="34" charset="0"/>
              </a:rPr>
              <a:t>Типология учебных проектов</a:t>
            </a:r>
            <a:endParaRPr lang="ru-RU" sz="3200" dirty="0" smtClean="0">
              <a:latin typeface="Arial" pitchFamily="34" charset="0"/>
              <a:cs typeface="Arial" pitchFamily="34" charset="0"/>
            </a:endParaRPr>
          </a:p>
        </p:txBody>
      </p:sp>
      <p:sp>
        <p:nvSpPr>
          <p:cNvPr id="3" name="Содержимое 2"/>
          <p:cNvSpPr>
            <a:spLocks noGrp="1"/>
          </p:cNvSpPr>
          <p:nvPr>
            <p:ph idx="1"/>
          </p:nvPr>
        </p:nvSpPr>
        <p:spPr>
          <a:xfrm>
            <a:off x="971600" y="2657053"/>
            <a:ext cx="7848872" cy="3724275"/>
          </a:xfrm>
        </p:spPr>
        <p:txBody>
          <a:bodyPr/>
          <a:lstStyle/>
          <a:p>
            <a:pPr algn="just">
              <a:defRPr/>
            </a:pPr>
            <a:r>
              <a:rPr lang="ru-RU" sz="2000" b="1" dirty="0" smtClean="0">
                <a:solidFill>
                  <a:srgbClr val="740000"/>
                </a:solidFill>
                <a:latin typeface="Arial" pitchFamily="34" charset="0"/>
                <a:cs typeface="Arial" pitchFamily="34" charset="0"/>
              </a:rPr>
              <a:t>Практико-ориентированный проект </a:t>
            </a:r>
            <a:r>
              <a:rPr lang="ru-RU" sz="2000" dirty="0" smtClean="0">
                <a:solidFill>
                  <a:schemeClr val="tx1">
                    <a:lumMod val="50000"/>
                  </a:schemeClr>
                </a:solidFill>
                <a:latin typeface="Arial" pitchFamily="34" charset="0"/>
                <a:cs typeface="Arial" pitchFamily="34" charset="0"/>
              </a:rPr>
              <a:t>– его цель решение практических задач заказчика проекта.</a:t>
            </a:r>
          </a:p>
          <a:p>
            <a:pPr algn="just">
              <a:defRPr/>
            </a:pPr>
            <a:endParaRPr lang="ru-RU" sz="2000" dirty="0" smtClean="0">
              <a:solidFill>
                <a:schemeClr val="tx1">
                  <a:lumMod val="50000"/>
                </a:schemeClr>
              </a:solidFill>
              <a:latin typeface="Arial" pitchFamily="34" charset="0"/>
              <a:cs typeface="Arial" pitchFamily="34" charset="0"/>
            </a:endParaRPr>
          </a:p>
          <a:p>
            <a:pPr algn="just">
              <a:buFont typeface="Wingdings" pitchFamily="2" charset="2"/>
              <a:buNone/>
              <a:defRPr/>
            </a:pPr>
            <a:r>
              <a:rPr lang="ru-RU" sz="2000" dirty="0" smtClean="0">
                <a:solidFill>
                  <a:schemeClr val="tx1">
                    <a:lumMod val="50000"/>
                  </a:schemeClr>
                </a:solidFill>
                <a:latin typeface="Arial" pitchFamily="34" charset="0"/>
                <a:cs typeface="Arial" pitchFamily="34" charset="0"/>
              </a:rPr>
              <a:t>Проектный продукт – учебные пособия, макеты и модели, инструкции, памятки, рекомендации и т. п. </a:t>
            </a:r>
          </a:p>
          <a:p>
            <a:pPr algn="just">
              <a:buFont typeface="Wingdings" pitchFamily="2" charset="2"/>
              <a:buNone/>
              <a:defRPr/>
            </a:pPr>
            <a:endParaRPr lang="ru-RU" sz="2000" dirty="0" smtClean="0">
              <a:solidFill>
                <a:schemeClr val="tx1">
                  <a:lumMod val="50000"/>
                </a:schemeClr>
              </a:solidFill>
              <a:latin typeface="Arial" pitchFamily="34" charset="0"/>
              <a:cs typeface="Arial" pitchFamily="34" charset="0"/>
            </a:endParaRPr>
          </a:p>
          <a:p>
            <a:pPr algn="just">
              <a:buFont typeface="Wingdings" pitchFamily="2" charset="2"/>
              <a:buNone/>
              <a:defRPr/>
            </a:pPr>
            <a:r>
              <a:rPr lang="ru-RU" sz="2000" dirty="0" smtClean="0">
                <a:solidFill>
                  <a:schemeClr val="tx1">
                    <a:lumMod val="50000"/>
                  </a:schemeClr>
                </a:solidFill>
                <a:latin typeface="Arial" pitchFamily="34" charset="0"/>
                <a:cs typeface="Arial" pitchFamily="34" charset="0"/>
              </a:rPr>
              <a:t>Деятельность обучающихся заключается в совершенствовании практических предметных умений и навыков или практической деятельности в определённой учебно-предметной области.</a:t>
            </a:r>
            <a:endParaRPr lang="ru-RU" sz="2000" dirty="0">
              <a:solidFill>
                <a:schemeClr val="tx1">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a:xfrm>
            <a:off x="679648" y="762000"/>
            <a:ext cx="7924800" cy="1143000"/>
          </a:xfrm>
        </p:spPr>
        <p:txBody>
          <a:bodyPr/>
          <a:lstStyle/>
          <a:p>
            <a:pPr algn="ctr"/>
            <a:r>
              <a:rPr lang="ru-RU" sz="3200" dirty="0" smtClean="0">
                <a:solidFill>
                  <a:srgbClr val="002A7E"/>
                </a:solidFill>
                <a:latin typeface="Arial" pitchFamily="34" charset="0"/>
                <a:cs typeface="Arial" pitchFamily="34" charset="0"/>
              </a:rPr>
              <a:t>Типология учебных проектов</a:t>
            </a:r>
            <a:endParaRPr lang="ru-RU" sz="3200" dirty="0" smtClean="0">
              <a:latin typeface="Arial" pitchFamily="34" charset="0"/>
              <a:cs typeface="Arial" pitchFamily="34" charset="0"/>
            </a:endParaRPr>
          </a:p>
        </p:txBody>
      </p:sp>
      <p:sp>
        <p:nvSpPr>
          <p:cNvPr id="3" name="Содержимое 2"/>
          <p:cNvSpPr>
            <a:spLocks noGrp="1"/>
          </p:cNvSpPr>
          <p:nvPr>
            <p:ph idx="1"/>
          </p:nvPr>
        </p:nvSpPr>
        <p:spPr>
          <a:xfrm>
            <a:off x="1055439" y="2585045"/>
            <a:ext cx="7693025" cy="3724275"/>
          </a:xfrm>
        </p:spPr>
        <p:txBody>
          <a:bodyPr/>
          <a:lstStyle/>
          <a:p>
            <a:pPr algn="just">
              <a:defRPr/>
            </a:pPr>
            <a:r>
              <a:rPr lang="ru-RU" sz="2000" b="1" dirty="0" smtClean="0">
                <a:solidFill>
                  <a:srgbClr val="740000"/>
                </a:solidFill>
                <a:latin typeface="Arial" pitchFamily="34" charset="0"/>
                <a:cs typeface="Arial" pitchFamily="34" charset="0"/>
              </a:rPr>
              <a:t>Творческий проект </a:t>
            </a:r>
            <a:r>
              <a:rPr lang="ru-RU" sz="2000" dirty="0" smtClean="0">
                <a:solidFill>
                  <a:schemeClr val="tx1">
                    <a:lumMod val="50000"/>
                  </a:schemeClr>
                </a:solidFill>
                <a:latin typeface="Arial" pitchFamily="34" charset="0"/>
                <a:cs typeface="Arial" pitchFamily="34" charset="0"/>
              </a:rPr>
              <a:t>– его цель привлечение интереса публики к проблеме проекта.</a:t>
            </a:r>
          </a:p>
          <a:p>
            <a:pPr marL="0" indent="0" algn="just">
              <a:buNone/>
              <a:defRPr/>
            </a:pPr>
            <a:endParaRPr lang="ru-RU" sz="2000" dirty="0" smtClean="0">
              <a:solidFill>
                <a:schemeClr val="tx1">
                  <a:lumMod val="50000"/>
                </a:schemeClr>
              </a:solidFill>
              <a:latin typeface="Arial" pitchFamily="34" charset="0"/>
              <a:cs typeface="Arial" pitchFamily="34" charset="0"/>
            </a:endParaRPr>
          </a:p>
          <a:p>
            <a:pPr algn="just">
              <a:buFont typeface="Wingdings" pitchFamily="2" charset="2"/>
              <a:buNone/>
              <a:defRPr/>
            </a:pPr>
            <a:r>
              <a:rPr lang="ru-RU" sz="2000" dirty="0" smtClean="0">
                <a:solidFill>
                  <a:schemeClr val="tx1">
                    <a:lumMod val="50000"/>
                  </a:schemeClr>
                </a:solidFill>
                <a:latin typeface="Arial" pitchFamily="34" charset="0"/>
                <a:cs typeface="Arial" pitchFamily="34" charset="0"/>
              </a:rPr>
              <a:t>Проектный продукт – литературные произведения, произведения изобразительного или декоративно-прикладного искусства, видеофильмы.</a:t>
            </a:r>
          </a:p>
          <a:p>
            <a:pPr algn="just">
              <a:buFont typeface="Wingdings" pitchFamily="2" charset="2"/>
              <a:buNone/>
              <a:defRPr/>
            </a:pPr>
            <a:endParaRPr lang="ru-RU" sz="2000" dirty="0" smtClean="0">
              <a:solidFill>
                <a:schemeClr val="tx1">
                  <a:lumMod val="50000"/>
                </a:schemeClr>
              </a:solidFill>
              <a:latin typeface="Arial" pitchFamily="34" charset="0"/>
              <a:cs typeface="Arial" pitchFamily="34" charset="0"/>
            </a:endParaRPr>
          </a:p>
          <a:p>
            <a:pPr algn="just">
              <a:buFont typeface="Wingdings" pitchFamily="2" charset="2"/>
              <a:buNone/>
              <a:defRPr/>
            </a:pPr>
            <a:r>
              <a:rPr lang="ru-RU" sz="2000" dirty="0" smtClean="0">
                <a:solidFill>
                  <a:schemeClr val="tx1">
                    <a:lumMod val="50000"/>
                  </a:schemeClr>
                </a:solidFill>
                <a:latin typeface="Arial" pitchFamily="34" charset="0"/>
                <a:cs typeface="Arial" pitchFamily="34" charset="0"/>
              </a:rPr>
              <a:t>Деятельность обучающихся направлена на развитие творческих способностей, связанных с получением обратной связи от публики. </a:t>
            </a:r>
            <a:endParaRPr lang="ru-RU" sz="2000" dirty="0">
              <a:solidFill>
                <a:schemeClr val="tx1">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a:xfrm>
            <a:off x="683568" y="762000"/>
            <a:ext cx="7924800" cy="1143000"/>
          </a:xfrm>
        </p:spPr>
        <p:txBody>
          <a:bodyPr/>
          <a:lstStyle/>
          <a:p>
            <a:pPr algn="ctr"/>
            <a:r>
              <a:rPr lang="ru-RU" sz="3200" dirty="0" smtClean="0">
                <a:solidFill>
                  <a:srgbClr val="002A7E"/>
                </a:solidFill>
                <a:latin typeface="Arial" pitchFamily="34" charset="0"/>
                <a:cs typeface="Arial" pitchFamily="34" charset="0"/>
              </a:rPr>
              <a:t>Типология учебных проектов</a:t>
            </a:r>
            <a:endParaRPr lang="ru-RU" sz="3200" dirty="0" smtClean="0">
              <a:latin typeface="Arial" pitchFamily="34" charset="0"/>
              <a:cs typeface="Arial" pitchFamily="34" charset="0"/>
            </a:endParaRPr>
          </a:p>
        </p:txBody>
      </p:sp>
      <p:sp>
        <p:nvSpPr>
          <p:cNvPr id="3" name="Содержимое 2"/>
          <p:cNvSpPr>
            <a:spLocks noGrp="1"/>
          </p:cNvSpPr>
          <p:nvPr>
            <p:ph idx="1"/>
          </p:nvPr>
        </p:nvSpPr>
        <p:spPr>
          <a:xfrm>
            <a:off x="983431" y="2513037"/>
            <a:ext cx="7693025" cy="3724275"/>
          </a:xfrm>
        </p:spPr>
        <p:txBody>
          <a:bodyPr/>
          <a:lstStyle/>
          <a:p>
            <a:pPr algn="just">
              <a:defRPr/>
            </a:pPr>
            <a:r>
              <a:rPr lang="ru-RU" sz="2000" b="1" dirty="0" smtClean="0">
                <a:solidFill>
                  <a:srgbClr val="740000"/>
                </a:solidFill>
                <a:latin typeface="Arial" pitchFamily="34" charset="0"/>
                <a:cs typeface="Arial" pitchFamily="34" charset="0"/>
              </a:rPr>
              <a:t>Игровой </a:t>
            </a:r>
            <a:r>
              <a:rPr lang="ru-RU" sz="2000" dirty="0" smtClean="0">
                <a:solidFill>
                  <a:schemeClr val="tx1">
                    <a:lumMod val="50000"/>
                  </a:schemeClr>
                </a:solidFill>
                <a:latin typeface="Arial" pitchFamily="34" charset="0"/>
                <a:cs typeface="Arial" pitchFamily="34" charset="0"/>
              </a:rPr>
              <a:t>или</a:t>
            </a:r>
            <a:r>
              <a:rPr lang="ru-RU" sz="2000" b="1" dirty="0" smtClean="0">
                <a:solidFill>
                  <a:srgbClr val="740000"/>
                </a:solidFill>
                <a:latin typeface="Arial" pitchFamily="34" charset="0"/>
                <a:cs typeface="Arial" pitchFamily="34" charset="0"/>
              </a:rPr>
              <a:t> ролевой проект </a:t>
            </a:r>
            <a:r>
              <a:rPr lang="ru-RU" sz="2000" dirty="0" smtClean="0">
                <a:solidFill>
                  <a:schemeClr val="tx1">
                    <a:lumMod val="50000"/>
                  </a:schemeClr>
                </a:solidFill>
                <a:latin typeface="Arial" pitchFamily="34" charset="0"/>
                <a:cs typeface="Arial" pitchFamily="34" charset="0"/>
              </a:rPr>
              <a:t>– его цель представление публике опыта участия в решении проблемы проекта, вовлечение публики (детей и взрослых) в решение проблемы проекта. </a:t>
            </a:r>
          </a:p>
          <a:p>
            <a:pPr marL="0" indent="0" algn="just">
              <a:buNone/>
              <a:defRPr/>
            </a:pPr>
            <a:endParaRPr lang="ru-RU" sz="2000" dirty="0" smtClean="0">
              <a:solidFill>
                <a:schemeClr val="tx1">
                  <a:lumMod val="50000"/>
                </a:schemeClr>
              </a:solidFill>
              <a:latin typeface="Arial" pitchFamily="34" charset="0"/>
              <a:cs typeface="Arial" pitchFamily="34" charset="0"/>
            </a:endParaRPr>
          </a:p>
          <a:p>
            <a:pPr algn="just">
              <a:buFont typeface="Wingdings" pitchFamily="2" charset="2"/>
              <a:buNone/>
              <a:defRPr/>
            </a:pPr>
            <a:r>
              <a:rPr lang="ru-RU" sz="2000" dirty="0" smtClean="0">
                <a:solidFill>
                  <a:schemeClr val="tx1">
                    <a:lumMod val="50000"/>
                  </a:schemeClr>
                </a:solidFill>
                <a:latin typeface="Arial" pitchFamily="34" charset="0"/>
                <a:cs typeface="Arial" pitchFamily="34" charset="0"/>
              </a:rPr>
              <a:t>Проектный продукт – мероприятие (игра, состязание, викторина, экскурсия и т. п.).</a:t>
            </a:r>
          </a:p>
          <a:p>
            <a:pPr algn="just">
              <a:buFont typeface="Wingdings" pitchFamily="2" charset="2"/>
              <a:buNone/>
              <a:defRPr/>
            </a:pPr>
            <a:endParaRPr lang="ru-RU" sz="2000" dirty="0" smtClean="0">
              <a:solidFill>
                <a:schemeClr val="tx1">
                  <a:lumMod val="50000"/>
                </a:schemeClr>
              </a:solidFill>
              <a:latin typeface="Arial" pitchFamily="34" charset="0"/>
              <a:cs typeface="Arial" pitchFamily="34" charset="0"/>
            </a:endParaRPr>
          </a:p>
          <a:p>
            <a:pPr algn="just">
              <a:buFont typeface="Wingdings" pitchFamily="2" charset="2"/>
              <a:buNone/>
              <a:defRPr/>
            </a:pPr>
            <a:r>
              <a:rPr lang="ru-RU" sz="2000" dirty="0" smtClean="0">
                <a:solidFill>
                  <a:schemeClr val="tx1">
                    <a:lumMod val="50000"/>
                  </a:schemeClr>
                </a:solidFill>
                <a:latin typeface="Arial" pitchFamily="34" charset="0"/>
                <a:cs typeface="Arial" pitchFamily="34" charset="0"/>
              </a:rPr>
              <a:t>Деятельность обучающихся направлена на развитие коммуникативных навыков и организацией деятельности других людей, вовлечения их в работу. </a:t>
            </a:r>
          </a:p>
          <a:p>
            <a:pPr>
              <a:buFont typeface="Wingdings" pitchFamily="2" charset="2"/>
              <a:buNone/>
              <a:defRPr/>
            </a:pPr>
            <a:endParaRPr lang="ru-RU" sz="2400" dirty="0" smtClean="0">
              <a:latin typeface="Times New Roman" pitchFamily="18" charset="0"/>
              <a:cs typeface="Times New Roman" pitchFamily="18" charset="0"/>
            </a:endParaRPr>
          </a:p>
          <a:p>
            <a:pPr>
              <a:buFont typeface="Wingdings" pitchFamily="2" charset="2"/>
              <a:buNone/>
              <a:defRPr/>
            </a:pPr>
            <a:r>
              <a:rPr lang="ru-RU" sz="2400"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p:txBody>
          <a:bodyPr/>
          <a:lstStyle/>
          <a:p>
            <a:pPr algn="ctr"/>
            <a:r>
              <a:rPr lang="ru-RU" sz="3200" dirty="0" smtClean="0">
                <a:solidFill>
                  <a:srgbClr val="002060"/>
                </a:solidFill>
                <a:latin typeface="Arial" pitchFamily="34" charset="0"/>
                <a:cs typeface="Arial" pitchFamily="34" charset="0"/>
              </a:rPr>
              <a:t>Паспорт проекта</a:t>
            </a:r>
          </a:p>
        </p:txBody>
      </p:sp>
      <p:sp>
        <p:nvSpPr>
          <p:cNvPr id="3" name="Содержимое 2"/>
          <p:cNvSpPr>
            <a:spLocks noGrp="1"/>
          </p:cNvSpPr>
          <p:nvPr>
            <p:ph idx="1"/>
          </p:nvPr>
        </p:nvSpPr>
        <p:spPr/>
        <p:txBody>
          <a:bodyPr/>
          <a:lstStyle/>
          <a:p>
            <a:pPr marL="457200" indent="-457200" algn="just">
              <a:buClr>
                <a:schemeClr val="tx1">
                  <a:lumMod val="50000"/>
                </a:schemeClr>
              </a:buClr>
              <a:buFont typeface="+mj-lt"/>
              <a:buAutoNum type="arabicPeriod"/>
              <a:defRPr/>
            </a:pPr>
            <a:r>
              <a:rPr lang="ru-RU" sz="2000" dirty="0" smtClean="0">
                <a:solidFill>
                  <a:schemeClr val="tx1">
                    <a:lumMod val="50000"/>
                  </a:schemeClr>
                </a:solidFill>
                <a:latin typeface="Arial" pitchFamily="34" charset="0"/>
                <a:cs typeface="Arial" pitchFamily="34" charset="0"/>
              </a:rPr>
              <a:t>Название проекта.</a:t>
            </a:r>
          </a:p>
          <a:p>
            <a:pPr marL="457200" indent="-457200" algn="just">
              <a:buClr>
                <a:schemeClr val="tx1">
                  <a:lumMod val="50000"/>
                </a:schemeClr>
              </a:buClr>
              <a:buFont typeface="+mj-lt"/>
              <a:buAutoNum type="arabicPeriod"/>
              <a:defRPr/>
            </a:pPr>
            <a:r>
              <a:rPr lang="ru-RU" sz="2000" dirty="0" smtClean="0">
                <a:solidFill>
                  <a:schemeClr val="tx1">
                    <a:lumMod val="50000"/>
                  </a:schemeClr>
                </a:solidFill>
                <a:latin typeface="Arial" pitchFamily="34" charset="0"/>
                <a:cs typeface="Arial" pitchFamily="34" charset="0"/>
              </a:rPr>
              <a:t>Авторы проекта.</a:t>
            </a:r>
          </a:p>
          <a:p>
            <a:pPr marL="457200" indent="-457200" algn="just">
              <a:buClr>
                <a:schemeClr val="tx1">
                  <a:lumMod val="50000"/>
                </a:schemeClr>
              </a:buClr>
              <a:buFont typeface="+mj-lt"/>
              <a:buAutoNum type="arabicPeriod"/>
              <a:defRPr/>
            </a:pPr>
            <a:r>
              <a:rPr lang="ru-RU" sz="2000" dirty="0" smtClean="0">
                <a:solidFill>
                  <a:schemeClr val="tx1">
                    <a:lumMod val="50000"/>
                  </a:schemeClr>
                </a:solidFill>
                <a:latin typeface="Arial" pitchFamily="34" charset="0"/>
                <a:cs typeface="Arial" pitchFamily="34" charset="0"/>
              </a:rPr>
              <a:t>Учебная направленность проекта (учебный предмет, образовательная область, </a:t>
            </a:r>
            <a:r>
              <a:rPr lang="ru-RU" sz="2000" dirty="0" err="1" smtClean="0">
                <a:solidFill>
                  <a:schemeClr val="tx1">
                    <a:lumMod val="50000"/>
                  </a:schemeClr>
                </a:solidFill>
                <a:latin typeface="Arial" pitchFamily="34" charset="0"/>
                <a:cs typeface="Arial" pitchFamily="34" charset="0"/>
              </a:rPr>
              <a:t>межпредметные</a:t>
            </a:r>
            <a:r>
              <a:rPr lang="ru-RU" sz="2000" dirty="0" smtClean="0">
                <a:solidFill>
                  <a:schemeClr val="tx1">
                    <a:lumMod val="50000"/>
                  </a:schemeClr>
                </a:solidFill>
                <a:latin typeface="Arial" pitchFamily="34" charset="0"/>
                <a:cs typeface="Arial" pitchFamily="34" charset="0"/>
              </a:rPr>
              <a:t> связи).</a:t>
            </a:r>
          </a:p>
          <a:p>
            <a:pPr marL="457200" indent="-457200" algn="just">
              <a:buClr>
                <a:schemeClr val="tx1">
                  <a:lumMod val="50000"/>
                </a:schemeClr>
              </a:buClr>
              <a:buFont typeface="+mj-lt"/>
              <a:buAutoNum type="arabicPeriod"/>
              <a:defRPr/>
            </a:pPr>
            <a:r>
              <a:rPr lang="ru-RU" sz="2000" dirty="0" smtClean="0">
                <a:solidFill>
                  <a:schemeClr val="tx1">
                    <a:lumMod val="50000"/>
                  </a:schemeClr>
                </a:solidFill>
                <a:latin typeface="Arial" pitchFamily="34" charset="0"/>
                <a:cs typeface="Arial" pitchFamily="34" charset="0"/>
              </a:rPr>
              <a:t>Тип проекта.</a:t>
            </a:r>
          </a:p>
          <a:p>
            <a:pPr marL="457200" indent="-457200" algn="just">
              <a:buClr>
                <a:schemeClr val="tx1">
                  <a:lumMod val="50000"/>
                </a:schemeClr>
              </a:buClr>
              <a:buFont typeface="+mj-lt"/>
              <a:buAutoNum type="arabicPeriod"/>
              <a:defRPr/>
            </a:pPr>
            <a:r>
              <a:rPr lang="ru-RU" sz="2000" dirty="0" smtClean="0">
                <a:solidFill>
                  <a:schemeClr val="tx1">
                    <a:lumMod val="50000"/>
                  </a:schemeClr>
                </a:solidFill>
                <a:latin typeface="Arial" pitchFamily="34" charset="0"/>
                <a:cs typeface="Arial" pitchFamily="34" charset="0"/>
              </a:rPr>
              <a:t>Руководитель проекта.</a:t>
            </a:r>
          </a:p>
          <a:p>
            <a:pPr marL="457200" indent="-457200" algn="just">
              <a:buClr>
                <a:schemeClr val="tx1">
                  <a:lumMod val="50000"/>
                </a:schemeClr>
              </a:buClr>
              <a:buFont typeface="+mj-lt"/>
              <a:buAutoNum type="arabicPeriod"/>
              <a:defRPr/>
            </a:pPr>
            <a:r>
              <a:rPr lang="ru-RU" sz="2000" dirty="0" smtClean="0">
                <a:solidFill>
                  <a:schemeClr val="tx1">
                    <a:lumMod val="50000"/>
                  </a:schemeClr>
                </a:solidFill>
                <a:latin typeface="Arial" pitchFamily="34" charset="0"/>
                <a:cs typeface="Arial" pitchFamily="34" charset="0"/>
              </a:rPr>
              <a:t>Консультанты проекта.</a:t>
            </a:r>
          </a:p>
          <a:p>
            <a:pPr marL="457200" indent="-457200" algn="just">
              <a:buClr>
                <a:schemeClr val="tx1">
                  <a:lumMod val="50000"/>
                </a:schemeClr>
              </a:buClr>
              <a:buFont typeface="+mj-lt"/>
              <a:buAutoNum type="arabicPeriod"/>
              <a:defRPr/>
            </a:pPr>
            <a:r>
              <a:rPr lang="ru-RU" sz="2000" dirty="0" smtClean="0">
                <a:solidFill>
                  <a:schemeClr val="tx1">
                    <a:lumMod val="50000"/>
                  </a:schemeClr>
                </a:solidFill>
                <a:latin typeface="Arial" pitchFamily="34" charset="0"/>
                <a:cs typeface="Arial" pitchFamily="34" charset="0"/>
              </a:rPr>
              <a:t>Цели проекта (педагогическая и прагматическая).</a:t>
            </a:r>
          </a:p>
          <a:p>
            <a:pPr marL="457200" indent="-457200" algn="just">
              <a:buClr>
                <a:schemeClr val="tx1">
                  <a:lumMod val="50000"/>
                </a:schemeClr>
              </a:buClr>
              <a:buFont typeface="+mj-lt"/>
              <a:buAutoNum type="arabicPeriod"/>
              <a:defRPr/>
            </a:pPr>
            <a:r>
              <a:rPr lang="ru-RU" sz="2000" dirty="0" smtClean="0">
                <a:solidFill>
                  <a:schemeClr val="tx1">
                    <a:lumMod val="50000"/>
                  </a:schemeClr>
                </a:solidFill>
                <a:latin typeface="Arial" pitchFamily="34" charset="0"/>
                <a:cs typeface="Arial" pitchFamily="34" charset="0"/>
              </a:rPr>
              <a:t>Проблемное поле проекта.</a:t>
            </a:r>
          </a:p>
          <a:p>
            <a:pPr marL="457200" indent="-457200" algn="just">
              <a:buClr>
                <a:schemeClr val="tx1">
                  <a:lumMod val="50000"/>
                </a:schemeClr>
              </a:buClr>
              <a:buFont typeface="+mj-lt"/>
              <a:buAutoNum type="arabicPeriod"/>
              <a:defRPr/>
            </a:pPr>
            <a:r>
              <a:rPr lang="ru-RU" sz="2000" dirty="0" smtClean="0">
                <a:solidFill>
                  <a:schemeClr val="tx1">
                    <a:lumMod val="50000"/>
                  </a:schemeClr>
                </a:solidFill>
                <a:latin typeface="Arial" pitchFamily="34" charset="0"/>
                <a:cs typeface="Arial" pitchFamily="34" charset="0"/>
              </a:rPr>
              <a:t>Описание замысла проекта (синопсис).</a:t>
            </a:r>
          </a:p>
          <a:p>
            <a:pPr marL="457200" indent="-457200" algn="just">
              <a:buClr>
                <a:schemeClr val="tx1">
                  <a:lumMod val="50000"/>
                </a:schemeClr>
              </a:buClr>
              <a:buFont typeface="+mj-lt"/>
              <a:buAutoNum type="arabicPeriod"/>
              <a:defRPr/>
            </a:pPr>
            <a:r>
              <a:rPr lang="ru-RU" sz="2000" dirty="0" smtClean="0">
                <a:solidFill>
                  <a:schemeClr val="tx1">
                    <a:lumMod val="50000"/>
                  </a:schemeClr>
                </a:solidFill>
                <a:latin typeface="Arial" pitchFamily="34" charset="0"/>
                <a:cs typeface="Arial" pitchFamily="34" charset="0"/>
              </a:rPr>
              <a:t>Этапы проектирования.</a:t>
            </a:r>
          </a:p>
          <a:p>
            <a:pPr marL="457200" indent="-457200" algn="just">
              <a:buClr>
                <a:schemeClr val="tx1">
                  <a:lumMod val="50000"/>
                </a:schemeClr>
              </a:buClr>
              <a:buFont typeface="+mj-lt"/>
              <a:buAutoNum type="arabicPeriod"/>
              <a:defRPr/>
            </a:pPr>
            <a:r>
              <a:rPr lang="ru-RU" sz="2000" dirty="0" smtClean="0">
                <a:solidFill>
                  <a:schemeClr val="tx1">
                    <a:lumMod val="50000"/>
                  </a:schemeClr>
                </a:solidFill>
                <a:latin typeface="Arial" pitchFamily="34" charset="0"/>
                <a:cs typeface="Arial" pitchFamily="34" charset="0"/>
              </a:rPr>
              <a:t>Результат проектной работы (описание продукта).</a:t>
            </a:r>
          </a:p>
          <a:p>
            <a:pPr>
              <a:defRPr/>
            </a:pP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p:nvPr>
        </p:nvSpPr>
        <p:spPr>
          <a:xfrm>
            <a:off x="751656" y="762000"/>
            <a:ext cx="7924800" cy="1143000"/>
          </a:xfrm>
        </p:spPr>
        <p:txBody>
          <a:bodyPr/>
          <a:lstStyle/>
          <a:p>
            <a:pPr algn="ctr"/>
            <a:r>
              <a:rPr lang="ru-RU" sz="3200" dirty="0" smtClean="0">
                <a:solidFill>
                  <a:srgbClr val="002A7E"/>
                </a:solidFill>
                <a:latin typeface="Arial" pitchFamily="34" charset="0"/>
                <a:cs typeface="Arial" pitchFamily="34" charset="0"/>
              </a:rPr>
              <a:t>Проект как вид самостоятельной творческой работы обучающихся</a:t>
            </a:r>
          </a:p>
        </p:txBody>
      </p:sp>
      <p:sp>
        <p:nvSpPr>
          <p:cNvPr id="3" name="Содержимое 2"/>
          <p:cNvSpPr>
            <a:spLocks noGrp="1"/>
          </p:cNvSpPr>
          <p:nvPr>
            <p:ph idx="1"/>
          </p:nvPr>
        </p:nvSpPr>
        <p:spPr>
          <a:xfrm>
            <a:off x="838200" y="2585045"/>
            <a:ext cx="7693025" cy="3724275"/>
          </a:xfrm>
        </p:spPr>
        <p:txBody>
          <a:bodyPr/>
          <a:lstStyle/>
          <a:p>
            <a:pPr algn="just">
              <a:defRPr/>
            </a:pPr>
            <a:r>
              <a:rPr lang="ru-RU" sz="1800" b="1" dirty="0" smtClean="0">
                <a:solidFill>
                  <a:srgbClr val="740000"/>
                </a:solidFill>
                <a:latin typeface="Arial" pitchFamily="34" charset="0"/>
                <a:cs typeface="Arial" pitchFamily="34" charset="0"/>
              </a:rPr>
              <a:t>Доклад</a:t>
            </a:r>
            <a:r>
              <a:rPr lang="ru-RU" sz="1800" b="1" dirty="0" smtClean="0">
                <a:latin typeface="Arial" pitchFamily="34" charset="0"/>
                <a:cs typeface="Arial" pitchFamily="34" charset="0"/>
              </a:rPr>
              <a:t> </a:t>
            </a:r>
            <a:r>
              <a:rPr lang="ru-RU" sz="1800" dirty="0" smtClean="0">
                <a:solidFill>
                  <a:schemeClr val="tx1">
                    <a:lumMod val="50000"/>
                  </a:schemeClr>
                </a:solidFill>
                <a:latin typeface="Arial" pitchFamily="34" charset="0"/>
                <a:cs typeface="Arial" pitchFamily="34" charset="0"/>
              </a:rPr>
              <a:t>– устное или письменное сообщение с целью </a:t>
            </a:r>
            <a:r>
              <a:rPr lang="ru-RU" sz="1800" b="1" dirty="0" smtClean="0">
                <a:solidFill>
                  <a:schemeClr val="tx1">
                    <a:lumMod val="50000"/>
                  </a:schemeClr>
                </a:solidFill>
                <a:latin typeface="Arial" pitchFamily="34" charset="0"/>
                <a:cs typeface="Arial" pitchFamily="34" charset="0"/>
              </a:rPr>
              <a:t>познакомить</a:t>
            </a:r>
            <a:r>
              <a:rPr lang="ru-RU" sz="1800" dirty="0" smtClean="0">
                <a:solidFill>
                  <a:schemeClr val="tx1">
                    <a:lumMod val="50000"/>
                  </a:schemeClr>
                </a:solidFill>
                <a:latin typeface="Arial" pitchFamily="34" charset="0"/>
                <a:cs typeface="Arial" pitchFamily="34" charset="0"/>
              </a:rPr>
              <a:t> слушателей (читателей) с определённой темой (проблемой), дать </a:t>
            </a:r>
            <a:r>
              <a:rPr lang="ru-RU" sz="1800" b="1" dirty="0" smtClean="0">
                <a:solidFill>
                  <a:schemeClr val="tx1">
                    <a:lumMod val="50000"/>
                  </a:schemeClr>
                </a:solidFill>
                <a:latin typeface="Arial" pitchFamily="34" charset="0"/>
                <a:cs typeface="Arial" pitchFamily="34" charset="0"/>
              </a:rPr>
              <a:t>общую информацию</a:t>
            </a:r>
            <a:r>
              <a:rPr lang="ru-RU" sz="1800" dirty="0" smtClean="0">
                <a:solidFill>
                  <a:schemeClr val="tx1">
                    <a:lumMod val="50000"/>
                  </a:schemeClr>
                </a:solidFill>
                <a:latin typeface="Arial" pitchFamily="34" charset="0"/>
                <a:cs typeface="Arial" pitchFamily="34" charset="0"/>
              </a:rPr>
              <a:t>, возможно представить соображения автора доклада, которые в данном случае </a:t>
            </a:r>
            <a:r>
              <a:rPr lang="ru-RU" sz="1800" b="1" dirty="0" smtClean="0">
                <a:solidFill>
                  <a:schemeClr val="tx1">
                    <a:lumMod val="50000"/>
                  </a:schemeClr>
                </a:solidFill>
                <a:latin typeface="Arial" pitchFamily="34" charset="0"/>
                <a:cs typeface="Arial" pitchFamily="34" charset="0"/>
              </a:rPr>
              <a:t>не требуют научной проверки</a:t>
            </a:r>
            <a:r>
              <a:rPr lang="ru-RU" sz="1800" dirty="0" smtClean="0">
                <a:solidFill>
                  <a:schemeClr val="tx1">
                    <a:lumMod val="50000"/>
                  </a:schemeClr>
                </a:solidFill>
                <a:latin typeface="Arial" pitchFamily="34" charset="0"/>
                <a:cs typeface="Arial" pitchFamily="34" charset="0"/>
              </a:rPr>
              <a:t> или доказательств.</a:t>
            </a:r>
          </a:p>
          <a:p>
            <a:pPr algn="just">
              <a:defRPr/>
            </a:pPr>
            <a:endParaRPr lang="ru-RU" sz="1800" dirty="0" smtClean="0">
              <a:latin typeface="Arial" pitchFamily="34" charset="0"/>
              <a:cs typeface="Arial" pitchFamily="34" charset="0"/>
            </a:endParaRPr>
          </a:p>
          <a:p>
            <a:pPr algn="just">
              <a:defRPr/>
            </a:pPr>
            <a:r>
              <a:rPr lang="ru-RU" sz="1800" b="1" dirty="0" smtClean="0">
                <a:solidFill>
                  <a:srgbClr val="740000"/>
                </a:solidFill>
                <a:latin typeface="Arial" pitchFamily="34" charset="0"/>
                <a:cs typeface="Arial" pitchFamily="34" charset="0"/>
              </a:rPr>
              <a:t>Реферат</a:t>
            </a:r>
            <a:r>
              <a:rPr lang="ru-RU" sz="1800" dirty="0" smtClean="0">
                <a:latin typeface="Arial" pitchFamily="34" charset="0"/>
                <a:cs typeface="Arial" pitchFamily="34" charset="0"/>
              </a:rPr>
              <a:t> </a:t>
            </a:r>
            <a:r>
              <a:rPr lang="ru-RU" sz="1800" dirty="0" smtClean="0">
                <a:solidFill>
                  <a:schemeClr val="tx1">
                    <a:lumMod val="50000"/>
                  </a:schemeClr>
                </a:solidFill>
                <a:latin typeface="Arial" pitchFamily="34" charset="0"/>
                <a:cs typeface="Arial" pitchFamily="34" charset="0"/>
              </a:rPr>
              <a:t>– сбор и представление </a:t>
            </a:r>
            <a:r>
              <a:rPr lang="ru-RU" sz="1800" b="1" dirty="0" smtClean="0">
                <a:solidFill>
                  <a:schemeClr val="tx1">
                    <a:lumMod val="50000"/>
                  </a:schemeClr>
                </a:solidFill>
                <a:latin typeface="Arial" pitchFamily="34" charset="0"/>
                <a:cs typeface="Arial" pitchFamily="34" charset="0"/>
              </a:rPr>
              <a:t>исчерпывающей информации </a:t>
            </a:r>
            <a:r>
              <a:rPr lang="ru-RU" sz="1800" dirty="0" smtClean="0">
                <a:solidFill>
                  <a:schemeClr val="tx1">
                    <a:lumMod val="50000"/>
                  </a:schemeClr>
                </a:solidFill>
                <a:latin typeface="Arial" pitchFamily="34" charset="0"/>
                <a:cs typeface="Arial" pitchFamily="34" charset="0"/>
              </a:rPr>
              <a:t>по заданной теме </a:t>
            </a:r>
            <a:r>
              <a:rPr lang="ru-RU" sz="1800" b="1" dirty="0" smtClean="0">
                <a:solidFill>
                  <a:schemeClr val="tx1">
                    <a:lumMod val="50000"/>
                  </a:schemeClr>
                </a:solidFill>
                <a:latin typeface="Arial" pitchFamily="34" charset="0"/>
                <a:cs typeface="Arial" pitchFamily="34" charset="0"/>
              </a:rPr>
              <a:t>из различных источников</a:t>
            </a:r>
            <a:r>
              <a:rPr lang="ru-RU" sz="1800" dirty="0" smtClean="0">
                <a:solidFill>
                  <a:schemeClr val="tx1">
                    <a:lumMod val="50000"/>
                  </a:schemeClr>
                </a:solidFill>
                <a:latin typeface="Arial" pitchFamily="34" charset="0"/>
                <a:cs typeface="Arial" pitchFamily="34" charset="0"/>
              </a:rPr>
              <a:t>, в том числе представление различных точек зрения по этому вопросу, приведение статистических данных, интересных фактов. При работе над проектом имеется похожий реферативный этап, который тем не менее является лишь частью всего проекта.</a:t>
            </a:r>
            <a:endParaRPr lang="ru-RU" sz="1800" dirty="0">
              <a:solidFill>
                <a:schemeClr val="tx1">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a:xfrm>
            <a:off x="971550" y="701675"/>
            <a:ext cx="7715250" cy="1143000"/>
          </a:xfrm>
        </p:spPr>
        <p:txBody>
          <a:bodyPr/>
          <a:lstStyle/>
          <a:p>
            <a:pPr algn="ctr"/>
            <a:r>
              <a:rPr lang="ru-RU" sz="3200" dirty="0" smtClean="0">
                <a:solidFill>
                  <a:srgbClr val="002060"/>
                </a:solidFill>
                <a:latin typeface="Arial" pitchFamily="34" charset="0"/>
                <a:cs typeface="Arial" pitchFamily="34" charset="0"/>
              </a:rPr>
              <a:t>Цели проекта</a:t>
            </a:r>
          </a:p>
        </p:txBody>
      </p:sp>
      <p:sp>
        <p:nvSpPr>
          <p:cNvPr id="3" name="Текст 2"/>
          <p:cNvSpPr>
            <a:spLocks noGrp="1"/>
          </p:cNvSpPr>
          <p:nvPr>
            <p:ph type="body" idx="1"/>
          </p:nvPr>
        </p:nvSpPr>
        <p:spPr>
          <a:xfrm>
            <a:off x="1115616" y="2132856"/>
            <a:ext cx="4040188" cy="639762"/>
          </a:xfrm>
        </p:spPr>
        <p:txBody>
          <a:bodyPr/>
          <a:lstStyle/>
          <a:p>
            <a:pPr>
              <a:defRPr/>
            </a:pPr>
            <a:r>
              <a:rPr lang="ru-RU" sz="2000" dirty="0" smtClean="0">
                <a:solidFill>
                  <a:srgbClr val="740000"/>
                </a:solidFill>
                <a:latin typeface="+mj-lt"/>
                <a:cs typeface="Times New Roman" pitchFamily="18" charset="0"/>
              </a:rPr>
              <a:t>Педагогическая </a:t>
            </a:r>
            <a:endParaRPr lang="ru-RU" sz="2000" dirty="0">
              <a:solidFill>
                <a:srgbClr val="740000"/>
              </a:solidFill>
              <a:latin typeface="+mj-lt"/>
              <a:cs typeface="Times New Roman" pitchFamily="18" charset="0"/>
            </a:endParaRPr>
          </a:p>
        </p:txBody>
      </p:sp>
      <p:sp>
        <p:nvSpPr>
          <p:cNvPr id="22532" name="Содержимое 3"/>
          <p:cNvSpPr>
            <a:spLocks noGrp="1"/>
          </p:cNvSpPr>
          <p:nvPr>
            <p:ph sz="half" idx="2"/>
          </p:nvPr>
        </p:nvSpPr>
        <p:spPr>
          <a:xfrm>
            <a:off x="1115616" y="2790080"/>
            <a:ext cx="7632848" cy="3951288"/>
          </a:xfrm>
        </p:spPr>
        <p:txBody>
          <a:bodyPr/>
          <a:lstStyle/>
          <a:p>
            <a:pPr marL="0" indent="0">
              <a:spcBef>
                <a:spcPts val="0"/>
              </a:spcBef>
              <a:buFont typeface="Wingdings" pitchFamily="2" charset="2"/>
              <a:buNone/>
              <a:defRPr/>
            </a:pPr>
            <a:r>
              <a:rPr lang="ru-RU" sz="1800" dirty="0" smtClean="0">
                <a:solidFill>
                  <a:schemeClr val="tx1">
                    <a:lumMod val="50000"/>
                  </a:schemeClr>
                </a:solidFill>
                <a:latin typeface="Arial" pitchFamily="34" charset="0"/>
                <a:cs typeface="Arial" pitchFamily="34" charset="0"/>
              </a:rPr>
              <a:t>Педагогической целью</a:t>
            </a:r>
            <a:r>
              <a:rPr lang="en-US" sz="1800" dirty="0" smtClean="0">
                <a:solidFill>
                  <a:schemeClr val="tx1">
                    <a:lumMod val="50000"/>
                  </a:schemeClr>
                </a:solidFill>
                <a:latin typeface="Arial" pitchFamily="34" charset="0"/>
                <a:cs typeface="Arial" pitchFamily="34" charset="0"/>
              </a:rPr>
              <a:t> </a:t>
            </a:r>
            <a:r>
              <a:rPr lang="ru-RU" sz="1800" dirty="0" smtClean="0">
                <a:solidFill>
                  <a:schemeClr val="tx1">
                    <a:lumMod val="50000"/>
                  </a:schemeClr>
                </a:solidFill>
                <a:latin typeface="Arial" pitchFamily="34" charset="0"/>
                <a:cs typeface="Arial" pitchFamily="34" charset="0"/>
              </a:rPr>
              <a:t>проекта является выработка умения:</a:t>
            </a:r>
          </a:p>
          <a:p>
            <a:pPr marL="0" indent="0">
              <a:spcBef>
                <a:spcPts val="0"/>
              </a:spcBef>
              <a:buFont typeface="Wingdings" pitchFamily="2" charset="2"/>
              <a:buNone/>
              <a:defRPr/>
            </a:pPr>
            <a:r>
              <a:rPr lang="ru-RU" sz="1800" dirty="0" smtClean="0">
                <a:solidFill>
                  <a:schemeClr val="tx1">
                    <a:lumMod val="50000"/>
                  </a:schemeClr>
                </a:solidFill>
                <a:latin typeface="Arial" pitchFamily="34" charset="0"/>
                <a:cs typeface="Arial" pitchFamily="34" charset="0"/>
              </a:rPr>
              <a:t>- кратко, достаточно полно и лаконично (укладываясь в 7-10 минут) рассказать о постановке и решении задачи проекта;</a:t>
            </a:r>
            <a:br>
              <a:rPr lang="ru-RU" sz="1800" dirty="0" smtClean="0">
                <a:solidFill>
                  <a:schemeClr val="tx1">
                    <a:lumMod val="50000"/>
                  </a:schemeClr>
                </a:solidFill>
                <a:latin typeface="Arial" pitchFamily="34" charset="0"/>
                <a:cs typeface="Arial" pitchFamily="34" charset="0"/>
              </a:rPr>
            </a:br>
            <a:r>
              <a:rPr lang="ru-RU" sz="1800" dirty="0" smtClean="0">
                <a:solidFill>
                  <a:schemeClr val="tx1">
                    <a:lumMod val="50000"/>
                  </a:schemeClr>
                </a:solidFill>
                <a:latin typeface="Arial" pitchFamily="34" charset="0"/>
                <a:cs typeface="Arial" pitchFamily="34" charset="0"/>
              </a:rPr>
              <a:t>- демонстрировать понимание проблемы проекта, собственную формулировку цели и задач проекта, выбранный путь решения;</a:t>
            </a:r>
            <a:br>
              <a:rPr lang="ru-RU" sz="1800" dirty="0" smtClean="0">
                <a:solidFill>
                  <a:schemeClr val="tx1">
                    <a:lumMod val="50000"/>
                  </a:schemeClr>
                </a:solidFill>
                <a:latin typeface="Arial" pitchFamily="34" charset="0"/>
                <a:cs typeface="Arial" pitchFamily="34" charset="0"/>
              </a:rPr>
            </a:br>
            <a:r>
              <a:rPr lang="ru-RU" sz="1800" dirty="0" smtClean="0">
                <a:solidFill>
                  <a:schemeClr val="tx1">
                    <a:lumMod val="50000"/>
                  </a:schemeClr>
                </a:solidFill>
                <a:latin typeface="Arial" pitchFamily="34" charset="0"/>
                <a:cs typeface="Arial" pitchFamily="34" charset="0"/>
              </a:rPr>
              <a:t>- анализировать ход поиска решения для аргументации выбора способа решения;</a:t>
            </a:r>
            <a:br>
              <a:rPr lang="ru-RU" sz="1800" dirty="0" smtClean="0">
                <a:solidFill>
                  <a:schemeClr val="tx1">
                    <a:lumMod val="50000"/>
                  </a:schemeClr>
                </a:solidFill>
                <a:latin typeface="Arial" pitchFamily="34" charset="0"/>
                <a:cs typeface="Arial" pitchFamily="34" charset="0"/>
              </a:rPr>
            </a:br>
            <a:r>
              <a:rPr lang="ru-RU" sz="1800" dirty="0" smtClean="0">
                <a:solidFill>
                  <a:schemeClr val="tx1">
                    <a:lumMod val="50000"/>
                  </a:schemeClr>
                </a:solidFill>
                <a:latin typeface="Arial" pitchFamily="34" charset="0"/>
                <a:cs typeface="Arial" pitchFamily="34" charset="0"/>
              </a:rPr>
              <a:t>- демонстрировать найденное решение;</a:t>
            </a:r>
            <a:br>
              <a:rPr lang="ru-RU" sz="1800" dirty="0" smtClean="0">
                <a:solidFill>
                  <a:schemeClr val="tx1">
                    <a:lumMod val="50000"/>
                  </a:schemeClr>
                </a:solidFill>
                <a:latin typeface="Arial" pitchFamily="34" charset="0"/>
                <a:cs typeface="Arial" pitchFamily="34" charset="0"/>
              </a:rPr>
            </a:br>
            <a:r>
              <a:rPr lang="ru-RU" sz="1800" dirty="0" smtClean="0">
                <a:solidFill>
                  <a:schemeClr val="tx1">
                    <a:lumMod val="50000"/>
                  </a:schemeClr>
                </a:solidFill>
                <a:latin typeface="Arial" pitchFamily="34" charset="0"/>
                <a:cs typeface="Arial" pitchFamily="34" charset="0"/>
              </a:rPr>
              <a:t>- анализировать влияние различных факторов на ход работы над проектом;</a:t>
            </a:r>
            <a:br>
              <a:rPr lang="ru-RU" sz="1800" dirty="0" smtClean="0">
                <a:solidFill>
                  <a:schemeClr val="tx1">
                    <a:lumMod val="50000"/>
                  </a:schemeClr>
                </a:solidFill>
                <a:latin typeface="Arial" pitchFamily="34" charset="0"/>
                <a:cs typeface="Arial" pitchFamily="34" charset="0"/>
              </a:rPr>
            </a:br>
            <a:r>
              <a:rPr lang="ru-RU" sz="1800" dirty="0" smtClean="0">
                <a:solidFill>
                  <a:schemeClr val="tx1">
                    <a:lumMod val="50000"/>
                  </a:schemeClr>
                </a:solidFill>
                <a:latin typeface="Arial" pitchFamily="34" charset="0"/>
                <a:cs typeface="Arial" pitchFamily="34" charset="0"/>
              </a:rPr>
              <a:t>- проводить самоанализ успешности и результативности решения проблемы, адекватности уровня постановки проблемы тем средствам, с помощью которых отыскивать решение.</a:t>
            </a:r>
          </a:p>
          <a:p>
            <a:pPr>
              <a:defRPr/>
            </a:pPr>
            <a:endParaRPr lang="ru-RU" sz="1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a:xfrm>
            <a:off x="971550" y="701675"/>
            <a:ext cx="7715250" cy="1143000"/>
          </a:xfrm>
        </p:spPr>
        <p:txBody>
          <a:bodyPr/>
          <a:lstStyle/>
          <a:p>
            <a:pPr algn="ctr"/>
            <a:r>
              <a:rPr lang="ru-RU" sz="3200" dirty="0" smtClean="0">
                <a:solidFill>
                  <a:srgbClr val="002060"/>
                </a:solidFill>
                <a:latin typeface="Arial" pitchFamily="34" charset="0"/>
                <a:cs typeface="Arial" pitchFamily="34" charset="0"/>
              </a:rPr>
              <a:t>Цели проекта</a:t>
            </a:r>
          </a:p>
        </p:txBody>
      </p:sp>
      <p:sp>
        <p:nvSpPr>
          <p:cNvPr id="22533" name="Текст 4"/>
          <p:cNvSpPr>
            <a:spLocks noGrp="1"/>
          </p:cNvSpPr>
          <p:nvPr>
            <p:ph type="body" sz="quarter" idx="3"/>
          </p:nvPr>
        </p:nvSpPr>
        <p:spPr>
          <a:xfrm>
            <a:off x="1043608" y="2348880"/>
            <a:ext cx="4041775" cy="639762"/>
          </a:xfrm>
        </p:spPr>
        <p:txBody>
          <a:bodyPr/>
          <a:lstStyle/>
          <a:p>
            <a:r>
              <a:rPr lang="ru-RU" sz="2000" dirty="0" smtClean="0">
                <a:solidFill>
                  <a:srgbClr val="740000"/>
                </a:solidFill>
              </a:rPr>
              <a:t>Прагматическая</a:t>
            </a:r>
          </a:p>
        </p:txBody>
      </p:sp>
      <p:sp>
        <p:nvSpPr>
          <p:cNvPr id="22534" name="Содержимое 5"/>
          <p:cNvSpPr>
            <a:spLocks noGrp="1"/>
          </p:cNvSpPr>
          <p:nvPr>
            <p:ph sz="quarter" idx="4"/>
          </p:nvPr>
        </p:nvSpPr>
        <p:spPr>
          <a:xfrm>
            <a:off x="1043608" y="3078112"/>
            <a:ext cx="7848997" cy="3951288"/>
          </a:xfrm>
        </p:spPr>
        <p:txBody>
          <a:bodyPr/>
          <a:lstStyle/>
          <a:p>
            <a:pPr marL="0" indent="0">
              <a:spcBef>
                <a:spcPts val="0"/>
              </a:spcBef>
              <a:buFont typeface="Wingdings" pitchFamily="2" charset="2"/>
              <a:buNone/>
              <a:defRPr/>
            </a:pPr>
            <a:r>
              <a:rPr lang="ru-RU" sz="1800" dirty="0" smtClean="0">
                <a:solidFill>
                  <a:schemeClr val="tx1">
                    <a:lumMod val="50000"/>
                  </a:schemeClr>
                </a:solidFill>
                <a:latin typeface="Arial" pitchFamily="34" charset="0"/>
                <a:cs typeface="Arial" pitchFamily="34" charset="0"/>
              </a:rPr>
              <a:t>Прагматической целью проекта является направленность учебно-познавательной деятельности школьников на результат. Технология организации проектной деятельности школьников включает в себя совокупность исследовательских, поисковых, проблемных, творческих методов, направленных на самостоятельную реализацию школьником задуманного проекта. При этом, прагматическая направленность учебно-познавательной деятельности школьников предполагает результат, который получается при решении практической или теоретической, но обязательно личностно и социально значимой проблемы. </a:t>
            </a:r>
          </a:p>
          <a:p>
            <a:pPr marL="0" indent="0">
              <a:spcBef>
                <a:spcPts val="0"/>
              </a:spcBef>
              <a:buFont typeface="Wingdings" pitchFamily="2" charset="2"/>
              <a:buNone/>
              <a:defRPr/>
            </a:pPr>
            <a:r>
              <a:rPr lang="ru-RU" sz="1800" dirty="0" smtClean="0">
                <a:solidFill>
                  <a:schemeClr val="tx1">
                    <a:lumMod val="50000"/>
                  </a:schemeClr>
                </a:solidFill>
                <a:latin typeface="Arial" pitchFamily="34" charset="0"/>
                <a:cs typeface="Arial" pitchFamily="34" charset="0"/>
              </a:rPr>
              <a:t>Этот результат можно увидеть, осмыслить, применить в реальной практической деятельности. </a:t>
            </a:r>
          </a:p>
          <a:p>
            <a:pPr>
              <a:defRPr/>
            </a:pPr>
            <a:endParaRPr lang="ru-RU" dirty="0" smtClean="0"/>
          </a:p>
        </p:txBody>
      </p:sp>
    </p:spTree>
    <p:extLst>
      <p:ext uri="{BB962C8B-B14F-4D97-AF65-F5344CB8AC3E}">
        <p14:creationId xmlns:p14="http://schemas.microsoft.com/office/powerpoint/2010/main" val="37390965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1"/>
          <p:cNvSpPr>
            <a:spLocks noGrp="1"/>
          </p:cNvSpPr>
          <p:nvPr>
            <p:ph type="title"/>
          </p:nvPr>
        </p:nvSpPr>
        <p:spPr/>
        <p:txBody>
          <a:bodyPr/>
          <a:lstStyle/>
          <a:p>
            <a:pPr algn="ctr"/>
            <a:r>
              <a:rPr lang="ru-RU" sz="3200" dirty="0" smtClean="0">
                <a:solidFill>
                  <a:srgbClr val="002060"/>
                </a:solidFill>
                <a:latin typeface="Arial" pitchFamily="34" charset="0"/>
                <a:cs typeface="Arial" pitchFamily="34" charset="0"/>
              </a:rPr>
              <a:t>Дневник работы над проектом, </a:t>
            </a:r>
            <a:br>
              <a:rPr lang="ru-RU" sz="3200" dirty="0" smtClean="0">
                <a:solidFill>
                  <a:srgbClr val="002060"/>
                </a:solidFill>
                <a:latin typeface="Arial" pitchFamily="34" charset="0"/>
                <a:cs typeface="Arial" pitchFamily="34" charset="0"/>
              </a:rPr>
            </a:br>
            <a:r>
              <a:rPr lang="ru-RU" sz="3200" dirty="0" smtClean="0">
                <a:solidFill>
                  <a:srgbClr val="002060"/>
                </a:solidFill>
                <a:latin typeface="Arial" pitchFamily="34" charset="0"/>
                <a:cs typeface="Arial" pitchFamily="34" charset="0"/>
              </a:rPr>
              <a:t>отчёт о работе, защита проекта</a:t>
            </a:r>
          </a:p>
        </p:txBody>
      </p:sp>
      <p:sp>
        <p:nvSpPr>
          <p:cNvPr id="3" name="Содержимое 2"/>
          <p:cNvSpPr>
            <a:spLocks noGrp="1"/>
          </p:cNvSpPr>
          <p:nvPr>
            <p:ph idx="1"/>
          </p:nvPr>
        </p:nvSpPr>
        <p:spPr>
          <a:xfrm>
            <a:off x="981967" y="2585045"/>
            <a:ext cx="7910513" cy="3724275"/>
          </a:xfrm>
        </p:spPr>
        <p:txBody>
          <a:bodyPr/>
          <a:lstStyle/>
          <a:p>
            <a:pPr marL="0" indent="457200">
              <a:spcBef>
                <a:spcPts val="0"/>
              </a:spcBef>
              <a:buFont typeface="Wingdings" pitchFamily="2" charset="2"/>
              <a:buNone/>
              <a:defRPr/>
            </a:pPr>
            <a:r>
              <a:rPr lang="ru-RU" sz="2000" b="1" dirty="0" smtClean="0">
                <a:solidFill>
                  <a:schemeClr val="tx1">
                    <a:lumMod val="50000"/>
                  </a:schemeClr>
                </a:solidFill>
                <a:latin typeface="Arial" pitchFamily="34" charset="0"/>
                <a:cs typeface="Arial" pitchFamily="34" charset="0"/>
              </a:rPr>
              <a:t>1.</a:t>
            </a:r>
            <a:r>
              <a:rPr lang="ru-RU" sz="2400" b="1" dirty="0" smtClean="0">
                <a:solidFill>
                  <a:schemeClr val="tx1">
                    <a:lumMod val="50000"/>
                  </a:schemeClr>
                </a:solidFill>
                <a:latin typeface="Arial" pitchFamily="34" charset="0"/>
                <a:cs typeface="Arial" pitchFamily="34" charset="0"/>
              </a:rPr>
              <a:t> </a:t>
            </a:r>
            <a:r>
              <a:rPr lang="ru-RU" sz="2000" b="1" dirty="0" smtClean="0">
                <a:solidFill>
                  <a:srgbClr val="740000"/>
                </a:solidFill>
                <a:latin typeface="Arial" pitchFamily="34" charset="0"/>
                <a:cs typeface="Arial" pitchFamily="34" charset="0"/>
              </a:rPr>
              <a:t>ВВЕДЕНИЕ</a:t>
            </a:r>
          </a:p>
          <a:p>
            <a:pPr>
              <a:buFont typeface="Wingdings" pitchFamily="2" charset="2"/>
              <a:buNone/>
              <a:defRPr/>
            </a:pPr>
            <a:r>
              <a:rPr lang="ru-RU" sz="2000" dirty="0" smtClean="0">
                <a:solidFill>
                  <a:schemeClr val="tx1">
                    <a:lumMod val="50000"/>
                  </a:schemeClr>
                </a:solidFill>
                <a:latin typeface="Arial" pitchFamily="34" charset="0"/>
                <a:cs typeface="Arial" pitchFamily="34" charset="0"/>
              </a:rPr>
              <a:t>Тема моего проекта …………………………………………………...</a:t>
            </a:r>
          </a:p>
          <a:p>
            <a:pPr>
              <a:buFont typeface="Wingdings" pitchFamily="2" charset="2"/>
              <a:buNone/>
              <a:defRPr/>
            </a:pPr>
            <a:r>
              <a:rPr lang="ru-RU" sz="2000" dirty="0" smtClean="0">
                <a:solidFill>
                  <a:schemeClr val="tx1">
                    <a:lumMod val="50000"/>
                  </a:schemeClr>
                </a:solidFill>
                <a:latin typeface="Arial" pitchFamily="34" charset="0"/>
                <a:cs typeface="Arial" pitchFamily="34" charset="0"/>
              </a:rPr>
              <a:t>Я выбрал эту тему, потому что …………………………….............</a:t>
            </a:r>
          </a:p>
          <a:p>
            <a:pPr>
              <a:buFont typeface="Wingdings" pitchFamily="2" charset="2"/>
              <a:buNone/>
              <a:defRPr/>
            </a:pPr>
            <a:r>
              <a:rPr lang="ru-RU" sz="2000" dirty="0" smtClean="0">
                <a:solidFill>
                  <a:schemeClr val="tx1">
                    <a:lumMod val="50000"/>
                  </a:schemeClr>
                </a:solidFill>
                <a:latin typeface="Arial" pitchFamily="34" charset="0"/>
                <a:cs typeface="Arial" pitchFamily="34" charset="0"/>
              </a:rPr>
              <a:t>Цель моей работы …………………………………………………….</a:t>
            </a:r>
          </a:p>
          <a:p>
            <a:pPr>
              <a:buFont typeface="Wingdings" pitchFamily="2" charset="2"/>
              <a:buNone/>
              <a:defRPr/>
            </a:pPr>
            <a:r>
              <a:rPr lang="ru-RU" sz="2000" dirty="0" smtClean="0">
                <a:solidFill>
                  <a:schemeClr val="tx1">
                    <a:lumMod val="50000"/>
                  </a:schemeClr>
                </a:solidFill>
                <a:latin typeface="Arial" pitchFamily="34" charset="0"/>
                <a:cs typeface="Arial" pitchFamily="34" charset="0"/>
              </a:rPr>
              <a:t>Проектным продуктом будет – ……………………………………...</a:t>
            </a:r>
          </a:p>
          <a:p>
            <a:pPr>
              <a:buFont typeface="Wingdings" pitchFamily="2" charset="2"/>
              <a:buNone/>
              <a:defRPr/>
            </a:pPr>
            <a:r>
              <a:rPr lang="ru-RU" sz="2000" dirty="0" smtClean="0">
                <a:solidFill>
                  <a:schemeClr val="tx1">
                    <a:lumMod val="50000"/>
                  </a:schemeClr>
                </a:solidFill>
                <a:latin typeface="Arial" pitchFamily="34" charset="0"/>
                <a:cs typeface="Arial" pitchFamily="34" charset="0"/>
              </a:rPr>
              <a:t>Этот продукт поможет достичь цель проекта, так как ………….</a:t>
            </a:r>
          </a:p>
          <a:p>
            <a:pPr marL="0" indent="0">
              <a:spcBef>
                <a:spcPts val="0"/>
              </a:spcBef>
              <a:buFont typeface="Wingdings" pitchFamily="2" charset="2"/>
              <a:buNone/>
              <a:defRPr/>
            </a:pPr>
            <a:r>
              <a:rPr lang="ru-RU" sz="2000" dirty="0" smtClean="0">
                <a:solidFill>
                  <a:schemeClr val="tx1">
                    <a:lumMod val="50000"/>
                  </a:schemeClr>
                </a:solidFill>
                <a:latin typeface="Arial" pitchFamily="34" charset="0"/>
                <a:cs typeface="Arial" pitchFamily="34" charset="0"/>
              </a:rPr>
              <a:t>План моей работы (указать время выполнения и перечислить все промежуточные этапы):</a:t>
            </a:r>
          </a:p>
          <a:p>
            <a:pPr>
              <a:defRPr/>
            </a:pPr>
            <a:r>
              <a:rPr lang="ru-RU" sz="2000" dirty="0" smtClean="0">
                <a:solidFill>
                  <a:schemeClr val="tx1">
                    <a:lumMod val="50000"/>
                  </a:schemeClr>
                </a:solidFill>
                <a:latin typeface="Arial" pitchFamily="34" charset="0"/>
                <a:cs typeface="Arial" pitchFamily="34" charset="0"/>
              </a:rPr>
              <a:t>выбор темы и уточнение названия ………………………….…</a:t>
            </a:r>
          </a:p>
          <a:p>
            <a:pPr>
              <a:defRPr/>
            </a:pPr>
            <a:r>
              <a:rPr lang="ru-RU" sz="2000" dirty="0" smtClean="0">
                <a:solidFill>
                  <a:schemeClr val="tx1">
                    <a:lumMod val="50000"/>
                  </a:schemeClr>
                </a:solidFill>
                <a:latin typeface="Arial" pitchFamily="34" charset="0"/>
                <a:cs typeface="Arial" pitchFamily="34" charset="0"/>
              </a:rPr>
              <a:t>сбор информации (где и как искал информацию) ………..… </a:t>
            </a:r>
            <a:endParaRPr lang="ru-RU" sz="2000" dirty="0">
              <a:solidFill>
                <a:schemeClr val="tx1">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title"/>
          </p:nvPr>
        </p:nvSpPr>
        <p:spPr/>
        <p:txBody>
          <a:bodyPr/>
          <a:lstStyle/>
          <a:p>
            <a:pPr algn="ctr"/>
            <a:r>
              <a:rPr lang="ru-RU" sz="3200" dirty="0" smtClean="0">
                <a:solidFill>
                  <a:srgbClr val="002060"/>
                </a:solidFill>
                <a:latin typeface="Arial" pitchFamily="34" charset="0"/>
                <a:cs typeface="Arial" pitchFamily="34" charset="0"/>
              </a:rPr>
              <a:t>Дневник работы над проектом, </a:t>
            </a:r>
            <a:br>
              <a:rPr lang="ru-RU" sz="3200" dirty="0" smtClean="0">
                <a:solidFill>
                  <a:srgbClr val="002060"/>
                </a:solidFill>
                <a:latin typeface="Arial" pitchFamily="34" charset="0"/>
                <a:cs typeface="Arial" pitchFamily="34" charset="0"/>
              </a:rPr>
            </a:br>
            <a:r>
              <a:rPr lang="ru-RU" sz="3200" dirty="0" smtClean="0">
                <a:solidFill>
                  <a:srgbClr val="002060"/>
                </a:solidFill>
                <a:latin typeface="Arial" pitchFamily="34" charset="0"/>
                <a:cs typeface="Arial" pitchFamily="34" charset="0"/>
              </a:rPr>
              <a:t>отчёт о работе, защита проекта</a:t>
            </a:r>
            <a:endParaRPr lang="ru-RU" sz="3200" dirty="0" smtClean="0">
              <a:latin typeface="Arial" pitchFamily="34" charset="0"/>
              <a:cs typeface="Arial" pitchFamily="34" charset="0"/>
            </a:endParaRPr>
          </a:p>
        </p:txBody>
      </p:sp>
      <p:sp>
        <p:nvSpPr>
          <p:cNvPr id="3" name="Содержимое 2"/>
          <p:cNvSpPr>
            <a:spLocks noGrp="1"/>
          </p:cNvSpPr>
          <p:nvPr>
            <p:ph idx="1"/>
          </p:nvPr>
        </p:nvSpPr>
        <p:spPr>
          <a:xfrm>
            <a:off x="1053975" y="2585045"/>
            <a:ext cx="7910513" cy="3724275"/>
          </a:xfrm>
        </p:spPr>
        <p:txBody>
          <a:bodyPr/>
          <a:lstStyle/>
          <a:p>
            <a:pPr>
              <a:defRPr/>
            </a:pPr>
            <a:r>
              <a:rPr lang="ru-RU" sz="2000" dirty="0" smtClean="0">
                <a:solidFill>
                  <a:schemeClr val="tx1">
                    <a:lumMod val="50000"/>
                  </a:schemeClr>
                </a:solidFill>
                <a:latin typeface="Arial" pitchFamily="34" charset="0"/>
                <a:cs typeface="Arial" pitchFamily="34" charset="0"/>
              </a:rPr>
              <a:t>изготовление продукта (что и как делал) …………………...</a:t>
            </a:r>
          </a:p>
          <a:p>
            <a:pPr>
              <a:defRPr/>
            </a:pPr>
            <a:r>
              <a:rPr lang="ru-RU" sz="2000" dirty="0" smtClean="0">
                <a:solidFill>
                  <a:schemeClr val="tx1">
                    <a:lumMod val="50000"/>
                  </a:schemeClr>
                </a:solidFill>
                <a:latin typeface="Arial" pitchFamily="34" charset="0"/>
                <a:cs typeface="Arial" pitchFamily="34" charset="0"/>
              </a:rPr>
              <a:t>написание письменной части проекта (как это делал) …..</a:t>
            </a:r>
          </a:p>
          <a:p>
            <a:pPr marL="0" indent="0">
              <a:buNone/>
              <a:defRPr/>
            </a:pPr>
            <a:endParaRPr lang="ru-RU" sz="2000" dirty="0" smtClean="0">
              <a:solidFill>
                <a:schemeClr val="tx1">
                  <a:lumMod val="50000"/>
                </a:schemeClr>
              </a:solidFill>
              <a:latin typeface="Arial" pitchFamily="34" charset="0"/>
              <a:cs typeface="Arial" pitchFamily="34" charset="0"/>
            </a:endParaRPr>
          </a:p>
          <a:p>
            <a:pPr marL="0" indent="457200">
              <a:spcBef>
                <a:spcPts val="0"/>
              </a:spcBef>
              <a:buFont typeface="Wingdings" pitchFamily="2" charset="2"/>
              <a:buNone/>
              <a:defRPr/>
            </a:pPr>
            <a:r>
              <a:rPr lang="ru-RU" sz="2000" b="1" dirty="0" smtClean="0">
                <a:solidFill>
                  <a:schemeClr val="tx1">
                    <a:lumMod val="50000"/>
                  </a:schemeClr>
                </a:solidFill>
                <a:latin typeface="Arial" pitchFamily="34" charset="0"/>
                <a:cs typeface="Arial" pitchFamily="34" charset="0"/>
              </a:rPr>
              <a:t>2. </a:t>
            </a:r>
            <a:r>
              <a:rPr lang="ru-RU" sz="2000" b="1" dirty="0" smtClean="0">
                <a:solidFill>
                  <a:srgbClr val="740000"/>
                </a:solidFill>
                <a:latin typeface="Arial" pitchFamily="34" charset="0"/>
                <a:cs typeface="Arial" pitchFamily="34" charset="0"/>
              </a:rPr>
              <a:t>ОСНОВНАЯ ЧАСТЬ</a:t>
            </a:r>
          </a:p>
          <a:p>
            <a:pPr marL="0" indent="0">
              <a:spcBef>
                <a:spcPts val="0"/>
              </a:spcBef>
              <a:buFont typeface="Wingdings" pitchFamily="2" charset="2"/>
              <a:buNone/>
              <a:defRPr/>
            </a:pPr>
            <a:r>
              <a:rPr lang="ru-RU" sz="2000" dirty="0" smtClean="0">
                <a:solidFill>
                  <a:schemeClr val="tx1">
                    <a:lumMod val="50000"/>
                  </a:schemeClr>
                </a:solidFill>
                <a:latin typeface="Arial" pitchFamily="34" charset="0"/>
                <a:cs typeface="Arial" pitchFamily="34" charset="0"/>
              </a:rPr>
              <a:t>Я начал свою работу с того, что ……………………………..….</a:t>
            </a:r>
          </a:p>
          <a:p>
            <a:pPr>
              <a:buFont typeface="Wingdings" pitchFamily="2" charset="2"/>
              <a:buNone/>
              <a:defRPr/>
            </a:pPr>
            <a:r>
              <a:rPr lang="ru-RU" sz="2000" dirty="0" smtClean="0">
                <a:solidFill>
                  <a:schemeClr val="tx1">
                    <a:lumMod val="50000"/>
                  </a:schemeClr>
                </a:solidFill>
                <a:latin typeface="Arial" pitchFamily="34" charset="0"/>
                <a:cs typeface="Arial" pitchFamily="34" charset="0"/>
              </a:rPr>
              <a:t>Потом я приступил к …………………………………………….…</a:t>
            </a:r>
          </a:p>
          <a:p>
            <a:pPr>
              <a:buFont typeface="Wingdings" pitchFamily="2" charset="2"/>
              <a:buNone/>
              <a:defRPr/>
            </a:pPr>
            <a:r>
              <a:rPr lang="ru-RU" sz="2000" dirty="0" smtClean="0">
                <a:solidFill>
                  <a:schemeClr val="tx1">
                    <a:lumMod val="50000"/>
                  </a:schemeClr>
                </a:solidFill>
                <a:latin typeface="Arial" pitchFamily="34" charset="0"/>
                <a:cs typeface="Arial" pitchFamily="34" charset="0"/>
              </a:rPr>
              <a:t>Я завершил свою работу тем, что ………………………….…...</a:t>
            </a:r>
          </a:p>
          <a:p>
            <a:pPr>
              <a:buFont typeface="Wingdings" pitchFamily="2" charset="2"/>
              <a:buNone/>
              <a:defRPr/>
            </a:pPr>
            <a:r>
              <a:rPr lang="ru-RU" sz="2000" dirty="0" smtClean="0">
                <a:solidFill>
                  <a:schemeClr val="tx1">
                    <a:lumMod val="50000"/>
                  </a:schemeClr>
                </a:solidFill>
                <a:latin typeface="Arial" pitchFamily="34" charset="0"/>
                <a:cs typeface="Arial" pitchFamily="34" charset="0"/>
              </a:rPr>
              <a:t>В ходе работы я столкнулся с такими проблемами …..……..</a:t>
            </a:r>
          </a:p>
          <a:p>
            <a:pPr>
              <a:buFont typeface="Wingdings" pitchFamily="2" charset="2"/>
              <a:buNone/>
              <a:defRPr/>
            </a:pPr>
            <a:r>
              <a:rPr lang="ru-RU" sz="2000" dirty="0" smtClean="0">
                <a:solidFill>
                  <a:schemeClr val="tx1">
                    <a:lumMod val="50000"/>
                  </a:schemeClr>
                </a:solidFill>
                <a:latin typeface="Arial" pitchFamily="34" charset="0"/>
                <a:cs typeface="Arial" pitchFamily="34" charset="0"/>
              </a:rPr>
              <a:t>Чтобы справиться с возникшими проблемами, я ……..……..</a:t>
            </a:r>
          </a:p>
          <a:p>
            <a:pPr marL="0" indent="0">
              <a:spcBef>
                <a:spcPts val="0"/>
              </a:spcBef>
              <a:buFont typeface="Wingdings" pitchFamily="2" charset="2"/>
              <a:buNone/>
              <a:defRPr/>
            </a:pPr>
            <a:r>
              <a:rPr lang="ru-RU" sz="2000" dirty="0" smtClean="0">
                <a:solidFill>
                  <a:schemeClr val="tx1">
                    <a:lumMod val="50000"/>
                  </a:schemeClr>
                </a:solidFill>
                <a:latin typeface="Arial" pitchFamily="34" charset="0"/>
                <a:cs typeface="Arial" pitchFamily="34" charset="0"/>
              </a:rPr>
              <a:t>Я отклонился от плана (указать, когда был нарушен график работы) …………………………………………………………...….</a:t>
            </a:r>
          </a:p>
          <a:p>
            <a:pPr>
              <a:buFont typeface="Wingdings" pitchFamily="2" charset="2"/>
              <a:buNone/>
              <a:defRPr/>
            </a:pP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p:txBody>
          <a:bodyPr/>
          <a:lstStyle/>
          <a:p>
            <a:pPr algn="ctr"/>
            <a:r>
              <a:rPr lang="ru-RU" sz="3200" dirty="0" smtClean="0">
                <a:solidFill>
                  <a:srgbClr val="002060"/>
                </a:solidFill>
                <a:latin typeface="Arial" pitchFamily="34" charset="0"/>
                <a:cs typeface="Arial" pitchFamily="34" charset="0"/>
              </a:rPr>
              <a:t>Дневник работы над проектом, </a:t>
            </a:r>
            <a:br>
              <a:rPr lang="ru-RU" sz="3200" dirty="0" smtClean="0">
                <a:solidFill>
                  <a:srgbClr val="002060"/>
                </a:solidFill>
                <a:latin typeface="Arial" pitchFamily="34" charset="0"/>
                <a:cs typeface="Arial" pitchFamily="34" charset="0"/>
              </a:rPr>
            </a:br>
            <a:r>
              <a:rPr lang="ru-RU" sz="3200" dirty="0" smtClean="0">
                <a:solidFill>
                  <a:srgbClr val="002060"/>
                </a:solidFill>
                <a:latin typeface="Arial" pitchFamily="34" charset="0"/>
                <a:cs typeface="Arial" pitchFamily="34" charset="0"/>
              </a:rPr>
              <a:t>отчёт о работе, защита проекта</a:t>
            </a:r>
            <a:endParaRPr lang="ru-RU" sz="3200" dirty="0" smtClean="0">
              <a:latin typeface="Arial" pitchFamily="34" charset="0"/>
              <a:cs typeface="Arial" pitchFamily="34" charset="0"/>
            </a:endParaRPr>
          </a:p>
        </p:txBody>
      </p:sp>
      <p:sp>
        <p:nvSpPr>
          <p:cNvPr id="3" name="Содержимое 2"/>
          <p:cNvSpPr>
            <a:spLocks noGrp="1"/>
          </p:cNvSpPr>
          <p:nvPr>
            <p:ph idx="1"/>
          </p:nvPr>
        </p:nvSpPr>
        <p:spPr>
          <a:xfrm>
            <a:off x="1043608" y="2420491"/>
            <a:ext cx="7776864" cy="4176861"/>
          </a:xfrm>
        </p:spPr>
        <p:txBody>
          <a:bodyPr/>
          <a:lstStyle/>
          <a:p>
            <a:pPr>
              <a:buFont typeface="Wingdings" pitchFamily="2" charset="2"/>
              <a:buNone/>
              <a:defRPr/>
            </a:pPr>
            <a:r>
              <a:rPr lang="ru-RU" sz="2000" dirty="0" smtClean="0">
                <a:solidFill>
                  <a:schemeClr val="tx1">
                    <a:lumMod val="50000"/>
                  </a:schemeClr>
                </a:solidFill>
                <a:latin typeface="Arial" pitchFamily="34" charset="0"/>
                <a:cs typeface="Arial" pitchFamily="34" charset="0"/>
              </a:rPr>
              <a:t>План моей работы был нарушен, потому что …………………….</a:t>
            </a:r>
          </a:p>
          <a:p>
            <a:pPr marL="0" indent="0">
              <a:spcBef>
                <a:spcPts val="0"/>
              </a:spcBef>
              <a:buFont typeface="Wingdings" pitchFamily="2" charset="2"/>
              <a:buNone/>
              <a:defRPr/>
            </a:pPr>
            <a:r>
              <a:rPr lang="ru-RU" sz="2000" dirty="0" smtClean="0">
                <a:solidFill>
                  <a:schemeClr val="tx1">
                    <a:lumMod val="50000"/>
                  </a:schemeClr>
                </a:solidFill>
                <a:latin typeface="Arial" pitchFamily="34" charset="0"/>
                <a:cs typeface="Arial" pitchFamily="34" charset="0"/>
              </a:rPr>
              <a:t>В ходе работы я принял решение изменить проектный продукт, так как ……………………………………………………………………</a:t>
            </a:r>
          </a:p>
          <a:p>
            <a:pPr marL="0" indent="0">
              <a:spcBef>
                <a:spcPts val="0"/>
              </a:spcBef>
              <a:buFont typeface="Wingdings" pitchFamily="2" charset="2"/>
              <a:buNone/>
              <a:defRPr/>
            </a:pPr>
            <a:r>
              <a:rPr lang="ru-RU" sz="2000" dirty="0" smtClean="0">
                <a:solidFill>
                  <a:schemeClr val="tx1">
                    <a:lumMod val="50000"/>
                  </a:schemeClr>
                </a:solidFill>
                <a:latin typeface="Arial" pitchFamily="34" charset="0"/>
                <a:cs typeface="Arial" pitchFamily="34" charset="0"/>
              </a:rPr>
              <a:t>Но все же мне удалось достичь цели проекта, потому что ……</a:t>
            </a:r>
          </a:p>
          <a:p>
            <a:pPr marL="0" indent="0">
              <a:spcBef>
                <a:spcPts val="0"/>
              </a:spcBef>
              <a:buFont typeface="Wingdings" pitchFamily="2" charset="2"/>
              <a:buNone/>
              <a:defRPr/>
            </a:pPr>
            <a:endParaRPr lang="ru-RU" sz="2000" dirty="0" smtClean="0">
              <a:solidFill>
                <a:schemeClr val="tx1">
                  <a:lumMod val="50000"/>
                </a:schemeClr>
              </a:solidFill>
              <a:latin typeface="Arial" pitchFamily="34" charset="0"/>
              <a:cs typeface="Arial" pitchFamily="34" charset="0"/>
            </a:endParaRPr>
          </a:p>
          <a:p>
            <a:pPr marL="0" indent="457200">
              <a:spcBef>
                <a:spcPts val="0"/>
              </a:spcBef>
              <a:buFont typeface="Wingdings" pitchFamily="2" charset="2"/>
              <a:buNone/>
              <a:defRPr/>
            </a:pPr>
            <a:r>
              <a:rPr lang="ru-RU" sz="2000" b="1" dirty="0" smtClean="0">
                <a:solidFill>
                  <a:schemeClr val="tx1">
                    <a:lumMod val="50000"/>
                  </a:schemeClr>
                </a:solidFill>
                <a:latin typeface="Arial" pitchFamily="34" charset="0"/>
                <a:cs typeface="Arial" pitchFamily="34" charset="0"/>
              </a:rPr>
              <a:t>3. </a:t>
            </a:r>
            <a:r>
              <a:rPr lang="ru-RU" sz="2000" b="1" dirty="0" smtClean="0">
                <a:solidFill>
                  <a:srgbClr val="740000"/>
                </a:solidFill>
                <a:latin typeface="Arial" pitchFamily="34" charset="0"/>
                <a:cs typeface="Arial" pitchFamily="34" charset="0"/>
              </a:rPr>
              <a:t>ЗАКЛЮЧЕНИЕ</a:t>
            </a:r>
          </a:p>
          <a:p>
            <a:pPr marL="0" indent="0">
              <a:spcBef>
                <a:spcPts val="0"/>
              </a:spcBef>
              <a:buFont typeface="Wingdings" pitchFamily="2" charset="2"/>
              <a:buNone/>
              <a:defRPr/>
            </a:pPr>
            <a:r>
              <a:rPr lang="ru-RU" sz="2000" dirty="0" smtClean="0">
                <a:solidFill>
                  <a:schemeClr val="tx1">
                    <a:lumMod val="50000"/>
                  </a:schemeClr>
                </a:solidFill>
                <a:latin typeface="Arial" pitchFamily="34" charset="0"/>
                <a:cs typeface="Arial" pitchFamily="34" charset="0"/>
              </a:rPr>
              <a:t>Закончив свой проект, я могу сказать, что не всё из того, что было задумано, получилось, например ………………………..…</a:t>
            </a:r>
          </a:p>
          <a:p>
            <a:pPr marL="0" indent="0">
              <a:spcBef>
                <a:spcPts val="0"/>
              </a:spcBef>
              <a:buFont typeface="Wingdings" pitchFamily="2" charset="2"/>
              <a:buNone/>
              <a:defRPr/>
            </a:pPr>
            <a:r>
              <a:rPr lang="ru-RU" sz="2000" dirty="0" smtClean="0">
                <a:solidFill>
                  <a:schemeClr val="tx1">
                    <a:lumMod val="50000"/>
                  </a:schemeClr>
                </a:solidFill>
                <a:latin typeface="Arial" pitchFamily="34" charset="0"/>
                <a:cs typeface="Arial" pitchFamily="34" charset="0"/>
              </a:rPr>
              <a:t>Это произошло потому, что ………………………………………...</a:t>
            </a:r>
          </a:p>
          <a:p>
            <a:pPr marL="0" indent="0">
              <a:spcBef>
                <a:spcPts val="0"/>
              </a:spcBef>
              <a:buFont typeface="Wingdings" pitchFamily="2" charset="2"/>
              <a:buNone/>
              <a:defRPr/>
            </a:pPr>
            <a:r>
              <a:rPr lang="ru-RU" sz="2000" dirty="0" smtClean="0">
                <a:solidFill>
                  <a:schemeClr val="tx1">
                    <a:lumMod val="50000"/>
                  </a:schemeClr>
                </a:solidFill>
                <a:latin typeface="Arial" pitchFamily="34" charset="0"/>
                <a:cs typeface="Arial" pitchFamily="34" charset="0"/>
              </a:rPr>
              <a:t>Если бы я начал работу заново, я бы ………………………..…...</a:t>
            </a:r>
          </a:p>
          <a:p>
            <a:pPr marL="0" indent="0">
              <a:spcBef>
                <a:spcPts val="0"/>
              </a:spcBef>
              <a:buFont typeface="Wingdings" pitchFamily="2" charset="2"/>
              <a:buNone/>
              <a:defRPr/>
            </a:pPr>
            <a:r>
              <a:rPr lang="ru-RU" sz="2000" dirty="0" smtClean="0">
                <a:solidFill>
                  <a:schemeClr val="tx1">
                    <a:lumMod val="50000"/>
                  </a:schemeClr>
                </a:solidFill>
                <a:latin typeface="Arial" pitchFamily="34" charset="0"/>
                <a:cs typeface="Arial" pitchFamily="34" charset="0"/>
              </a:rPr>
              <a:t>В следующем году я, может быть, продолжу эту работу для того, чтобы …………………………………………………………….</a:t>
            </a:r>
            <a:endParaRPr lang="ru-RU" sz="2000" dirty="0">
              <a:solidFill>
                <a:schemeClr val="tx1">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1"/>
          <p:cNvSpPr>
            <a:spLocks noGrp="1"/>
          </p:cNvSpPr>
          <p:nvPr>
            <p:ph type="title"/>
          </p:nvPr>
        </p:nvSpPr>
        <p:spPr/>
        <p:txBody>
          <a:bodyPr/>
          <a:lstStyle/>
          <a:p>
            <a:pPr algn="ctr"/>
            <a:r>
              <a:rPr lang="ru-RU" sz="3200" dirty="0" smtClean="0">
                <a:solidFill>
                  <a:srgbClr val="002060"/>
                </a:solidFill>
                <a:latin typeface="Arial" pitchFamily="34" charset="0"/>
                <a:cs typeface="Arial" pitchFamily="34" charset="0"/>
              </a:rPr>
              <a:t>Дневник работы над проектом, </a:t>
            </a:r>
            <a:br>
              <a:rPr lang="ru-RU" sz="3200" dirty="0" smtClean="0">
                <a:solidFill>
                  <a:srgbClr val="002060"/>
                </a:solidFill>
                <a:latin typeface="Arial" pitchFamily="34" charset="0"/>
                <a:cs typeface="Arial" pitchFamily="34" charset="0"/>
              </a:rPr>
            </a:br>
            <a:r>
              <a:rPr lang="ru-RU" sz="3200" dirty="0" smtClean="0">
                <a:solidFill>
                  <a:srgbClr val="002060"/>
                </a:solidFill>
                <a:latin typeface="Arial" pitchFamily="34" charset="0"/>
                <a:cs typeface="Arial" pitchFamily="34" charset="0"/>
              </a:rPr>
              <a:t>отчёт о работе, защита проекта</a:t>
            </a:r>
            <a:endParaRPr lang="ru-RU" sz="3200" dirty="0" smtClean="0">
              <a:latin typeface="Arial" pitchFamily="34" charset="0"/>
              <a:cs typeface="Arial" pitchFamily="34" charset="0"/>
            </a:endParaRPr>
          </a:p>
        </p:txBody>
      </p:sp>
      <p:sp>
        <p:nvSpPr>
          <p:cNvPr id="3" name="Содержимое 2"/>
          <p:cNvSpPr>
            <a:spLocks noGrp="1"/>
          </p:cNvSpPr>
          <p:nvPr>
            <p:ph idx="1"/>
          </p:nvPr>
        </p:nvSpPr>
        <p:spPr>
          <a:xfrm>
            <a:off x="1115616" y="2585045"/>
            <a:ext cx="7415609" cy="3724275"/>
          </a:xfrm>
        </p:spPr>
        <p:txBody>
          <a:bodyPr/>
          <a:lstStyle/>
          <a:p>
            <a:pPr>
              <a:buFont typeface="Wingdings" pitchFamily="2" charset="2"/>
              <a:buNone/>
              <a:defRPr/>
            </a:pPr>
            <a:r>
              <a:rPr lang="ru-RU" sz="2000" dirty="0" smtClean="0">
                <a:solidFill>
                  <a:schemeClr val="tx1">
                    <a:lumMod val="50000"/>
                  </a:schemeClr>
                </a:solidFill>
                <a:latin typeface="Arial" pitchFamily="34" charset="0"/>
                <a:cs typeface="Arial" pitchFamily="34" charset="0"/>
              </a:rPr>
              <a:t>Я думаю, что решил проблему своего проекта, так как …….</a:t>
            </a:r>
          </a:p>
          <a:p>
            <a:pPr marL="0" indent="0">
              <a:spcBef>
                <a:spcPts val="0"/>
              </a:spcBef>
              <a:buFont typeface="Wingdings" pitchFamily="2" charset="2"/>
              <a:buNone/>
              <a:defRPr/>
            </a:pPr>
            <a:r>
              <a:rPr lang="ru-RU" sz="2000" dirty="0" smtClean="0">
                <a:solidFill>
                  <a:schemeClr val="tx1">
                    <a:lumMod val="50000"/>
                  </a:schemeClr>
                </a:solidFill>
                <a:latin typeface="Arial" pitchFamily="34" charset="0"/>
                <a:cs typeface="Arial" pitchFamily="34" charset="0"/>
              </a:rPr>
              <a:t>Работа над проектом показала мне, что (что узнал о себе и о проблеме, над которой работал) ……………………………..</a:t>
            </a:r>
          </a:p>
          <a:p>
            <a:pPr marL="0" indent="0">
              <a:spcBef>
                <a:spcPts val="0"/>
              </a:spcBef>
              <a:buFont typeface="Wingdings" pitchFamily="2" charset="2"/>
              <a:buNone/>
              <a:defRPr/>
            </a:pPr>
            <a:endParaRPr lang="ru-RU" sz="2000" dirty="0" smtClean="0">
              <a:solidFill>
                <a:schemeClr val="tx1">
                  <a:lumMod val="50000"/>
                </a:schemeClr>
              </a:solidFill>
              <a:latin typeface="Arial" pitchFamily="34" charset="0"/>
              <a:cs typeface="Arial" pitchFamily="34" charset="0"/>
            </a:endParaRPr>
          </a:p>
          <a:p>
            <a:pPr marL="0" indent="0">
              <a:spcBef>
                <a:spcPts val="0"/>
              </a:spcBef>
              <a:buFont typeface="Wingdings" pitchFamily="2" charset="2"/>
              <a:buNone/>
              <a:defRPr/>
            </a:pPr>
            <a:r>
              <a:rPr lang="ru-RU" sz="2000" b="1" i="1" dirty="0" smtClean="0">
                <a:solidFill>
                  <a:schemeClr val="tx1">
                    <a:lumMod val="50000"/>
                  </a:schemeClr>
                </a:solidFill>
                <a:latin typeface="Arial" pitchFamily="34" charset="0"/>
                <a:cs typeface="Arial" pitchFamily="34" charset="0"/>
              </a:rPr>
              <a:t>Примечание:</a:t>
            </a:r>
          </a:p>
          <a:p>
            <a:pPr marL="0" indent="0" algn="just">
              <a:spcBef>
                <a:spcPts val="0"/>
              </a:spcBef>
              <a:buFont typeface="Wingdings" pitchFamily="2" charset="2"/>
              <a:buNone/>
              <a:defRPr/>
            </a:pPr>
            <a:r>
              <a:rPr lang="ru-RU" sz="2000" dirty="0" smtClean="0">
                <a:solidFill>
                  <a:schemeClr val="tx1">
                    <a:lumMod val="50000"/>
                  </a:schemeClr>
                </a:solidFill>
                <a:latin typeface="Arial" pitchFamily="34" charset="0"/>
                <a:cs typeface="Arial" pitchFamily="34" charset="0"/>
              </a:rPr>
              <a:t>Не обязательно пользоваться этим шаблоном в полном объёме. Однако необходимо, чтобы, отчитываясь о ходе и результате работы, обучающийся проанализировал свои успехи и неудачи, отрефлексировал свои чувства и эмоции.</a:t>
            </a:r>
            <a:endParaRPr lang="ru-RU" sz="2000" dirty="0">
              <a:solidFill>
                <a:schemeClr val="tx1">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Grp="1" noChangeArrowheads="1"/>
          </p:cNvSpPr>
          <p:nvPr>
            <p:ph type="title"/>
          </p:nvPr>
        </p:nvSpPr>
        <p:spPr>
          <a:xfrm>
            <a:off x="1039688" y="762000"/>
            <a:ext cx="7924800" cy="1143000"/>
          </a:xfrm>
        </p:spPr>
        <p:txBody>
          <a:bodyPr/>
          <a:lstStyle/>
          <a:p>
            <a:pPr algn="ctr" eaLnBrk="1" hangingPunct="1"/>
            <a:r>
              <a:rPr lang="ru-RU" sz="3200" dirty="0" smtClean="0">
                <a:solidFill>
                  <a:srgbClr val="002060"/>
                </a:solidFill>
                <a:latin typeface="Arial" pitchFamily="34" charset="0"/>
                <a:cs typeface="Arial" pitchFamily="34" charset="0"/>
              </a:rPr>
              <a:t>Презентация результатов</a:t>
            </a:r>
          </a:p>
        </p:txBody>
      </p:sp>
      <p:sp>
        <p:nvSpPr>
          <p:cNvPr id="23555" name="Rectangle 4"/>
          <p:cNvSpPr>
            <a:spLocks noGrp="1" noChangeArrowheads="1"/>
          </p:cNvSpPr>
          <p:nvPr>
            <p:ph type="body" sz="half" idx="1"/>
          </p:nvPr>
        </p:nvSpPr>
        <p:spPr>
          <a:xfrm>
            <a:off x="971600" y="2492896"/>
            <a:ext cx="3770312" cy="3724275"/>
          </a:xfrm>
        </p:spPr>
        <p:txBody>
          <a:bodyPr/>
          <a:lstStyle/>
          <a:p>
            <a:pPr algn="ctr" eaLnBrk="1" hangingPunct="1">
              <a:lnSpc>
                <a:spcPct val="80000"/>
              </a:lnSpc>
              <a:buFont typeface="Wingdings" pitchFamily="2" charset="2"/>
              <a:buNone/>
              <a:defRPr/>
            </a:pPr>
            <a:r>
              <a:rPr lang="ru-RU" sz="2000" b="1" dirty="0" smtClean="0">
                <a:solidFill>
                  <a:srgbClr val="740000"/>
                </a:solidFill>
                <a:latin typeface="Arial" pitchFamily="34" charset="0"/>
                <a:cs typeface="Arial" pitchFamily="34" charset="0"/>
              </a:rPr>
              <a:t>Учитель</a:t>
            </a:r>
          </a:p>
          <a:p>
            <a:pPr eaLnBrk="1" hangingPunct="1">
              <a:lnSpc>
                <a:spcPct val="80000"/>
              </a:lnSpc>
              <a:buFont typeface="Wingdings" pitchFamily="2" charset="2"/>
              <a:buNone/>
              <a:defRPr/>
            </a:pPr>
            <a:endParaRPr lang="en-US" sz="1000" dirty="0" smtClean="0">
              <a:solidFill>
                <a:schemeClr val="tx1">
                  <a:lumMod val="50000"/>
                </a:schemeClr>
              </a:solidFill>
              <a:latin typeface="Arial" pitchFamily="34" charset="0"/>
              <a:cs typeface="Arial" pitchFamily="34" charset="0"/>
            </a:endParaRPr>
          </a:p>
          <a:p>
            <a:pPr eaLnBrk="1" hangingPunct="1">
              <a:lnSpc>
                <a:spcPct val="80000"/>
              </a:lnSpc>
              <a:defRPr/>
            </a:pPr>
            <a:r>
              <a:rPr lang="ru-RU" sz="2000" dirty="0" smtClean="0">
                <a:solidFill>
                  <a:schemeClr val="tx1">
                    <a:lumMod val="50000"/>
                  </a:schemeClr>
                </a:solidFill>
                <a:latin typeface="Arial" pitchFamily="34" charset="0"/>
                <a:cs typeface="Arial" pitchFamily="34" charset="0"/>
              </a:rPr>
              <a:t>Обобщает и резюмирует полученные результаты,</a:t>
            </a:r>
          </a:p>
          <a:p>
            <a:pPr eaLnBrk="1" hangingPunct="1">
              <a:lnSpc>
                <a:spcPct val="80000"/>
              </a:lnSpc>
              <a:defRPr/>
            </a:pPr>
            <a:r>
              <a:rPr lang="ru-RU" sz="2000" dirty="0" smtClean="0">
                <a:solidFill>
                  <a:schemeClr val="tx1">
                    <a:lumMod val="50000"/>
                  </a:schemeClr>
                </a:solidFill>
                <a:latin typeface="Arial" pitchFamily="34" charset="0"/>
                <a:cs typeface="Arial" pitchFamily="34" charset="0"/>
              </a:rPr>
              <a:t>Подводит итоги,</a:t>
            </a:r>
          </a:p>
          <a:p>
            <a:pPr eaLnBrk="1" hangingPunct="1">
              <a:lnSpc>
                <a:spcPct val="80000"/>
              </a:lnSpc>
              <a:defRPr/>
            </a:pPr>
            <a:r>
              <a:rPr lang="ru-RU" sz="2000" dirty="0" smtClean="0">
                <a:solidFill>
                  <a:schemeClr val="tx1">
                    <a:lumMod val="50000"/>
                  </a:schemeClr>
                </a:solidFill>
                <a:latin typeface="Arial" pitchFamily="34" charset="0"/>
                <a:cs typeface="Arial" pitchFamily="34" charset="0"/>
              </a:rPr>
              <a:t>Оценивает умение общаться, слушать, обосновывать своё мнение, толерантность и др..</a:t>
            </a:r>
          </a:p>
          <a:p>
            <a:pPr eaLnBrk="1" hangingPunct="1">
              <a:lnSpc>
                <a:spcPct val="80000"/>
              </a:lnSpc>
              <a:defRPr/>
            </a:pPr>
            <a:r>
              <a:rPr lang="ru-RU" sz="2000" dirty="0" smtClean="0">
                <a:solidFill>
                  <a:schemeClr val="tx1">
                    <a:lumMod val="50000"/>
                  </a:schemeClr>
                </a:solidFill>
                <a:latin typeface="Arial" pitchFamily="34" charset="0"/>
                <a:cs typeface="Arial" pitchFamily="34" charset="0"/>
              </a:rPr>
              <a:t>Акцентирует внимание на умение работать в группе на общий результат.</a:t>
            </a:r>
          </a:p>
          <a:p>
            <a:pPr eaLnBrk="1" hangingPunct="1">
              <a:lnSpc>
                <a:spcPct val="80000"/>
              </a:lnSpc>
              <a:buFont typeface="Wingdings" pitchFamily="2" charset="2"/>
              <a:buNone/>
              <a:defRPr/>
            </a:pPr>
            <a:endParaRPr lang="ru-RU" sz="2400" dirty="0" smtClean="0">
              <a:latin typeface="Times New Roman" pitchFamily="18" charset="0"/>
              <a:cs typeface="Times New Roman" pitchFamily="18" charset="0"/>
            </a:endParaRPr>
          </a:p>
        </p:txBody>
      </p:sp>
      <p:sp>
        <p:nvSpPr>
          <p:cNvPr id="23556" name="Rectangle 5"/>
          <p:cNvSpPr>
            <a:spLocks noGrp="1" noChangeArrowheads="1"/>
          </p:cNvSpPr>
          <p:nvPr>
            <p:ph type="body" sz="half" idx="2"/>
          </p:nvPr>
        </p:nvSpPr>
        <p:spPr>
          <a:xfrm>
            <a:off x="4932362" y="2492375"/>
            <a:ext cx="3888109" cy="4105275"/>
          </a:xfrm>
        </p:spPr>
        <p:txBody>
          <a:bodyPr/>
          <a:lstStyle/>
          <a:p>
            <a:pPr algn="ctr" eaLnBrk="1" hangingPunct="1">
              <a:lnSpc>
                <a:spcPct val="80000"/>
              </a:lnSpc>
              <a:buFont typeface="Wingdings" pitchFamily="2" charset="2"/>
              <a:buNone/>
              <a:defRPr/>
            </a:pPr>
            <a:r>
              <a:rPr lang="ru-RU" sz="2000" b="1" dirty="0" smtClean="0">
                <a:solidFill>
                  <a:srgbClr val="740000"/>
                </a:solidFill>
                <a:latin typeface="Arial" pitchFamily="34" charset="0"/>
                <a:cs typeface="Arial" pitchFamily="34" charset="0"/>
              </a:rPr>
              <a:t>Учащиеся</a:t>
            </a:r>
          </a:p>
          <a:p>
            <a:pPr eaLnBrk="1" hangingPunct="1">
              <a:lnSpc>
                <a:spcPct val="80000"/>
              </a:lnSpc>
              <a:buFont typeface="Wingdings" pitchFamily="2" charset="2"/>
              <a:buNone/>
              <a:defRPr/>
            </a:pPr>
            <a:endParaRPr lang="ru-RU" sz="1000" dirty="0" smtClean="0">
              <a:solidFill>
                <a:schemeClr val="tx1">
                  <a:lumMod val="50000"/>
                </a:schemeClr>
              </a:solidFill>
              <a:latin typeface="Arial" pitchFamily="34" charset="0"/>
              <a:cs typeface="Arial" pitchFamily="34" charset="0"/>
            </a:endParaRPr>
          </a:p>
          <a:p>
            <a:pPr eaLnBrk="1" hangingPunct="1">
              <a:lnSpc>
                <a:spcPct val="80000"/>
              </a:lnSpc>
              <a:defRPr/>
            </a:pPr>
            <a:r>
              <a:rPr lang="ru-RU" sz="2000" dirty="0" smtClean="0">
                <a:solidFill>
                  <a:schemeClr val="tx1">
                    <a:lumMod val="50000"/>
                  </a:schemeClr>
                </a:solidFill>
                <a:latin typeface="Arial" pitchFamily="34" charset="0"/>
                <a:cs typeface="Arial" pitchFamily="34" charset="0"/>
              </a:rPr>
              <a:t>Демонстрируют понимание проблемы, целей и задач.</a:t>
            </a:r>
          </a:p>
          <a:p>
            <a:pPr eaLnBrk="1" hangingPunct="1">
              <a:lnSpc>
                <a:spcPct val="80000"/>
              </a:lnSpc>
              <a:defRPr/>
            </a:pPr>
            <a:r>
              <a:rPr lang="ru-RU" sz="2000" dirty="0" smtClean="0">
                <a:solidFill>
                  <a:schemeClr val="tx1">
                    <a:lumMod val="50000"/>
                  </a:schemeClr>
                </a:solidFill>
                <a:latin typeface="Arial" pitchFamily="34" charset="0"/>
                <a:cs typeface="Arial" pitchFamily="34" charset="0"/>
              </a:rPr>
              <a:t>Показывают умение планировать и осуществлять работу,</a:t>
            </a:r>
          </a:p>
          <a:p>
            <a:pPr eaLnBrk="1" hangingPunct="1">
              <a:lnSpc>
                <a:spcPct val="80000"/>
              </a:lnSpc>
              <a:defRPr/>
            </a:pPr>
            <a:r>
              <a:rPr lang="ru-RU" sz="2000" dirty="0" smtClean="0">
                <a:solidFill>
                  <a:schemeClr val="tx1">
                    <a:lumMod val="50000"/>
                  </a:schemeClr>
                </a:solidFill>
                <a:latin typeface="Arial" pitchFamily="34" charset="0"/>
                <a:cs typeface="Arial" pitchFamily="34" charset="0"/>
              </a:rPr>
              <a:t>Представляют найденный способ решения проблемы,</a:t>
            </a:r>
          </a:p>
          <a:p>
            <a:pPr eaLnBrk="1" hangingPunct="1">
              <a:lnSpc>
                <a:spcPct val="80000"/>
              </a:lnSpc>
              <a:defRPr/>
            </a:pPr>
            <a:r>
              <a:rPr lang="ru-RU" sz="2000" dirty="0" smtClean="0">
                <a:solidFill>
                  <a:schemeClr val="tx1">
                    <a:lumMod val="50000"/>
                  </a:schemeClr>
                </a:solidFill>
                <a:latin typeface="Arial" pitchFamily="34" charset="0"/>
                <a:cs typeface="Arial" pitchFamily="34" charset="0"/>
              </a:rPr>
              <a:t>Проводят рефлексию деятельности и результата,</a:t>
            </a:r>
          </a:p>
          <a:p>
            <a:pPr eaLnBrk="1" hangingPunct="1">
              <a:lnSpc>
                <a:spcPct val="80000"/>
              </a:lnSpc>
              <a:defRPr/>
            </a:pPr>
            <a:r>
              <a:rPr lang="ru-RU" sz="2000" dirty="0" smtClean="0">
                <a:solidFill>
                  <a:schemeClr val="tx1">
                    <a:lumMod val="50000"/>
                  </a:schemeClr>
                </a:solidFill>
                <a:latin typeface="Arial" pitchFamily="34" charset="0"/>
                <a:cs typeface="Arial" pitchFamily="34" charset="0"/>
              </a:rPr>
              <a:t>Дают </a:t>
            </a:r>
            <a:r>
              <a:rPr lang="ru-RU" sz="2000" dirty="0" err="1" smtClean="0">
                <a:solidFill>
                  <a:schemeClr val="tx1">
                    <a:lumMod val="50000"/>
                  </a:schemeClr>
                </a:solidFill>
                <a:latin typeface="Arial" pitchFamily="34" charset="0"/>
                <a:cs typeface="Arial" pitchFamily="34" charset="0"/>
              </a:rPr>
              <a:t>взаимооценку</a:t>
            </a:r>
            <a:r>
              <a:rPr lang="ru-RU" sz="2000" dirty="0" smtClean="0">
                <a:solidFill>
                  <a:schemeClr val="tx1">
                    <a:lumMod val="50000"/>
                  </a:schemeClr>
                </a:solidFill>
                <a:latin typeface="Arial" pitchFamily="34" charset="0"/>
                <a:cs typeface="Arial" pitchFamily="34" charset="0"/>
              </a:rPr>
              <a:t> деятельности и её результативности.</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Grp="1" noChangeArrowheads="1"/>
          </p:cNvSpPr>
          <p:nvPr>
            <p:ph type="title"/>
          </p:nvPr>
        </p:nvSpPr>
        <p:spPr/>
        <p:txBody>
          <a:bodyPr/>
          <a:lstStyle/>
          <a:p>
            <a:pPr algn="ctr" eaLnBrk="1" hangingPunct="1"/>
            <a:r>
              <a:rPr lang="ru-RU" sz="3200" dirty="0" smtClean="0">
                <a:solidFill>
                  <a:srgbClr val="002060"/>
                </a:solidFill>
                <a:latin typeface="Arial" pitchFamily="34" charset="0"/>
                <a:cs typeface="Arial" pitchFamily="34" charset="0"/>
              </a:rPr>
              <a:t>Литература</a:t>
            </a:r>
          </a:p>
        </p:txBody>
      </p:sp>
      <p:sp>
        <p:nvSpPr>
          <p:cNvPr id="24579" name="Rectangle 3"/>
          <p:cNvSpPr>
            <a:spLocks noGrp="1" noChangeArrowheads="1"/>
          </p:cNvSpPr>
          <p:nvPr>
            <p:ph type="body" idx="1"/>
          </p:nvPr>
        </p:nvSpPr>
        <p:spPr>
          <a:xfrm>
            <a:off x="1115616" y="2441029"/>
            <a:ext cx="7776864" cy="3724275"/>
          </a:xfrm>
        </p:spPr>
        <p:txBody>
          <a:bodyPr/>
          <a:lstStyle/>
          <a:p>
            <a:pPr marL="457200" indent="-457200" eaLnBrk="1" hangingPunct="1">
              <a:buFont typeface="+mj-lt"/>
              <a:buAutoNum type="arabicPeriod"/>
              <a:defRPr/>
            </a:pPr>
            <a:r>
              <a:rPr lang="ru-RU" sz="2000" dirty="0" smtClean="0">
                <a:solidFill>
                  <a:schemeClr val="tx1">
                    <a:lumMod val="50000"/>
                  </a:schemeClr>
                </a:solidFill>
                <a:latin typeface="Arial" pitchFamily="34" charset="0"/>
                <a:cs typeface="Arial" pitchFamily="34" charset="0"/>
              </a:rPr>
              <a:t>Пахомова Н. Ю. Метод учебного проекта в образовательном учреждении. – М.: АРКТИ, 2003.</a:t>
            </a:r>
          </a:p>
          <a:p>
            <a:pPr marL="457200" indent="-457200" eaLnBrk="1" hangingPunct="1">
              <a:buFont typeface="+mj-lt"/>
              <a:buAutoNum type="arabicPeriod"/>
              <a:defRPr/>
            </a:pPr>
            <a:r>
              <a:rPr lang="ru-RU" sz="2000" dirty="0" err="1" smtClean="0">
                <a:solidFill>
                  <a:schemeClr val="tx1">
                    <a:lumMod val="50000"/>
                  </a:schemeClr>
                </a:solidFill>
                <a:latin typeface="Arial" pitchFamily="34" charset="0"/>
                <a:cs typeface="Arial" pitchFamily="34" charset="0"/>
              </a:rPr>
              <a:t>Гузеев</a:t>
            </a:r>
            <a:r>
              <a:rPr lang="ru-RU" sz="2000" dirty="0" smtClean="0">
                <a:solidFill>
                  <a:schemeClr val="tx1">
                    <a:lumMod val="50000"/>
                  </a:schemeClr>
                </a:solidFill>
                <a:latin typeface="Arial" pitchFamily="34" charset="0"/>
                <a:cs typeface="Arial" pitchFamily="34" charset="0"/>
              </a:rPr>
              <a:t> В. В. Метод проектов, как частный случай интегративной технологии обучения</a:t>
            </a:r>
            <a:r>
              <a:rPr lang="en-US" sz="2000" dirty="0" smtClean="0">
                <a:solidFill>
                  <a:schemeClr val="tx1">
                    <a:lumMod val="50000"/>
                  </a:schemeClr>
                </a:solidFill>
                <a:latin typeface="Arial" pitchFamily="34" charset="0"/>
                <a:cs typeface="Arial" pitchFamily="34" charset="0"/>
              </a:rPr>
              <a:t>//</a:t>
            </a:r>
            <a:r>
              <a:rPr lang="ru-RU" sz="2000" dirty="0" smtClean="0">
                <a:solidFill>
                  <a:schemeClr val="tx1">
                    <a:lumMod val="50000"/>
                  </a:schemeClr>
                </a:solidFill>
                <a:latin typeface="Arial" pitchFamily="34" charset="0"/>
                <a:cs typeface="Arial" pitchFamily="34" charset="0"/>
              </a:rPr>
              <a:t>Директор школы, 1995. –  № 6.</a:t>
            </a:r>
          </a:p>
          <a:p>
            <a:pPr marL="457200" indent="-457200" eaLnBrk="1" hangingPunct="1">
              <a:buFont typeface="+mj-lt"/>
              <a:buAutoNum type="arabicPeriod"/>
              <a:defRPr/>
            </a:pPr>
            <a:r>
              <a:rPr lang="ru-RU" sz="2000" dirty="0" smtClean="0">
                <a:solidFill>
                  <a:schemeClr val="tx1">
                    <a:lumMod val="50000"/>
                  </a:schemeClr>
                </a:solidFill>
                <a:latin typeface="Arial" pitchFamily="34" charset="0"/>
                <a:cs typeface="Arial" pitchFamily="34" charset="0"/>
              </a:rPr>
              <a:t>Новикова Т. Проектные технологии на уроках и во внеурочной деятельности. </a:t>
            </a:r>
            <a:r>
              <a:rPr lang="en-US" sz="2000" dirty="0" smtClean="0">
                <a:solidFill>
                  <a:schemeClr val="tx1">
                    <a:lumMod val="50000"/>
                  </a:schemeClr>
                </a:solidFill>
                <a:latin typeface="Arial" pitchFamily="34" charset="0"/>
                <a:cs typeface="Arial" pitchFamily="34" charset="0"/>
              </a:rPr>
              <a:t>//</a:t>
            </a:r>
            <a:r>
              <a:rPr lang="ru-RU" sz="2000" dirty="0" smtClean="0">
                <a:solidFill>
                  <a:schemeClr val="tx1">
                    <a:lumMod val="50000"/>
                  </a:schemeClr>
                </a:solidFill>
                <a:latin typeface="Arial" pitchFamily="34" charset="0"/>
                <a:cs typeface="Arial" pitchFamily="34" charset="0"/>
              </a:rPr>
              <a:t> Народное образование, 2000 –  № 7. </a:t>
            </a:r>
          </a:p>
          <a:p>
            <a:pPr marL="457200" indent="-457200" eaLnBrk="1" hangingPunct="1">
              <a:buFont typeface="+mj-lt"/>
              <a:buAutoNum type="arabicPeriod"/>
              <a:defRPr/>
            </a:pPr>
            <a:r>
              <a:rPr lang="ru-RU" sz="2000" dirty="0" err="1" smtClean="0">
                <a:solidFill>
                  <a:schemeClr val="tx1">
                    <a:lumMod val="50000"/>
                  </a:schemeClr>
                </a:solidFill>
                <a:latin typeface="Arial" pitchFamily="34" charset="0"/>
                <a:cs typeface="Arial" pitchFamily="34" charset="0"/>
              </a:rPr>
              <a:t>Лымарева</a:t>
            </a:r>
            <a:r>
              <a:rPr lang="ru-RU" sz="2000" dirty="0" smtClean="0">
                <a:solidFill>
                  <a:schemeClr val="tx1">
                    <a:lumMod val="50000"/>
                  </a:schemeClr>
                </a:solidFill>
                <a:latin typeface="Arial" pitchFamily="34" charset="0"/>
                <a:cs typeface="Arial" pitchFamily="34" charset="0"/>
              </a:rPr>
              <a:t> Н. А. Проектная деятельность учащихся. Физика 9 – 11 классы. Волгоград: Учитель, 2008.</a:t>
            </a:r>
          </a:p>
          <a:p>
            <a:pPr marL="457200" indent="-457200" eaLnBrk="1" hangingPunct="1">
              <a:buFont typeface="+mj-lt"/>
              <a:buAutoNum type="arabicPeriod"/>
              <a:defRPr/>
            </a:pPr>
            <a:r>
              <a:rPr lang="ru-RU" sz="2000" dirty="0" err="1" smtClean="0">
                <a:solidFill>
                  <a:schemeClr val="tx1">
                    <a:lumMod val="50000"/>
                  </a:schemeClr>
                </a:solidFill>
                <a:latin typeface="Arial" pitchFamily="34" charset="0"/>
                <a:cs typeface="Arial" pitchFamily="34" charset="0"/>
              </a:rPr>
              <a:t>Ступницкая</a:t>
            </a:r>
            <a:r>
              <a:rPr lang="ru-RU" sz="2000" dirty="0" smtClean="0">
                <a:solidFill>
                  <a:schemeClr val="tx1">
                    <a:lumMod val="50000"/>
                  </a:schemeClr>
                </a:solidFill>
                <a:latin typeface="Arial" pitchFamily="34" charset="0"/>
                <a:cs typeface="Arial" pitchFamily="34" charset="0"/>
              </a:rPr>
              <a:t> М. А. Что такое учебный проект? – М.: Первое сентября, 2010.</a:t>
            </a:r>
          </a:p>
          <a:p>
            <a:pPr marL="0" indent="0" eaLnBrk="1" hangingPunct="1">
              <a:buNone/>
              <a:defRPr/>
            </a:pPr>
            <a:endParaRPr lang="ru-RU" sz="2000" b="1" dirty="0" smtClean="0"/>
          </a:p>
          <a:p>
            <a:pPr eaLnBrk="1" hangingPunct="1">
              <a:defRPr/>
            </a:pPr>
            <a:endParaRPr lang="ru-RU"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p:txBody>
          <a:bodyPr/>
          <a:lstStyle/>
          <a:p>
            <a:pPr algn="ctr"/>
            <a:r>
              <a:rPr lang="ru-RU" sz="3200" dirty="0" smtClean="0">
                <a:solidFill>
                  <a:srgbClr val="002A7E"/>
                </a:solidFill>
                <a:latin typeface="Arial" pitchFamily="34" charset="0"/>
                <a:cs typeface="Arial" pitchFamily="34" charset="0"/>
              </a:rPr>
              <a:t>Проект как вид самостоятельной творческой работы обучающихся</a:t>
            </a:r>
            <a:endParaRPr lang="ru-RU" sz="3200" dirty="0" smtClean="0">
              <a:latin typeface="Arial" pitchFamily="34" charset="0"/>
              <a:cs typeface="Arial" pitchFamily="34" charset="0"/>
            </a:endParaRPr>
          </a:p>
        </p:txBody>
      </p:sp>
      <p:sp>
        <p:nvSpPr>
          <p:cNvPr id="3" name="Содержимое 2"/>
          <p:cNvSpPr>
            <a:spLocks noGrp="1"/>
          </p:cNvSpPr>
          <p:nvPr>
            <p:ph idx="1"/>
          </p:nvPr>
        </p:nvSpPr>
        <p:spPr>
          <a:xfrm>
            <a:off x="838200" y="2657053"/>
            <a:ext cx="7910264" cy="2860179"/>
          </a:xfrm>
        </p:spPr>
        <p:txBody>
          <a:bodyPr/>
          <a:lstStyle/>
          <a:p>
            <a:pPr algn="just">
              <a:defRPr/>
            </a:pPr>
            <a:r>
              <a:rPr lang="ru-RU" sz="2000" b="1" dirty="0" smtClean="0">
                <a:solidFill>
                  <a:srgbClr val="740000"/>
                </a:solidFill>
                <a:latin typeface="Arial" pitchFamily="34" charset="0"/>
                <a:cs typeface="Arial" pitchFamily="34" charset="0"/>
              </a:rPr>
              <a:t>Исследовательская работа </a:t>
            </a:r>
            <a:r>
              <a:rPr lang="ru-RU" sz="2000" dirty="0" smtClean="0">
                <a:solidFill>
                  <a:schemeClr val="tx1">
                    <a:lumMod val="50000"/>
                  </a:schemeClr>
                </a:solidFill>
                <a:latin typeface="Arial" pitchFamily="34" charset="0"/>
                <a:cs typeface="Arial" pitchFamily="34" charset="0"/>
              </a:rPr>
              <a:t>– </a:t>
            </a:r>
            <a:r>
              <a:rPr lang="ru-RU" sz="2000" dirty="0" err="1" smtClean="0">
                <a:solidFill>
                  <a:schemeClr val="tx1">
                    <a:lumMod val="50000"/>
                  </a:schemeClr>
                </a:solidFill>
                <a:latin typeface="Arial" pitchFamily="34" charset="0"/>
                <a:cs typeface="Arial" pitchFamily="34" charset="0"/>
              </a:rPr>
              <a:t>работа</a:t>
            </a:r>
            <a:r>
              <a:rPr lang="ru-RU" sz="2000" dirty="0" smtClean="0">
                <a:solidFill>
                  <a:schemeClr val="tx1">
                    <a:lumMod val="50000"/>
                  </a:schemeClr>
                </a:solidFill>
                <a:latin typeface="Arial" pitchFamily="34" charset="0"/>
                <a:cs typeface="Arial" pitchFamily="34" charset="0"/>
              </a:rPr>
              <a:t>, связанная с решением творческой, исследовательской задачи </a:t>
            </a:r>
            <a:r>
              <a:rPr lang="ru-RU" sz="2000" b="1" dirty="0" smtClean="0">
                <a:solidFill>
                  <a:schemeClr val="tx1">
                    <a:lumMod val="50000"/>
                  </a:schemeClr>
                </a:solidFill>
                <a:latin typeface="Arial" pitchFamily="34" charset="0"/>
                <a:cs typeface="Arial" pitchFamily="34" charset="0"/>
              </a:rPr>
              <a:t>с заранее неизвестным результатом</a:t>
            </a:r>
            <a:r>
              <a:rPr lang="ru-RU" sz="2000" dirty="0" smtClean="0">
                <a:solidFill>
                  <a:schemeClr val="tx1">
                    <a:lumMod val="50000"/>
                  </a:schemeClr>
                </a:solidFill>
                <a:latin typeface="Arial" pitchFamily="34" charset="0"/>
                <a:cs typeface="Arial" pitchFamily="34" charset="0"/>
              </a:rPr>
              <a:t>. Если научное исследование направлено на выявление истины, на получение нового знания, то учебное исследование имеет целью приобретение обучающимися навыка исследовательской деятельности, освоения исследовательского мышления, формирования активной позиции в процессе обучения. </a:t>
            </a:r>
            <a:endParaRPr lang="ru-RU" sz="2000" dirty="0">
              <a:solidFill>
                <a:schemeClr val="tx1">
                  <a:lumMod val="50000"/>
                </a:schemeClr>
              </a:solidFill>
              <a:latin typeface="Arial" pitchFamily="34" charset="0"/>
              <a:cs typeface="Arial" pitchFamily="34" charset="0"/>
            </a:endParaRPr>
          </a:p>
        </p:txBody>
      </p:sp>
      <p:sp>
        <p:nvSpPr>
          <p:cNvPr id="2" name="Прямоугольник 1"/>
          <p:cNvSpPr/>
          <p:nvPr/>
        </p:nvSpPr>
        <p:spPr>
          <a:xfrm>
            <a:off x="1547664" y="5301208"/>
            <a:ext cx="7200800" cy="1200329"/>
          </a:xfrm>
          <a:prstGeom prst="rect">
            <a:avLst/>
          </a:prstGeom>
        </p:spPr>
        <p:txBody>
          <a:bodyPr wrap="square">
            <a:spAutoFit/>
          </a:bodyPr>
          <a:lstStyle/>
          <a:p>
            <a:pPr algn="r"/>
            <a:r>
              <a:rPr lang="ru-RU" i="1" dirty="0" smtClean="0">
                <a:solidFill>
                  <a:srgbClr val="080808"/>
                </a:solidFill>
              </a:rPr>
              <a:t>Леонтович </a:t>
            </a:r>
            <a:r>
              <a:rPr lang="ru-RU" i="1" dirty="0">
                <a:solidFill>
                  <a:srgbClr val="080808"/>
                </a:solidFill>
              </a:rPr>
              <a:t>А. В</a:t>
            </a:r>
            <a:r>
              <a:rPr lang="ru-RU" i="1" dirty="0" smtClean="0">
                <a:solidFill>
                  <a:srgbClr val="080808"/>
                </a:solidFill>
              </a:rPr>
              <a:t>.</a:t>
            </a:r>
          </a:p>
          <a:p>
            <a:pPr algn="r"/>
            <a:r>
              <a:rPr lang="ru-RU" i="1" dirty="0" smtClean="0">
                <a:solidFill>
                  <a:srgbClr val="080808"/>
                </a:solidFill>
              </a:rPr>
              <a:t> </a:t>
            </a:r>
            <a:r>
              <a:rPr lang="ru-RU" i="1" dirty="0">
                <a:solidFill>
                  <a:srgbClr val="080808"/>
                </a:solidFill>
              </a:rPr>
              <a:t>Основные рабочие понятия исследовательской деятельности учащихся. Проектно-исследовательская деятельность: организация, сопровождение, опыт. – М., </a:t>
            </a:r>
            <a:r>
              <a:rPr lang="ru-RU" i="1" dirty="0" smtClean="0">
                <a:solidFill>
                  <a:srgbClr val="080808"/>
                </a:solidFill>
              </a:rPr>
              <a:t>2005.</a:t>
            </a:r>
            <a:endParaRPr lang="ru-RU" i="1" dirty="0">
              <a:solidFill>
                <a:srgbClr val="080808"/>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p:txBody>
          <a:bodyPr/>
          <a:lstStyle/>
          <a:p>
            <a:pPr algn="ctr"/>
            <a:r>
              <a:rPr lang="ru-RU" sz="3200" dirty="0" smtClean="0">
                <a:solidFill>
                  <a:srgbClr val="002A7E"/>
                </a:solidFill>
                <a:latin typeface="Arial" pitchFamily="34" charset="0"/>
                <a:cs typeface="Arial" pitchFamily="34" charset="0"/>
              </a:rPr>
              <a:t>Проект как вид самостоятельной творческой работы обучающихся</a:t>
            </a:r>
            <a:endParaRPr lang="ru-RU" sz="3200" dirty="0" smtClean="0">
              <a:latin typeface="Arial" pitchFamily="34" charset="0"/>
              <a:cs typeface="Arial" pitchFamily="34" charset="0"/>
            </a:endParaRPr>
          </a:p>
        </p:txBody>
      </p:sp>
      <p:sp>
        <p:nvSpPr>
          <p:cNvPr id="3" name="Содержимое 2"/>
          <p:cNvSpPr>
            <a:spLocks noGrp="1"/>
          </p:cNvSpPr>
          <p:nvPr>
            <p:ph idx="1"/>
          </p:nvPr>
        </p:nvSpPr>
        <p:spPr>
          <a:xfrm>
            <a:off x="1043608" y="2873077"/>
            <a:ext cx="7560840" cy="3724275"/>
          </a:xfrm>
        </p:spPr>
        <p:txBody>
          <a:bodyPr/>
          <a:lstStyle/>
          <a:p>
            <a:pPr algn="just">
              <a:defRPr/>
            </a:pPr>
            <a:r>
              <a:rPr lang="ru-RU" sz="2000" b="1" dirty="0" smtClean="0">
                <a:solidFill>
                  <a:srgbClr val="740000"/>
                </a:solidFill>
                <a:latin typeface="Arial" pitchFamily="34" charset="0"/>
                <a:cs typeface="Arial" pitchFamily="34" charset="0"/>
              </a:rPr>
              <a:t>Проект</a:t>
            </a:r>
            <a:r>
              <a:rPr lang="ru-RU" sz="2000" dirty="0" smtClean="0">
                <a:latin typeface="Arial" pitchFamily="34" charset="0"/>
                <a:cs typeface="Arial" pitchFamily="34" charset="0"/>
              </a:rPr>
              <a:t> </a:t>
            </a:r>
            <a:r>
              <a:rPr lang="ru-RU" sz="2000" dirty="0" smtClean="0">
                <a:solidFill>
                  <a:schemeClr val="tx1">
                    <a:lumMod val="50000"/>
                  </a:schemeClr>
                </a:solidFill>
                <a:latin typeface="Arial" pitchFamily="34" charset="0"/>
                <a:cs typeface="Arial" pitchFamily="34" charset="0"/>
              </a:rPr>
              <a:t>– работа, направленная </a:t>
            </a:r>
            <a:r>
              <a:rPr lang="ru-RU" sz="2000" b="1" dirty="0" smtClean="0">
                <a:solidFill>
                  <a:schemeClr val="tx1">
                    <a:lumMod val="50000"/>
                  </a:schemeClr>
                </a:solidFill>
                <a:latin typeface="Arial" pitchFamily="34" charset="0"/>
                <a:cs typeface="Arial" pitchFamily="34" charset="0"/>
              </a:rPr>
              <a:t>на решение конкретной проблемы</a:t>
            </a:r>
            <a:r>
              <a:rPr lang="ru-RU" sz="2000" dirty="0" smtClean="0">
                <a:solidFill>
                  <a:schemeClr val="tx1">
                    <a:lumMod val="50000"/>
                  </a:schemeClr>
                </a:solidFill>
                <a:latin typeface="Arial" pitchFamily="34" charset="0"/>
                <a:cs typeface="Arial" pitchFamily="34" charset="0"/>
              </a:rPr>
              <a:t>, на достижение оптимальным способом </a:t>
            </a:r>
            <a:r>
              <a:rPr lang="ru-RU" sz="2000" b="1" dirty="0" smtClean="0">
                <a:solidFill>
                  <a:schemeClr val="tx1">
                    <a:lumMod val="50000"/>
                  </a:schemeClr>
                </a:solidFill>
                <a:latin typeface="Arial" pitchFamily="34" charset="0"/>
                <a:cs typeface="Arial" pitchFamily="34" charset="0"/>
              </a:rPr>
              <a:t>заранее запланированного результата</a:t>
            </a:r>
            <a:r>
              <a:rPr lang="ru-RU" sz="2000" dirty="0" smtClean="0">
                <a:solidFill>
                  <a:schemeClr val="tx1">
                    <a:lumMod val="50000"/>
                  </a:schemeClr>
                </a:solidFill>
                <a:latin typeface="Arial" pitchFamily="34" charset="0"/>
                <a:cs typeface="Arial" pitchFamily="34" charset="0"/>
              </a:rPr>
              <a:t>. Проект может включать элементы докладов, рефератов, исследований и любых других видов самостоятельной творческой работы обучающихся, но не только как способов достижения результата проекта.</a:t>
            </a:r>
            <a:endParaRPr lang="ru-RU" sz="2000" dirty="0">
              <a:solidFill>
                <a:schemeClr val="tx1">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a:xfrm>
            <a:off x="457200" y="846138"/>
            <a:ext cx="8229600" cy="1143000"/>
          </a:xfrm>
        </p:spPr>
        <p:txBody>
          <a:bodyPr/>
          <a:lstStyle/>
          <a:p>
            <a:pPr algn="ctr"/>
            <a:r>
              <a:rPr lang="ru-RU" sz="3200" dirty="0" smtClean="0">
                <a:solidFill>
                  <a:srgbClr val="002060"/>
                </a:solidFill>
                <a:latin typeface="Arial" pitchFamily="34" charset="0"/>
                <a:cs typeface="Arial" pitchFamily="34" charset="0"/>
              </a:rPr>
              <a:t>Глоссарий, предложенный </a:t>
            </a:r>
            <a:br>
              <a:rPr lang="ru-RU" sz="3200" dirty="0" smtClean="0">
                <a:solidFill>
                  <a:srgbClr val="002060"/>
                </a:solidFill>
                <a:latin typeface="Arial" pitchFamily="34" charset="0"/>
                <a:cs typeface="Arial" pitchFamily="34" charset="0"/>
              </a:rPr>
            </a:br>
            <a:r>
              <a:rPr lang="ru-RU" sz="3200" dirty="0" smtClean="0">
                <a:solidFill>
                  <a:srgbClr val="002060"/>
                </a:solidFill>
                <a:latin typeface="Arial" pitchFamily="34" charset="0"/>
                <a:cs typeface="Arial" pitchFamily="34" charset="0"/>
              </a:rPr>
              <a:t>М. Ю. </a:t>
            </a:r>
            <a:r>
              <a:rPr lang="ru-RU" sz="3200" dirty="0" err="1" smtClean="0">
                <a:solidFill>
                  <a:srgbClr val="002060"/>
                </a:solidFill>
                <a:latin typeface="Arial" pitchFamily="34" charset="0"/>
                <a:cs typeface="Arial" pitchFamily="34" charset="0"/>
              </a:rPr>
              <a:t>Бухаркиной</a:t>
            </a:r>
            <a:endParaRPr lang="ru-RU" sz="3200" dirty="0" smtClean="0">
              <a:latin typeface="Arial" pitchFamily="34" charset="0"/>
              <a:cs typeface="Arial" pitchFamily="34" charset="0"/>
            </a:endParaRPr>
          </a:p>
        </p:txBody>
      </p:sp>
      <p:sp>
        <p:nvSpPr>
          <p:cNvPr id="3" name="Текст 2"/>
          <p:cNvSpPr>
            <a:spLocks noGrp="1"/>
          </p:cNvSpPr>
          <p:nvPr>
            <p:ph type="body" idx="1"/>
          </p:nvPr>
        </p:nvSpPr>
        <p:spPr>
          <a:xfrm>
            <a:off x="971600" y="2564904"/>
            <a:ext cx="3600400" cy="639763"/>
          </a:xfrm>
        </p:spPr>
        <p:txBody>
          <a:bodyPr/>
          <a:lstStyle/>
          <a:p>
            <a:pPr>
              <a:defRPr/>
            </a:pPr>
            <a:r>
              <a:rPr lang="ru-RU" sz="2000" dirty="0" smtClean="0">
                <a:solidFill>
                  <a:schemeClr val="accent2">
                    <a:lumMod val="50000"/>
                  </a:schemeClr>
                </a:solidFill>
                <a:latin typeface="Arial" pitchFamily="34" charset="0"/>
                <a:cs typeface="Arial" pitchFamily="34" charset="0"/>
              </a:rPr>
              <a:t>Словарное значение</a:t>
            </a:r>
            <a:endParaRPr lang="ru-RU" sz="2000" dirty="0">
              <a:solidFill>
                <a:schemeClr val="accent2">
                  <a:lumMod val="50000"/>
                </a:schemeClr>
              </a:solidFill>
              <a:latin typeface="Arial" pitchFamily="34" charset="0"/>
              <a:cs typeface="Arial" pitchFamily="34" charset="0"/>
            </a:endParaRPr>
          </a:p>
        </p:txBody>
      </p:sp>
      <p:sp>
        <p:nvSpPr>
          <p:cNvPr id="4" name="Содержимое 3"/>
          <p:cNvSpPr>
            <a:spLocks noGrp="1"/>
          </p:cNvSpPr>
          <p:nvPr>
            <p:ph sz="half" idx="2"/>
          </p:nvPr>
        </p:nvSpPr>
        <p:spPr>
          <a:xfrm>
            <a:off x="971600" y="3438153"/>
            <a:ext cx="3816300" cy="3951287"/>
          </a:xfrm>
        </p:spPr>
        <p:txBody>
          <a:bodyPr/>
          <a:lstStyle/>
          <a:p>
            <a:pPr>
              <a:defRPr/>
            </a:pPr>
            <a:r>
              <a:rPr lang="ru-RU" sz="2000" b="1" dirty="0" smtClean="0">
                <a:solidFill>
                  <a:srgbClr val="740000"/>
                </a:solidFill>
                <a:latin typeface="Arial" pitchFamily="34" charset="0"/>
                <a:cs typeface="Arial" pitchFamily="34" charset="0"/>
              </a:rPr>
              <a:t>МЕТОД</a:t>
            </a:r>
          </a:p>
          <a:p>
            <a:pPr>
              <a:buFont typeface="Wingdings" pitchFamily="2" charset="2"/>
              <a:buNone/>
              <a:defRPr/>
            </a:pPr>
            <a:endParaRPr lang="ru-RU" sz="2000" b="1" dirty="0" smtClean="0">
              <a:latin typeface="Arial" pitchFamily="34" charset="0"/>
              <a:cs typeface="Arial" pitchFamily="34" charset="0"/>
            </a:endParaRPr>
          </a:p>
          <a:p>
            <a:pPr marL="0" indent="0">
              <a:spcBef>
                <a:spcPts val="0"/>
              </a:spcBef>
              <a:buFont typeface="Wingdings" pitchFamily="2" charset="2"/>
              <a:buNone/>
              <a:defRPr/>
            </a:pPr>
            <a:r>
              <a:rPr lang="ru-RU" sz="2000" dirty="0" smtClean="0">
                <a:solidFill>
                  <a:schemeClr val="tx1">
                    <a:lumMod val="50000"/>
                  </a:schemeClr>
                </a:solidFill>
                <a:latin typeface="Arial" pitchFamily="34" charset="0"/>
                <a:cs typeface="Arial" pitchFamily="34" charset="0"/>
              </a:rPr>
              <a:t>Способ теоретического исследования или практического осуществления чего-либо.</a:t>
            </a:r>
          </a:p>
          <a:p>
            <a:pPr>
              <a:buFont typeface="Wingdings" pitchFamily="2" charset="2"/>
              <a:buNone/>
              <a:defRPr/>
            </a:pPr>
            <a:endParaRPr lang="ru-RU" sz="2000" dirty="0">
              <a:solidFill>
                <a:schemeClr val="tx1">
                  <a:lumMod val="50000"/>
                </a:schemeClr>
              </a:solidFill>
              <a:latin typeface="Arial" pitchFamily="34" charset="0"/>
              <a:cs typeface="Arial" pitchFamily="34" charset="0"/>
            </a:endParaRPr>
          </a:p>
        </p:txBody>
      </p:sp>
      <p:sp>
        <p:nvSpPr>
          <p:cNvPr id="5" name="Текст 4"/>
          <p:cNvSpPr>
            <a:spLocks noGrp="1"/>
          </p:cNvSpPr>
          <p:nvPr>
            <p:ph type="body" sz="quarter" idx="3"/>
          </p:nvPr>
        </p:nvSpPr>
        <p:spPr>
          <a:xfrm>
            <a:off x="4922839" y="2573214"/>
            <a:ext cx="3537594" cy="639762"/>
          </a:xfrm>
        </p:spPr>
        <p:txBody>
          <a:bodyPr/>
          <a:lstStyle/>
          <a:p>
            <a:pPr>
              <a:defRPr/>
            </a:pPr>
            <a:r>
              <a:rPr lang="ru-RU" sz="2000" dirty="0" smtClean="0">
                <a:solidFill>
                  <a:schemeClr val="accent2">
                    <a:lumMod val="50000"/>
                  </a:schemeClr>
                </a:solidFill>
                <a:latin typeface="Arial" pitchFamily="34" charset="0"/>
                <a:cs typeface="Arial" pitchFamily="34" charset="0"/>
              </a:rPr>
              <a:t>Педагогическое значение</a:t>
            </a:r>
            <a:endParaRPr lang="ru-RU" sz="2000" dirty="0">
              <a:solidFill>
                <a:schemeClr val="accent2">
                  <a:lumMod val="50000"/>
                </a:schemeClr>
              </a:solidFill>
              <a:latin typeface="Arial" pitchFamily="34" charset="0"/>
              <a:cs typeface="Arial" pitchFamily="34" charset="0"/>
            </a:endParaRPr>
          </a:p>
        </p:txBody>
      </p:sp>
      <p:sp>
        <p:nvSpPr>
          <p:cNvPr id="6" name="Содержимое 5"/>
          <p:cNvSpPr>
            <a:spLocks noGrp="1"/>
          </p:cNvSpPr>
          <p:nvPr>
            <p:ph sz="quarter" idx="4"/>
          </p:nvPr>
        </p:nvSpPr>
        <p:spPr>
          <a:xfrm>
            <a:off x="4932040" y="3006105"/>
            <a:ext cx="3600399" cy="3951287"/>
          </a:xfrm>
        </p:spPr>
        <p:txBody>
          <a:bodyPr/>
          <a:lstStyle/>
          <a:p>
            <a:pPr marL="0" indent="0">
              <a:spcBef>
                <a:spcPts val="0"/>
              </a:spcBef>
              <a:buFont typeface="Wingdings" pitchFamily="2" charset="2"/>
              <a:buNone/>
              <a:defRPr/>
            </a:pPr>
            <a:endParaRPr lang="ru-RU" dirty="0" smtClean="0">
              <a:solidFill>
                <a:srgbClr val="080808"/>
              </a:solidFill>
              <a:latin typeface="Times New Roman" pitchFamily="18" charset="0"/>
              <a:cs typeface="Times New Roman" pitchFamily="18" charset="0"/>
            </a:endParaRPr>
          </a:p>
          <a:p>
            <a:pPr marL="0" indent="0">
              <a:spcBef>
                <a:spcPts val="0"/>
              </a:spcBef>
              <a:buFont typeface="Wingdings" pitchFamily="2" charset="2"/>
              <a:buNone/>
              <a:defRPr/>
            </a:pPr>
            <a:r>
              <a:rPr lang="ru-RU" sz="2000" dirty="0" smtClean="0">
                <a:solidFill>
                  <a:schemeClr val="tx1">
                    <a:lumMod val="50000"/>
                  </a:schemeClr>
                </a:solidFill>
                <a:latin typeface="Arial" pitchFamily="34" charset="0"/>
                <a:cs typeface="Arial" pitchFamily="34" charset="0"/>
              </a:rPr>
              <a:t>Совокупность приёмов, операций овладения определённой областью практического или теоретического знания, той или иной деятельности, способ организации процесса познания.</a:t>
            </a:r>
            <a:endParaRPr lang="ru-RU" sz="2000" dirty="0">
              <a:solidFill>
                <a:schemeClr val="tx1">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457200" y="846138"/>
            <a:ext cx="8229600" cy="1143000"/>
          </a:xfrm>
        </p:spPr>
        <p:txBody>
          <a:bodyPr/>
          <a:lstStyle/>
          <a:p>
            <a:pPr algn="ctr"/>
            <a:r>
              <a:rPr lang="ru-RU" sz="3200" dirty="0" smtClean="0">
                <a:solidFill>
                  <a:srgbClr val="002060"/>
                </a:solidFill>
                <a:latin typeface="Arial" pitchFamily="34" charset="0"/>
                <a:cs typeface="Arial" pitchFamily="34" charset="0"/>
              </a:rPr>
              <a:t>Глоссарий, предложенный </a:t>
            </a:r>
            <a:br>
              <a:rPr lang="ru-RU" sz="3200" dirty="0" smtClean="0">
                <a:solidFill>
                  <a:srgbClr val="002060"/>
                </a:solidFill>
                <a:latin typeface="Arial" pitchFamily="34" charset="0"/>
                <a:cs typeface="Arial" pitchFamily="34" charset="0"/>
              </a:rPr>
            </a:br>
            <a:r>
              <a:rPr lang="ru-RU" sz="3200" dirty="0" smtClean="0">
                <a:solidFill>
                  <a:srgbClr val="002060"/>
                </a:solidFill>
                <a:latin typeface="Arial" pitchFamily="34" charset="0"/>
                <a:cs typeface="Arial" pitchFamily="34" charset="0"/>
              </a:rPr>
              <a:t>М. Ю. </a:t>
            </a:r>
            <a:r>
              <a:rPr lang="ru-RU" sz="3200" dirty="0" err="1" smtClean="0">
                <a:solidFill>
                  <a:srgbClr val="002060"/>
                </a:solidFill>
                <a:latin typeface="Arial" pitchFamily="34" charset="0"/>
                <a:cs typeface="Arial" pitchFamily="34" charset="0"/>
              </a:rPr>
              <a:t>Бухаркиной</a:t>
            </a:r>
            <a:endParaRPr lang="ru-RU" sz="3200" dirty="0" smtClean="0">
              <a:latin typeface="Arial" pitchFamily="34" charset="0"/>
              <a:cs typeface="Arial" pitchFamily="34" charset="0"/>
            </a:endParaRPr>
          </a:p>
        </p:txBody>
      </p:sp>
      <p:sp>
        <p:nvSpPr>
          <p:cNvPr id="3" name="Текст 2"/>
          <p:cNvSpPr>
            <a:spLocks noGrp="1"/>
          </p:cNvSpPr>
          <p:nvPr>
            <p:ph type="body" idx="1"/>
          </p:nvPr>
        </p:nvSpPr>
        <p:spPr>
          <a:xfrm>
            <a:off x="1115616" y="2420888"/>
            <a:ext cx="4040187" cy="639763"/>
          </a:xfrm>
        </p:spPr>
        <p:txBody>
          <a:bodyPr/>
          <a:lstStyle/>
          <a:p>
            <a:pPr>
              <a:defRPr/>
            </a:pPr>
            <a:r>
              <a:rPr lang="ru-RU" sz="2000" dirty="0" smtClean="0">
                <a:solidFill>
                  <a:schemeClr val="accent2">
                    <a:lumMod val="50000"/>
                  </a:schemeClr>
                </a:solidFill>
                <a:latin typeface="Arial" pitchFamily="34" charset="0"/>
                <a:cs typeface="Arial" pitchFamily="34" charset="0"/>
              </a:rPr>
              <a:t>Словарное значение</a:t>
            </a:r>
            <a:endParaRPr lang="ru-RU" sz="2000" dirty="0">
              <a:solidFill>
                <a:schemeClr val="accent2">
                  <a:lumMod val="50000"/>
                </a:schemeClr>
              </a:solidFill>
              <a:latin typeface="Arial" pitchFamily="34" charset="0"/>
              <a:cs typeface="Arial" pitchFamily="34" charset="0"/>
            </a:endParaRPr>
          </a:p>
        </p:txBody>
      </p:sp>
      <p:sp>
        <p:nvSpPr>
          <p:cNvPr id="4" name="Содержимое 3"/>
          <p:cNvSpPr>
            <a:spLocks noGrp="1"/>
          </p:cNvSpPr>
          <p:nvPr>
            <p:ph sz="half" idx="2"/>
          </p:nvPr>
        </p:nvSpPr>
        <p:spPr>
          <a:xfrm>
            <a:off x="1107753" y="3356992"/>
            <a:ext cx="3464247" cy="2438945"/>
          </a:xfrm>
        </p:spPr>
        <p:txBody>
          <a:bodyPr/>
          <a:lstStyle/>
          <a:p>
            <a:pPr>
              <a:defRPr/>
            </a:pPr>
            <a:r>
              <a:rPr lang="ru-RU" sz="2000" b="1" dirty="0" smtClean="0">
                <a:solidFill>
                  <a:srgbClr val="740000"/>
                </a:solidFill>
                <a:latin typeface="Arial" pitchFamily="34" charset="0"/>
                <a:cs typeface="Arial" pitchFamily="34" charset="0"/>
              </a:rPr>
              <a:t>ПРОЕКТ</a:t>
            </a:r>
          </a:p>
          <a:p>
            <a:pPr>
              <a:buFont typeface="Wingdings" pitchFamily="2" charset="2"/>
              <a:buNone/>
              <a:defRPr/>
            </a:pPr>
            <a:endParaRPr lang="ru-RU" sz="2000" b="1" dirty="0" smtClean="0">
              <a:latin typeface="Arial" pitchFamily="34" charset="0"/>
              <a:cs typeface="Arial" pitchFamily="34" charset="0"/>
            </a:endParaRPr>
          </a:p>
          <a:p>
            <a:pPr marL="0" indent="0">
              <a:spcBef>
                <a:spcPts val="0"/>
              </a:spcBef>
              <a:buFont typeface="Wingdings" pitchFamily="2" charset="2"/>
              <a:buNone/>
              <a:defRPr/>
            </a:pPr>
            <a:r>
              <a:rPr lang="ru-RU" sz="2000" dirty="0" smtClean="0">
                <a:solidFill>
                  <a:schemeClr val="tx1">
                    <a:lumMod val="50000"/>
                  </a:schemeClr>
                </a:solidFill>
                <a:latin typeface="Arial" pitchFamily="34" charset="0"/>
                <a:cs typeface="Arial" pitchFamily="34" charset="0"/>
              </a:rPr>
              <a:t>План, замысел, предварительный текст документа</a:t>
            </a:r>
            <a:endParaRPr lang="ru-RU" sz="2000" dirty="0">
              <a:solidFill>
                <a:schemeClr val="tx1">
                  <a:lumMod val="50000"/>
                </a:schemeClr>
              </a:solidFill>
              <a:latin typeface="Arial" pitchFamily="34" charset="0"/>
              <a:cs typeface="Arial" pitchFamily="34" charset="0"/>
            </a:endParaRPr>
          </a:p>
        </p:txBody>
      </p:sp>
      <p:sp>
        <p:nvSpPr>
          <p:cNvPr id="5" name="Текст 4"/>
          <p:cNvSpPr>
            <a:spLocks noGrp="1"/>
          </p:cNvSpPr>
          <p:nvPr>
            <p:ph type="body" sz="quarter" idx="3"/>
          </p:nvPr>
        </p:nvSpPr>
        <p:spPr>
          <a:xfrm>
            <a:off x="4922838" y="2429198"/>
            <a:ext cx="4041775" cy="639762"/>
          </a:xfrm>
        </p:spPr>
        <p:txBody>
          <a:bodyPr/>
          <a:lstStyle/>
          <a:p>
            <a:pPr>
              <a:defRPr/>
            </a:pPr>
            <a:r>
              <a:rPr lang="ru-RU" sz="2000" dirty="0" smtClean="0">
                <a:solidFill>
                  <a:schemeClr val="accent2">
                    <a:lumMod val="50000"/>
                  </a:schemeClr>
                </a:solidFill>
                <a:latin typeface="Arial" pitchFamily="34" charset="0"/>
                <a:cs typeface="Arial" pitchFamily="34" charset="0"/>
              </a:rPr>
              <a:t>Педагогическое значение</a:t>
            </a:r>
            <a:endParaRPr lang="ru-RU" sz="2000" dirty="0">
              <a:solidFill>
                <a:schemeClr val="accent2">
                  <a:lumMod val="50000"/>
                </a:schemeClr>
              </a:solidFill>
              <a:latin typeface="Arial" pitchFamily="34" charset="0"/>
              <a:cs typeface="Arial" pitchFamily="34" charset="0"/>
            </a:endParaRPr>
          </a:p>
        </p:txBody>
      </p:sp>
      <p:sp>
        <p:nvSpPr>
          <p:cNvPr id="8198" name="Содержимое 5"/>
          <p:cNvSpPr>
            <a:spLocks noGrp="1"/>
          </p:cNvSpPr>
          <p:nvPr>
            <p:ph sz="quarter" idx="4"/>
          </p:nvPr>
        </p:nvSpPr>
        <p:spPr>
          <a:xfrm>
            <a:off x="4922838" y="2862263"/>
            <a:ext cx="4041775" cy="3951287"/>
          </a:xfrm>
        </p:spPr>
        <p:txBody>
          <a:bodyPr/>
          <a:lstStyle/>
          <a:p>
            <a:pPr marL="0" indent="0">
              <a:spcBef>
                <a:spcPct val="0"/>
              </a:spcBef>
              <a:buFont typeface="Wingdings" pitchFamily="2" charset="2"/>
              <a:buNone/>
            </a:pPr>
            <a:endParaRPr lang="ru-RU" smtClean="0">
              <a:solidFill>
                <a:srgbClr val="080808"/>
              </a:solidFill>
              <a:latin typeface="Times New Roman" pitchFamily="18" charset="0"/>
              <a:cs typeface="Times New Roman" pitchFamily="18" charset="0"/>
            </a:endParaRPr>
          </a:p>
          <a:p>
            <a:pPr marL="0" indent="0">
              <a:spcBef>
                <a:spcPct val="0"/>
              </a:spcBef>
              <a:buFont typeface="Wingdings" pitchFamily="2" charset="2"/>
              <a:buNone/>
            </a:pPr>
            <a:endParaRPr lang="ru-RU" smtClean="0">
              <a:solidFill>
                <a:srgbClr val="080808"/>
              </a:solidFill>
              <a:latin typeface="Times New Roman" pitchFamily="18" charset="0"/>
              <a:cs typeface="Times New Roman" pitchFamily="18" charset="0"/>
            </a:endParaRPr>
          </a:p>
          <a:p>
            <a:pPr marL="0" indent="0">
              <a:spcBef>
                <a:spcPct val="0"/>
              </a:spcBef>
              <a:buFont typeface="Wingdings" pitchFamily="2" charset="2"/>
              <a:buNone/>
            </a:pPr>
            <a:endParaRPr lang="ru-RU" smtClean="0">
              <a:solidFill>
                <a:srgbClr val="080808"/>
              </a:solidFill>
              <a:latin typeface="Times New Roman" pitchFamily="18" charset="0"/>
              <a:cs typeface="Times New Roman" pitchFamily="18" charset="0"/>
            </a:endParaRPr>
          </a:p>
          <a:p>
            <a:pPr marL="0" indent="0">
              <a:spcBef>
                <a:spcPct val="0"/>
              </a:spcBef>
              <a:buFont typeface="Wingdings" pitchFamily="2" charset="2"/>
              <a:buNone/>
            </a:pPr>
            <a:endParaRPr lang="ru-RU" smtClean="0">
              <a:solidFill>
                <a:srgbClr val="080808"/>
              </a:solidFill>
              <a:latin typeface="Times New Roman" pitchFamily="18" charset="0"/>
              <a:cs typeface="Times New Roman" pitchFamily="18" charset="0"/>
            </a:endParaRPr>
          </a:p>
        </p:txBody>
      </p:sp>
      <p:cxnSp>
        <p:nvCxnSpPr>
          <p:cNvPr id="8" name="Прямая соединительная линия 7"/>
          <p:cNvCxnSpPr/>
          <p:nvPr/>
        </p:nvCxnSpPr>
        <p:spPr>
          <a:xfrm>
            <a:off x="6443663" y="4221163"/>
            <a:ext cx="504825" cy="0"/>
          </a:xfrm>
          <a:prstGeom prst="line">
            <a:avLst/>
          </a:prstGeom>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a:xfrm>
            <a:off x="457200" y="846138"/>
            <a:ext cx="8229600" cy="1143000"/>
          </a:xfrm>
        </p:spPr>
        <p:txBody>
          <a:bodyPr/>
          <a:lstStyle/>
          <a:p>
            <a:pPr algn="ctr"/>
            <a:r>
              <a:rPr lang="ru-RU" sz="3200" dirty="0" smtClean="0">
                <a:solidFill>
                  <a:srgbClr val="002060"/>
                </a:solidFill>
                <a:latin typeface="Arial" pitchFamily="34" charset="0"/>
                <a:cs typeface="Arial" pitchFamily="34" charset="0"/>
              </a:rPr>
              <a:t>Глоссарий, предложенный </a:t>
            </a:r>
            <a:br>
              <a:rPr lang="ru-RU" sz="3200" dirty="0" smtClean="0">
                <a:solidFill>
                  <a:srgbClr val="002060"/>
                </a:solidFill>
                <a:latin typeface="Arial" pitchFamily="34" charset="0"/>
                <a:cs typeface="Arial" pitchFamily="34" charset="0"/>
              </a:rPr>
            </a:br>
            <a:r>
              <a:rPr lang="ru-RU" sz="3200" dirty="0" smtClean="0">
                <a:solidFill>
                  <a:srgbClr val="002060"/>
                </a:solidFill>
                <a:latin typeface="Arial" pitchFamily="34" charset="0"/>
                <a:cs typeface="Arial" pitchFamily="34" charset="0"/>
              </a:rPr>
              <a:t>М. Ю. </a:t>
            </a:r>
            <a:r>
              <a:rPr lang="ru-RU" sz="3200" dirty="0" err="1" smtClean="0">
                <a:solidFill>
                  <a:srgbClr val="002060"/>
                </a:solidFill>
                <a:latin typeface="Arial" pitchFamily="34" charset="0"/>
                <a:cs typeface="Arial" pitchFamily="34" charset="0"/>
              </a:rPr>
              <a:t>Бухаркиной</a:t>
            </a:r>
            <a:endParaRPr lang="ru-RU" sz="3200" dirty="0" smtClean="0">
              <a:latin typeface="Arial" pitchFamily="34" charset="0"/>
              <a:cs typeface="Arial" pitchFamily="34" charset="0"/>
            </a:endParaRPr>
          </a:p>
        </p:txBody>
      </p:sp>
      <p:sp>
        <p:nvSpPr>
          <p:cNvPr id="3" name="Текст 2"/>
          <p:cNvSpPr>
            <a:spLocks noGrp="1"/>
          </p:cNvSpPr>
          <p:nvPr>
            <p:ph type="body" idx="1"/>
          </p:nvPr>
        </p:nvSpPr>
        <p:spPr>
          <a:xfrm>
            <a:off x="1043608" y="2276872"/>
            <a:ext cx="4040187" cy="639763"/>
          </a:xfrm>
        </p:spPr>
        <p:txBody>
          <a:bodyPr/>
          <a:lstStyle/>
          <a:p>
            <a:pPr>
              <a:defRPr/>
            </a:pPr>
            <a:r>
              <a:rPr lang="ru-RU" dirty="0" smtClean="0">
                <a:solidFill>
                  <a:schemeClr val="accent2">
                    <a:lumMod val="50000"/>
                  </a:schemeClr>
                </a:solidFill>
                <a:latin typeface="Arial" pitchFamily="34" charset="0"/>
                <a:cs typeface="Arial" pitchFamily="34" charset="0"/>
              </a:rPr>
              <a:t>Словарное значение</a:t>
            </a:r>
            <a:endParaRPr lang="ru-RU" dirty="0">
              <a:solidFill>
                <a:schemeClr val="accent2">
                  <a:lumMod val="50000"/>
                </a:schemeClr>
              </a:solidFill>
              <a:latin typeface="Arial" pitchFamily="34" charset="0"/>
              <a:cs typeface="Arial" pitchFamily="34" charset="0"/>
            </a:endParaRPr>
          </a:p>
        </p:txBody>
      </p:sp>
      <p:sp>
        <p:nvSpPr>
          <p:cNvPr id="9220" name="Содержимое 3"/>
          <p:cNvSpPr>
            <a:spLocks noGrp="1"/>
          </p:cNvSpPr>
          <p:nvPr>
            <p:ph sz="half" idx="2"/>
          </p:nvPr>
        </p:nvSpPr>
        <p:spPr>
          <a:xfrm>
            <a:off x="1035869" y="3366145"/>
            <a:ext cx="4040187" cy="3951287"/>
          </a:xfrm>
        </p:spPr>
        <p:txBody>
          <a:bodyPr/>
          <a:lstStyle/>
          <a:p>
            <a:r>
              <a:rPr lang="ru-RU" sz="2000" b="1" dirty="0" smtClean="0">
                <a:solidFill>
                  <a:srgbClr val="740000"/>
                </a:solidFill>
                <a:latin typeface="Arial" pitchFamily="34" charset="0"/>
                <a:cs typeface="Arial" pitchFamily="34" charset="0"/>
              </a:rPr>
              <a:t>МЕТОД ПРОЕКТОВ</a:t>
            </a:r>
          </a:p>
          <a:p>
            <a:pPr>
              <a:buFont typeface="Wingdings" pitchFamily="2" charset="2"/>
              <a:buNone/>
            </a:pPr>
            <a:endParaRPr lang="ru-RU" sz="2000" b="1" dirty="0" smtClean="0">
              <a:latin typeface="Arial" pitchFamily="34" charset="0"/>
              <a:cs typeface="Arial" pitchFamily="34" charset="0"/>
            </a:endParaRPr>
          </a:p>
        </p:txBody>
      </p:sp>
      <p:sp>
        <p:nvSpPr>
          <p:cNvPr id="5" name="Текст 4"/>
          <p:cNvSpPr>
            <a:spLocks noGrp="1"/>
          </p:cNvSpPr>
          <p:nvPr>
            <p:ph type="body" sz="quarter" idx="3"/>
          </p:nvPr>
        </p:nvSpPr>
        <p:spPr>
          <a:xfrm>
            <a:off x="4922838" y="2285182"/>
            <a:ext cx="4041775" cy="639762"/>
          </a:xfrm>
        </p:spPr>
        <p:txBody>
          <a:bodyPr/>
          <a:lstStyle/>
          <a:p>
            <a:pPr>
              <a:defRPr/>
            </a:pPr>
            <a:r>
              <a:rPr lang="ru-RU" sz="2000" dirty="0" smtClean="0">
                <a:solidFill>
                  <a:schemeClr val="accent2">
                    <a:lumMod val="50000"/>
                  </a:schemeClr>
                </a:solidFill>
                <a:latin typeface="Arial" pitchFamily="34" charset="0"/>
                <a:cs typeface="Arial" pitchFamily="34" charset="0"/>
              </a:rPr>
              <a:t>Педагогическое значение</a:t>
            </a:r>
            <a:endParaRPr lang="ru-RU" sz="2000" dirty="0">
              <a:solidFill>
                <a:schemeClr val="accent2">
                  <a:lumMod val="50000"/>
                </a:schemeClr>
              </a:solidFill>
              <a:latin typeface="Arial" pitchFamily="34" charset="0"/>
              <a:cs typeface="Arial" pitchFamily="34" charset="0"/>
            </a:endParaRPr>
          </a:p>
        </p:txBody>
      </p:sp>
      <p:sp>
        <p:nvSpPr>
          <p:cNvPr id="6" name="Содержимое 5"/>
          <p:cNvSpPr>
            <a:spLocks noGrp="1"/>
          </p:cNvSpPr>
          <p:nvPr>
            <p:ph sz="quarter" idx="4"/>
          </p:nvPr>
        </p:nvSpPr>
        <p:spPr>
          <a:xfrm>
            <a:off x="4922838" y="3006105"/>
            <a:ext cx="3825625" cy="3951287"/>
          </a:xfrm>
        </p:spPr>
        <p:txBody>
          <a:bodyPr/>
          <a:lstStyle/>
          <a:p>
            <a:pPr marL="0" indent="0">
              <a:spcBef>
                <a:spcPts val="0"/>
              </a:spcBef>
              <a:buNone/>
              <a:defRPr/>
            </a:pPr>
            <a:r>
              <a:rPr lang="ru-RU" sz="2000" dirty="0" smtClean="0">
                <a:solidFill>
                  <a:schemeClr val="tx1">
                    <a:lumMod val="50000"/>
                  </a:schemeClr>
                </a:solidFill>
                <a:latin typeface="Arial" pitchFamily="34" charset="0"/>
                <a:cs typeface="Arial" pitchFamily="34" charset="0"/>
              </a:rPr>
              <a:t>Способ, в основе которого лежит развитие познавательных навыков обучающихся, критического и творческого мышления, умения самостоятельно конструировать свои знания, ориентироваться в информационном пространстве, увидеть и сформулировать </a:t>
            </a:r>
            <a:r>
              <a:rPr lang="ru-RU" sz="2000" dirty="0">
                <a:solidFill>
                  <a:schemeClr val="tx1">
                    <a:lumMod val="50000"/>
                  </a:schemeClr>
                </a:solidFill>
                <a:latin typeface="Arial" pitchFamily="34" charset="0"/>
                <a:cs typeface="Arial" pitchFamily="34" charset="0"/>
              </a:rPr>
              <a:t>проблему.</a:t>
            </a:r>
          </a:p>
          <a:p>
            <a:pPr marL="0" indent="0">
              <a:spcBef>
                <a:spcPts val="0"/>
              </a:spcBef>
              <a:buFont typeface="Wingdings" pitchFamily="2" charset="2"/>
              <a:buNone/>
              <a:defRPr/>
            </a:pPr>
            <a:endParaRPr lang="ru-RU" sz="2000" dirty="0" smtClean="0">
              <a:solidFill>
                <a:schemeClr val="tx1">
                  <a:lumMod val="50000"/>
                </a:schemeClr>
              </a:solidFill>
              <a:latin typeface="Arial" pitchFamily="34" charset="0"/>
              <a:cs typeface="Arial" pitchFamily="34" charset="0"/>
            </a:endParaRPr>
          </a:p>
        </p:txBody>
      </p:sp>
      <p:cxnSp>
        <p:nvCxnSpPr>
          <p:cNvPr id="9" name="Прямая соединительная линия 8"/>
          <p:cNvCxnSpPr/>
          <p:nvPr/>
        </p:nvCxnSpPr>
        <p:spPr>
          <a:xfrm>
            <a:off x="2195513" y="4005263"/>
            <a:ext cx="504825" cy="0"/>
          </a:xfrm>
          <a:prstGeom prst="line">
            <a:avLst/>
          </a:prstGeom>
          <a:ln cmpd="sng">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457200" y="846138"/>
            <a:ext cx="8229600" cy="1143000"/>
          </a:xfrm>
        </p:spPr>
        <p:txBody>
          <a:bodyPr/>
          <a:lstStyle/>
          <a:p>
            <a:pPr algn="ctr"/>
            <a:r>
              <a:rPr lang="ru-RU" sz="3200" dirty="0" smtClean="0">
                <a:solidFill>
                  <a:srgbClr val="002060"/>
                </a:solidFill>
                <a:latin typeface="Arial" pitchFamily="34" charset="0"/>
                <a:cs typeface="Arial" pitchFamily="34" charset="0"/>
              </a:rPr>
              <a:t>Глоссарий, предложенный </a:t>
            </a:r>
            <a:br>
              <a:rPr lang="ru-RU" sz="3200" dirty="0" smtClean="0">
                <a:solidFill>
                  <a:srgbClr val="002060"/>
                </a:solidFill>
                <a:latin typeface="Arial" pitchFamily="34" charset="0"/>
                <a:cs typeface="Arial" pitchFamily="34" charset="0"/>
              </a:rPr>
            </a:br>
            <a:r>
              <a:rPr lang="ru-RU" sz="3200" dirty="0" smtClean="0">
                <a:solidFill>
                  <a:srgbClr val="002060"/>
                </a:solidFill>
                <a:latin typeface="Arial" pitchFamily="34" charset="0"/>
                <a:cs typeface="Arial" pitchFamily="34" charset="0"/>
              </a:rPr>
              <a:t>М. Ю. </a:t>
            </a:r>
            <a:r>
              <a:rPr lang="ru-RU" sz="3200" dirty="0" err="1" smtClean="0">
                <a:solidFill>
                  <a:srgbClr val="002060"/>
                </a:solidFill>
                <a:latin typeface="Arial" pitchFamily="34" charset="0"/>
                <a:cs typeface="Arial" pitchFamily="34" charset="0"/>
              </a:rPr>
              <a:t>Бухаркиной</a:t>
            </a:r>
            <a:endParaRPr lang="ru-RU" sz="3200" dirty="0" smtClean="0">
              <a:latin typeface="Arial" pitchFamily="34" charset="0"/>
              <a:cs typeface="Arial" pitchFamily="34" charset="0"/>
            </a:endParaRPr>
          </a:p>
        </p:txBody>
      </p:sp>
      <p:sp>
        <p:nvSpPr>
          <p:cNvPr id="3" name="Текст 2"/>
          <p:cNvSpPr>
            <a:spLocks noGrp="1"/>
          </p:cNvSpPr>
          <p:nvPr>
            <p:ph type="body" idx="1"/>
          </p:nvPr>
        </p:nvSpPr>
        <p:spPr>
          <a:xfrm>
            <a:off x="1043608" y="2357189"/>
            <a:ext cx="4040187" cy="639763"/>
          </a:xfrm>
        </p:spPr>
        <p:txBody>
          <a:bodyPr/>
          <a:lstStyle/>
          <a:p>
            <a:pPr>
              <a:defRPr/>
            </a:pPr>
            <a:r>
              <a:rPr lang="ru-RU" sz="2000" dirty="0" smtClean="0">
                <a:solidFill>
                  <a:schemeClr val="accent2">
                    <a:lumMod val="50000"/>
                  </a:schemeClr>
                </a:solidFill>
                <a:latin typeface="Arial" pitchFamily="34" charset="0"/>
                <a:cs typeface="Arial" pitchFamily="34" charset="0"/>
              </a:rPr>
              <a:t>Словарное значение</a:t>
            </a:r>
            <a:endParaRPr lang="ru-RU" sz="2000" dirty="0">
              <a:solidFill>
                <a:schemeClr val="accent2">
                  <a:lumMod val="50000"/>
                </a:schemeClr>
              </a:solidFill>
              <a:latin typeface="Arial" pitchFamily="34" charset="0"/>
              <a:cs typeface="Arial" pitchFamily="34" charset="0"/>
            </a:endParaRPr>
          </a:p>
        </p:txBody>
      </p:sp>
      <p:sp>
        <p:nvSpPr>
          <p:cNvPr id="10244" name="Содержимое 3"/>
          <p:cNvSpPr>
            <a:spLocks noGrp="1"/>
          </p:cNvSpPr>
          <p:nvPr>
            <p:ph sz="half" idx="2"/>
          </p:nvPr>
        </p:nvSpPr>
        <p:spPr>
          <a:xfrm>
            <a:off x="1035869" y="3212976"/>
            <a:ext cx="4040187" cy="3951287"/>
          </a:xfrm>
        </p:spPr>
        <p:txBody>
          <a:bodyPr/>
          <a:lstStyle/>
          <a:p>
            <a:r>
              <a:rPr lang="ru-RU" sz="2000" b="1" dirty="0" smtClean="0">
                <a:solidFill>
                  <a:srgbClr val="740000"/>
                </a:solidFill>
                <a:latin typeface="Arial" pitchFamily="34" charset="0"/>
                <a:cs typeface="Arial" pitchFamily="34" charset="0"/>
              </a:rPr>
              <a:t>МЕТОД ПРОЕКТОВ</a:t>
            </a:r>
          </a:p>
          <a:p>
            <a:pPr>
              <a:buFont typeface="Wingdings" pitchFamily="2" charset="2"/>
              <a:buNone/>
            </a:pPr>
            <a:endParaRPr lang="ru-RU" sz="2000" b="1" dirty="0" smtClean="0">
              <a:latin typeface="Arial" pitchFamily="34" charset="0"/>
              <a:cs typeface="Arial" pitchFamily="34" charset="0"/>
            </a:endParaRPr>
          </a:p>
        </p:txBody>
      </p:sp>
      <p:sp>
        <p:nvSpPr>
          <p:cNvPr id="5" name="Текст 4"/>
          <p:cNvSpPr>
            <a:spLocks noGrp="1"/>
          </p:cNvSpPr>
          <p:nvPr>
            <p:ph type="body" sz="quarter" idx="3"/>
          </p:nvPr>
        </p:nvSpPr>
        <p:spPr>
          <a:xfrm>
            <a:off x="4922838" y="2357190"/>
            <a:ext cx="4041775" cy="639762"/>
          </a:xfrm>
        </p:spPr>
        <p:txBody>
          <a:bodyPr/>
          <a:lstStyle/>
          <a:p>
            <a:pPr>
              <a:defRPr/>
            </a:pPr>
            <a:r>
              <a:rPr lang="ru-RU" sz="2000" dirty="0" smtClean="0">
                <a:solidFill>
                  <a:schemeClr val="accent2">
                    <a:lumMod val="50000"/>
                  </a:schemeClr>
                </a:solidFill>
                <a:latin typeface="Arial" pitchFamily="34" charset="0"/>
                <a:cs typeface="Arial" pitchFamily="34" charset="0"/>
              </a:rPr>
              <a:t>Педагогическое значение</a:t>
            </a:r>
            <a:endParaRPr lang="ru-RU" sz="2000" dirty="0">
              <a:solidFill>
                <a:schemeClr val="accent2">
                  <a:lumMod val="50000"/>
                </a:schemeClr>
              </a:solidFill>
              <a:latin typeface="Arial" pitchFamily="34" charset="0"/>
              <a:cs typeface="Arial" pitchFamily="34" charset="0"/>
            </a:endParaRPr>
          </a:p>
        </p:txBody>
      </p:sp>
      <p:sp>
        <p:nvSpPr>
          <p:cNvPr id="6" name="Содержимое 5"/>
          <p:cNvSpPr>
            <a:spLocks noGrp="1"/>
          </p:cNvSpPr>
          <p:nvPr>
            <p:ph sz="quarter" idx="4"/>
          </p:nvPr>
        </p:nvSpPr>
        <p:spPr>
          <a:xfrm>
            <a:off x="4922838" y="3140968"/>
            <a:ext cx="4041775" cy="3951287"/>
          </a:xfrm>
        </p:spPr>
        <p:txBody>
          <a:bodyPr/>
          <a:lstStyle/>
          <a:p>
            <a:pPr marL="0" indent="0">
              <a:spcBef>
                <a:spcPts val="0"/>
              </a:spcBef>
              <a:buFont typeface="Wingdings" pitchFamily="2" charset="2"/>
              <a:buNone/>
              <a:defRPr/>
            </a:pPr>
            <a:r>
              <a:rPr lang="ru-RU" sz="2000" dirty="0" smtClean="0">
                <a:solidFill>
                  <a:schemeClr val="tx1">
                    <a:lumMod val="50000"/>
                  </a:schemeClr>
                </a:solidFill>
                <a:latin typeface="Arial" pitchFamily="34" charset="0"/>
                <a:cs typeface="Arial" pitchFamily="34" charset="0"/>
              </a:rPr>
              <a:t>Способ достижения дидактической цели через детальную разработку </a:t>
            </a:r>
            <a:r>
              <a:rPr lang="ru-RU" sz="2000" b="1" i="1" dirty="0" smtClean="0">
                <a:solidFill>
                  <a:schemeClr val="tx1">
                    <a:lumMod val="50000"/>
                  </a:schemeClr>
                </a:solidFill>
                <a:latin typeface="Arial" pitchFamily="34" charset="0"/>
                <a:cs typeface="Arial" pitchFamily="34" charset="0"/>
              </a:rPr>
              <a:t>проблемы</a:t>
            </a:r>
            <a:r>
              <a:rPr lang="ru-RU" sz="2000" dirty="0" smtClean="0">
                <a:solidFill>
                  <a:schemeClr val="tx1">
                    <a:lumMod val="50000"/>
                  </a:schemeClr>
                </a:solidFill>
                <a:latin typeface="Arial" pitchFamily="34" charset="0"/>
                <a:cs typeface="Arial" pitchFamily="34" charset="0"/>
              </a:rPr>
              <a:t>, которая должна завершиться реальным осязаемым оформленным результатом определённым образом.</a:t>
            </a:r>
          </a:p>
          <a:p>
            <a:pPr marL="0" indent="0">
              <a:spcBef>
                <a:spcPts val="0"/>
              </a:spcBef>
              <a:buNone/>
              <a:defRPr/>
            </a:pPr>
            <a:r>
              <a:rPr lang="ru-RU" sz="2000" dirty="0" smtClean="0">
                <a:solidFill>
                  <a:schemeClr val="tx1">
                    <a:lumMod val="50000"/>
                  </a:schemeClr>
                </a:solidFill>
                <a:latin typeface="Arial" pitchFamily="34" charset="0"/>
                <a:cs typeface="Arial" pitchFamily="34" charset="0"/>
              </a:rPr>
              <a:t>Способ, предполагающий  </a:t>
            </a:r>
            <a:r>
              <a:rPr lang="ru-RU" sz="2000" dirty="0">
                <a:solidFill>
                  <a:schemeClr val="tx1">
                    <a:lumMod val="50000"/>
                  </a:schemeClr>
                </a:solidFill>
                <a:latin typeface="Arial" pitchFamily="34" charset="0"/>
                <a:cs typeface="Arial" pitchFamily="34" charset="0"/>
              </a:rPr>
              <a:t>решение какой-то проблемы, предусматривающий </a:t>
            </a:r>
            <a:endParaRPr lang="ru-RU" sz="2000" dirty="0" smtClean="0">
              <a:solidFill>
                <a:schemeClr val="tx1">
                  <a:lumMod val="50000"/>
                </a:schemeClr>
              </a:solidFill>
              <a:latin typeface="Arial" pitchFamily="34" charset="0"/>
              <a:cs typeface="Arial" pitchFamily="34" charset="0"/>
            </a:endParaRPr>
          </a:p>
        </p:txBody>
      </p:sp>
      <p:cxnSp>
        <p:nvCxnSpPr>
          <p:cNvPr id="9" name="Прямая соединительная линия 8"/>
          <p:cNvCxnSpPr/>
          <p:nvPr/>
        </p:nvCxnSpPr>
        <p:spPr>
          <a:xfrm>
            <a:off x="2195513" y="4005263"/>
            <a:ext cx="504825" cy="0"/>
          </a:xfrm>
          <a:prstGeom prst="line">
            <a:avLst/>
          </a:prstGeom>
          <a:ln cmpd="sng">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a:xfrm>
            <a:off x="457200" y="846138"/>
            <a:ext cx="8229600" cy="1143000"/>
          </a:xfrm>
        </p:spPr>
        <p:txBody>
          <a:bodyPr/>
          <a:lstStyle/>
          <a:p>
            <a:pPr algn="ctr"/>
            <a:r>
              <a:rPr lang="ru-RU" sz="3200" dirty="0" smtClean="0">
                <a:solidFill>
                  <a:srgbClr val="002060"/>
                </a:solidFill>
                <a:latin typeface="Arial" pitchFamily="34" charset="0"/>
                <a:cs typeface="Arial" pitchFamily="34" charset="0"/>
              </a:rPr>
              <a:t>Глоссарий, предложенный </a:t>
            </a:r>
            <a:br>
              <a:rPr lang="ru-RU" sz="3200" dirty="0" smtClean="0">
                <a:solidFill>
                  <a:srgbClr val="002060"/>
                </a:solidFill>
                <a:latin typeface="Arial" pitchFamily="34" charset="0"/>
                <a:cs typeface="Arial" pitchFamily="34" charset="0"/>
              </a:rPr>
            </a:br>
            <a:r>
              <a:rPr lang="ru-RU" sz="3200" dirty="0" smtClean="0">
                <a:solidFill>
                  <a:srgbClr val="002060"/>
                </a:solidFill>
                <a:latin typeface="Arial" pitchFamily="34" charset="0"/>
                <a:cs typeface="Arial" pitchFamily="34" charset="0"/>
              </a:rPr>
              <a:t>М. Ю. </a:t>
            </a:r>
            <a:r>
              <a:rPr lang="ru-RU" sz="3200" dirty="0" err="1" smtClean="0">
                <a:solidFill>
                  <a:srgbClr val="002060"/>
                </a:solidFill>
                <a:latin typeface="Arial" pitchFamily="34" charset="0"/>
                <a:cs typeface="Arial" pitchFamily="34" charset="0"/>
              </a:rPr>
              <a:t>Бухаркиной</a:t>
            </a:r>
            <a:endParaRPr lang="ru-RU" sz="3200" dirty="0" smtClean="0">
              <a:latin typeface="Arial" pitchFamily="34" charset="0"/>
              <a:cs typeface="Arial" pitchFamily="34" charset="0"/>
            </a:endParaRPr>
          </a:p>
        </p:txBody>
      </p:sp>
      <p:sp>
        <p:nvSpPr>
          <p:cNvPr id="3" name="Текст 2"/>
          <p:cNvSpPr>
            <a:spLocks noGrp="1"/>
          </p:cNvSpPr>
          <p:nvPr>
            <p:ph type="body" idx="1"/>
          </p:nvPr>
        </p:nvSpPr>
        <p:spPr>
          <a:xfrm>
            <a:off x="971600" y="2420888"/>
            <a:ext cx="4040187" cy="639763"/>
          </a:xfrm>
        </p:spPr>
        <p:txBody>
          <a:bodyPr/>
          <a:lstStyle/>
          <a:p>
            <a:pPr>
              <a:defRPr/>
            </a:pPr>
            <a:r>
              <a:rPr lang="ru-RU" sz="2000" dirty="0" smtClean="0">
                <a:solidFill>
                  <a:schemeClr val="accent2">
                    <a:lumMod val="50000"/>
                  </a:schemeClr>
                </a:solidFill>
                <a:latin typeface="Arial" pitchFamily="34" charset="0"/>
                <a:cs typeface="Arial" pitchFamily="34" charset="0"/>
              </a:rPr>
              <a:t>Словарное значение</a:t>
            </a:r>
            <a:endParaRPr lang="ru-RU" sz="2000" dirty="0">
              <a:solidFill>
                <a:schemeClr val="accent2">
                  <a:lumMod val="50000"/>
                </a:schemeClr>
              </a:solidFill>
              <a:latin typeface="Arial" pitchFamily="34" charset="0"/>
              <a:cs typeface="Arial" pitchFamily="34" charset="0"/>
            </a:endParaRPr>
          </a:p>
        </p:txBody>
      </p:sp>
      <p:sp>
        <p:nvSpPr>
          <p:cNvPr id="11268" name="Содержимое 3"/>
          <p:cNvSpPr>
            <a:spLocks noGrp="1"/>
          </p:cNvSpPr>
          <p:nvPr>
            <p:ph sz="half" idx="2"/>
          </p:nvPr>
        </p:nvSpPr>
        <p:spPr>
          <a:xfrm>
            <a:off x="963861" y="3212976"/>
            <a:ext cx="4040187" cy="3951287"/>
          </a:xfrm>
        </p:spPr>
        <p:txBody>
          <a:bodyPr/>
          <a:lstStyle/>
          <a:p>
            <a:r>
              <a:rPr lang="ru-RU" sz="2000" b="1" dirty="0" smtClean="0">
                <a:solidFill>
                  <a:srgbClr val="740000"/>
                </a:solidFill>
                <a:latin typeface="Arial" pitchFamily="34" charset="0"/>
                <a:cs typeface="Arial" pitchFamily="34" charset="0"/>
              </a:rPr>
              <a:t>МЕТОД ПРОЕКТОВ</a:t>
            </a:r>
          </a:p>
          <a:p>
            <a:pPr>
              <a:buFont typeface="Wingdings" pitchFamily="2" charset="2"/>
              <a:buNone/>
            </a:pPr>
            <a:endParaRPr lang="ru-RU" sz="2000" b="1" dirty="0" smtClean="0">
              <a:latin typeface="Arial" pitchFamily="34" charset="0"/>
              <a:cs typeface="Arial" pitchFamily="34" charset="0"/>
            </a:endParaRPr>
          </a:p>
        </p:txBody>
      </p:sp>
      <p:sp>
        <p:nvSpPr>
          <p:cNvPr id="5" name="Текст 4"/>
          <p:cNvSpPr>
            <a:spLocks noGrp="1"/>
          </p:cNvSpPr>
          <p:nvPr>
            <p:ph type="body" sz="quarter" idx="3"/>
          </p:nvPr>
        </p:nvSpPr>
        <p:spPr>
          <a:xfrm>
            <a:off x="4922838" y="2429198"/>
            <a:ext cx="4041775" cy="639762"/>
          </a:xfrm>
        </p:spPr>
        <p:txBody>
          <a:bodyPr/>
          <a:lstStyle/>
          <a:p>
            <a:pPr>
              <a:defRPr/>
            </a:pPr>
            <a:r>
              <a:rPr lang="ru-RU" sz="2000" dirty="0" smtClean="0">
                <a:solidFill>
                  <a:schemeClr val="accent2">
                    <a:lumMod val="50000"/>
                  </a:schemeClr>
                </a:solidFill>
                <a:latin typeface="Arial" pitchFamily="34" charset="0"/>
                <a:cs typeface="Arial" pitchFamily="34" charset="0"/>
              </a:rPr>
              <a:t>Педагогическое значение</a:t>
            </a:r>
            <a:endParaRPr lang="ru-RU" sz="2000" dirty="0">
              <a:solidFill>
                <a:schemeClr val="accent2">
                  <a:lumMod val="50000"/>
                </a:schemeClr>
              </a:solidFill>
              <a:latin typeface="Arial" pitchFamily="34" charset="0"/>
              <a:cs typeface="Arial" pitchFamily="34" charset="0"/>
            </a:endParaRPr>
          </a:p>
        </p:txBody>
      </p:sp>
      <p:sp>
        <p:nvSpPr>
          <p:cNvPr id="6" name="Содержимое 5"/>
          <p:cNvSpPr>
            <a:spLocks noGrp="1"/>
          </p:cNvSpPr>
          <p:nvPr>
            <p:ph sz="quarter" idx="4"/>
          </p:nvPr>
        </p:nvSpPr>
        <p:spPr>
          <a:xfrm>
            <a:off x="4922838" y="3150121"/>
            <a:ext cx="4041775" cy="3951287"/>
          </a:xfrm>
        </p:spPr>
        <p:txBody>
          <a:bodyPr/>
          <a:lstStyle/>
          <a:p>
            <a:pPr marL="0" indent="0">
              <a:spcBef>
                <a:spcPts val="0"/>
              </a:spcBef>
              <a:buFont typeface="Wingdings" pitchFamily="2" charset="2"/>
              <a:buNone/>
              <a:defRPr/>
            </a:pPr>
            <a:r>
              <a:rPr lang="ru-RU" sz="2000" dirty="0" smtClean="0">
                <a:solidFill>
                  <a:schemeClr val="tx1">
                    <a:lumMod val="50000"/>
                  </a:schemeClr>
                </a:solidFill>
                <a:latin typeface="Arial" pitchFamily="34" charset="0"/>
                <a:cs typeface="Arial" pitchFamily="34" charset="0"/>
              </a:rPr>
              <a:t>использование разнообразных учебных приёмов и интегрированных знаний из различных областей науки, техники, творческих областей.</a:t>
            </a:r>
          </a:p>
        </p:txBody>
      </p:sp>
      <p:cxnSp>
        <p:nvCxnSpPr>
          <p:cNvPr id="9" name="Прямая соединительная линия 8"/>
          <p:cNvCxnSpPr/>
          <p:nvPr/>
        </p:nvCxnSpPr>
        <p:spPr>
          <a:xfrm>
            <a:off x="2195513" y="4221088"/>
            <a:ext cx="504825" cy="0"/>
          </a:xfrm>
          <a:prstGeom prst="line">
            <a:avLst/>
          </a:prstGeom>
          <a:ln cmpd="sng">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Капсулы">
  <a:themeElements>
    <a:clrScheme name="Капсулы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Капсулы">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Капсулы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Капсулы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Капсулы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Капсулы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Капсулы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Капсулы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Капсулы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Капсулы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1156</TotalTime>
  <Words>1510</Words>
  <Application>Microsoft Office PowerPoint</Application>
  <PresentationFormat>Экран (4:3)</PresentationFormat>
  <Paragraphs>192</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Капсулы</vt:lpstr>
      <vt:lpstr>Проект как метод обучения </vt:lpstr>
      <vt:lpstr>Проект как вид самостоятельной творческой работы обучающихся</vt:lpstr>
      <vt:lpstr>Проект как вид самостоятельной творческой работы обучающихся</vt:lpstr>
      <vt:lpstr>Проект как вид самостоятельной творческой работы обучающихся</vt:lpstr>
      <vt:lpstr>Глоссарий, предложенный  М. Ю. Бухаркиной</vt:lpstr>
      <vt:lpstr>Глоссарий, предложенный  М. Ю. Бухаркиной</vt:lpstr>
      <vt:lpstr>Глоссарий, предложенный  М. Ю. Бухаркиной</vt:lpstr>
      <vt:lpstr>Глоссарий, предложенный  М. Ю. Бухаркиной</vt:lpstr>
      <vt:lpstr>Глоссарий, предложенный  М. Ю. Бухаркиной</vt:lpstr>
      <vt:lpstr>Глоссарий, предложенный  М. Ю. Бухаркиной</vt:lpstr>
      <vt:lpstr>Глоссарий, предложенный  М. Ю. Бухаркиной</vt:lpstr>
      <vt:lpstr>Глоссарий, предложенный  М. Ю. Бухаркиной</vt:lpstr>
      <vt:lpstr>Что такое учебный проект?</vt:lpstr>
      <vt:lpstr>Типология учебных проектов</vt:lpstr>
      <vt:lpstr>Типология учебных проектов</vt:lpstr>
      <vt:lpstr>Типология учебных проектов</vt:lpstr>
      <vt:lpstr>Типология учебных проектов</vt:lpstr>
      <vt:lpstr>Типология учебных проектов</vt:lpstr>
      <vt:lpstr>Паспорт проекта</vt:lpstr>
      <vt:lpstr>Цели проекта</vt:lpstr>
      <vt:lpstr>Цели проекта</vt:lpstr>
      <vt:lpstr>Дневник работы над проектом,  отчёт о работе, защита проекта</vt:lpstr>
      <vt:lpstr>Дневник работы над проектом,  отчёт о работе, защита проекта</vt:lpstr>
      <vt:lpstr>Дневник работы над проектом,  отчёт о работе, защита проекта</vt:lpstr>
      <vt:lpstr>Дневник работы над проектом,  отчёт о работе, защита проекта</vt:lpstr>
      <vt:lpstr>Презентация результатов</vt:lpstr>
      <vt:lpstr>Литература</vt:lpstr>
    </vt:vector>
  </TitlesOfParts>
  <Company>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 учебных проектов</dc:title>
  <dc:creator>admn</dc:creator>
  <cp:lastModifiedBy>user</cp:lastModifiedBy>
  <cp:revision>60</cp:revision>
  <dcterms:created xsi:type="dcterms:W3CDTF">2009-10-30T06:27:01Z</dcterms:created>
  <dcterms:modified xsi:type="dcterms:W3CDTF">2018-06-23T12:14:49Z</dcterms:modified>
</cp:coreProperties>
</file>