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2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D5CFAF-8988-495B-9CCB-D8D048C1D61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619866-0B9C-48E4-9582-0D6BC03C2870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kk-KZ" dirty="0" smtClean="0">
              <a:solidFill>
                <a:schemeClr val="tx1"/>
              </a:solidFill>
            </a:rPr>
            <a:t>Индикаторлар</a:t>
          </a:r>
          <a:r>
            <a:rPr lang="kk-KZ" dirty="0" smtClean="0"/>
            <a:t> </a:t>
          </a:r>
          <a:endParaRPr lang="ru-RU" dirty="0"/>
        </a:p>
      </dgm:t>
    </dgm:pt>
    <dgm:pt modelId="{5D8C78FF-E566-442F-8AAB-10D00816324D}" type="parTrans" cxnId="{5BB731EC-C762-472A-B553-256A2F48A21E}">
      <dgm:prSet/>
      <dgm:spPr/>
      <dgm:t>
        <a:bodyPr/>
        <a:lstStyle/>
        <a:p>
          <a:endParaRPr lang="ru-RU"/>
        </a:p>
      </dgm:t>
    </dgm:pt>
    <dgm:pt modelId="{9AA1A98B-2392-45BC-BF90-BDB104746993}" type="sibTrans" cxnId="{5BB731EC-C762-472A-B553-256A2F48A21E}">
      <dgm:prSet/>
      <dgm:spPr/>
      <dgm:t>
        <a:bodyPr/>
        <a:lstStyle/>
        <a:p>
          <a:endParaRPr lang="ru-RU"/>
        </a:p>
      </dgm:t>
    </dgm:pt>
    <dgm:pt modelId="{6702A736-525F-44D4-8290-A3D113D6E143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kk-KZ" dirty="0" smtClean="0">
              <a:solidFill>
                <a:srgbClr val="FFC000"/>
              </a:solidFill>
            </a:rPr>
            <a:t>Метилоранж</a:t>
          </a:r>
          <a:r>
            <a:rPr lang="kk-KZ" dirty="0" smtClean="0"/>
            <a:t> </a:t>
          </a:r>
          <a:endParaRPr lang="ru-RU" dirty="0"/>
        </a:p>
      </dgm:t>
    </dgm:pt>
    <dgm:pt modelId="{07441B28-B04D-4602-929D-74EC1721CA4C}" type="parTrans" cxnId="{C3FECBA4-8F43-4409-97BA-704DB411382C}">
      <dgm:prSet/>
      <dgm:spPr/>
      <dgm:t>
        <a:bodyPr/>
        <a:lstStyle/>
        <a:p>
          <a:endParaRPr lang="ru-RU"/>
        </a:p>
      </dgm:t>
    </dgm:pt>
    <dgm:pt modelId="{5094214F-4228-4926-B900-2F499B7C276F}" type="sibTrans" cxnId="{C3FECBA4-8F43-4409-97BA-704DB411382C}">
      <dgm:prSet/>
      <dgm:spPr/>
      <dgm:t>
        <a:bodyPr/>
        <a:lstStyle/>
        <a:p>
          <a:endParaRPr lang="ru-RU"/>
        </a:p>
      </dgm:t>
    </dgm:pt>
    <dgm:pt modelId="{3447DC59-DC6E-4BCC-A17B-95BBC8997D9F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kk-KZ" dirty="0" smtClean="0">
              <a:solidFill>
                <a:schemeClr val="accent1">
                  <a:lumMod val="75000"/>
                </a:schemeClr>
              </a:solidFill>
            </a:rPr>
            <a:t>Фенолфталеин </a:t>
          </a:r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6F3702CD-6E6F-463C-AF61-2653FEFECABB}" type="parTrans" cxnId="{4AB1BA0C-39AC-42D6-8215-9C8BAB79CC12}">
      <dgm:prSet/>
      <dgm:spPr/>
      <dgm:t>
        <a:bodyPr/>
        <a:lstStyle/>
        <a:p>
          <a:endParaRPr lang="ru-RU"/>
        </a:p>
      </dgm:t>
    </dgm:pt>
    <dgm:pt modelId="{1E6250FC-6BB9-4964-8884-C455CC24DA6C}" type="sibTrans" cxnId="{4AB1BA0C-39AC-42D6-8215-9C8BAB79CC12}">
      <dgm:prSet/>
      <dgm:spPr/>
      <dgm:t>
        <a:bodyPr/>
        <a:lstStyle/>
        <a:p>
          <a:endParaRPr lang="ru-RU"/>
        </a:p>
      </dgm:t>
    </dgm:pt>
    <dgm:pt modelId="{8077F6A1-B1A9-45E2-B44B-685F61C87E81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kk-KZ" dirty="0" smtClean="0">
              <a:solidFill>
                <a:srgbClr val="FF0000"/>
              </a:solidFill>
            </a:rPr>
            <a:t>Лакмус</a:t>
          </a:r>
          <a:r>
            <a:rPr lang="kk-KZ" dirty="0" smtClean="0"/>
            <a:t> </a:t>
          </a:r>
          <a:endParaRPr lang="ru-RU" dirty="0"/>
        </a:p>
      </dgm:t>
    </dgm:pt>
    <dgm:pt modelId="{63244201-4D41-4A4F-93E3-39CBE1961146}" type="parTrans" cxnId="{281281E9-E157-4CE0-9FA0-0F92C4804E59}">
      <dgm:prSet/>
      <dgm:spPr/>
      <dgm:t>
        <a:bodyPr/>
        <a:lstStyle/>
        <a:p>
          <a:endParaRPr lang="ru-RU"/>
        </a:p>
      </dgm:t>
    </dgm:pt>
    <dgm:pt modelId="{D353884C-932C-49C0-B2F2-AD9665F2A244}" type="sibTrans" cxnId="{281281E9-E157-4CE0-9FA0-0F92C4804E59}">
      <dgm:prSet/>
      <dgm:spPr/>
      <dgm:t>
        <a:bodyPr/>
        <a:lstStyle/>
        <a:p>
          <a:endParaRPr lang="ru-RU"/>
        </a:p>
      </dgm:t>
    </dgm:pt>
    <dgm:pt modelId="{82854036-4605-4DBD-A69B-DB05F7515CE9}" type="pres">
      <dgm:prSet presAssocID="{8BD5CFAF-8988-495B-9CCB-D8D048C1D61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2EDC44-E227-4DE7-B75C-906EFD665CB3}" type="pres">
      <dgm:prSet presAssocID="{17619866-0B9C-48E4-9582-0D6BC03C2870}" presName="roof" presStyleLbl="dkBgShp" presStyleIdx="0" presStyleCnt="2"/>
      <dgm:spPr/>
      <dgm:t>
        <a:bodyPr/>
        <a:lstStyle/>
        <a:p>
          <a:endParaRPr lang="ru-RU"/>
        </a:p>
      </dgm:t>
    </dgm:pt>
    <dgm:pt modelId="{9800794A-B8A9-4812-971D-D1175B883B67}" type="pres">
      <dgm:prSet presAssocID="{17619866-0B9C-48E4-9582-0D6BC03C2870}" presName="pillars" presStyleCnt="0"/>
      <dgm:spPr/>
    </dgm:pt>
    <dgm:pt modelId="{DEE20F52-FE3D-4A9D-999E-0A0C65AE3D24}" type="pres">
      <dgm:prSet presAssocID="{17619866-0B9C-48E4-9582-0D6BC03C287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24935-17E6-4D98-9139-D0796CAC5124}" type="pres">
      <dgm:prSet presAssocID="{3447DC59-DC6E-4BCC-A17B-95BBC8997D9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0834D-8E88-4E14-96FC-A07557653089}" type="pres">
      <dgm:prSet presAssocID="{8077F6A1-B1A9-45E2-B44B-685F61C87E8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90958-09D8-4309-9395-446A5E83E8B5}" type="pres">
      <dgm:prSet presAssocID="{17619866-0B9C-48E4-9582-0D6BC03C2870}" presName="base" presStyleLbl="dkBgShp" presStyleIdx="1" presStyleCnt="2"/>
      <dgm:spPr/>
    </dgm:pt>
  </dgm:ptLst>
  <dgm:cxnLst>
    <dgm:cxn modelId="{5BB731EC-C762-472A-B553-256A2F48A21E}" srcId="{8BD5CFAF-8988-495B-9CCB-D8D048C1D61C}" destId="{17619866-0B9C-48E4-9582-0D6BC03C2870}" srcOrd="0" destOrd="0" parTransId="{5D8C78FF-E566-442F-8AAB-10D00816324D}" sibTransId="{9AA1A98B-2392-45BC-BF90-BDB104746993}"/>
    <dgm:cxn modelId="{50E3ED3C-B1A9-46C7-9473-7E203E9E2EB4}" type="presOf" srcId="{8BD5CFAF-8988-495B-9CCB-D8D048C1D61C}" destId="{82854036-4605-4DBD-A69B-DB05F7515CE9}" srcOrd="0" destOrd="0" presId="urn:microsoft.com/office/officeart/2005/8/layout/hList3"/>
    <dgm:cxn modelId="{7996F6B2-6AF5-4316-849C-ED1F41F81C6D}" type="presOf" srcId="{6702A736-525F-44D4-8290-A3D113D6E143}" destId="{DEE20F52-FE3D-4A9D-999E-0A0C65AE3D24}" srcOrd="0" destOrd="0" presId="urn:microsoft.com/office/officeart/2005/8/layout/hList3"/>
    <dgm:cxn modelId="{C23C9430-CAF3-4D42-88FA-5A566CCA60B0}" type="presOf" srcId="{8077F6A1-B1A9-45E2-B44B-685F61C87E81}" destId="{6840834D-8E88-4E14-96FC-A07557653089}" srcOrd="0" destOrd="0" presId="urn:microsoft.com/office/officeart/2005/8/layout/hList3"/>
    <dgm:cxn modelId="{77181C5D-FC56-4212-BA3C-F863E652912E}" type="presOf" srcId="{17619866-0B9C-48E4-9582-0D6BC03C2870}" destId="{8C2EDC44-E227-4DE7-B75C-906EFD665CB3}" srcOrd="0" destOrd="0" presId="urn:microsoft.com/office/officeart/2005/8/layout/hList3"/>
    <dgm:cxn modelId="{4AB1BA0C-39AC-42D6-8215-9C8BAB79CC12}" srcId="{17619866-0B9C-48E4-9582-0D6BC03C2870}" destId="{3447DC59-DC6E-4BCC-A17B-95BBC8997D9F}" srcOrd="1" destOrd="0" parTransId="{6F3702CD-6E6F-463C-AF61-2653FEFECABB}" sibTransId="{1E6250FC-6BB9-4964-8884-C455CC24DA6C}"/>
    <dgm:cxn modelId="{C3FECBA4-8F43-4409-97BA-704DB411382C}" srcId="{17619866-0B9C-48E4-9582-0D6BC03C2870}" destId="{6702A736-525F-44D4-8290-A3D113D6E143}" srcOrd="0" destOrd="0" parTransId="{07441B28-B04D-4602-929D-74EC1721CA4C}" sibTransId="{5094214F-4228-4926-B900-2F499B7C276F}"/>
    <dgm:cxn modelId="{4B31F84D-4449-4B09-A11F-2B2C490A85F9}" type="presOf" srcId="{3447DC59-DC6E-4BCC-A17B-95BBC8997D9F}" destId="{41024935-17E6-4D98-9139-D0796CAC5124}" srcOrd="0" destOrd="0" presId="urn:microsoft.com/office/officeart/2005/8/layout/hList3"/>
    <dgm:cxn modelId="{281281E9-E157-4CE0-9FA0-0F92C4804E59}" srcId="{17619866-0B9C-48E4-9582-0D6BC03C2870}" destId="{8077F6A1-B1A9-45E2-B44B-685F61C87E81}" srcOrd="2" destOrd="0" parTransId="{63244201-4D41-4A4F-93E3-39CBE1961146}" sibTransId="{D353884C-932C-49C0-B2F2-AD9665F2A244}"/>
    <dgm:cxn modelId="{E128A226-5132-4D04-8E68-4A8AFCCF4FC0}" type="presParOf" srcId="{82854036-4605-4DBD-A69B-DB05F7515CE9}" destId="{8C2EDC44-E227-4DE7-B75C-906EFD665CB3}" srcOrd="0" destOrd="0" presId="urn:microsoft.com/office/officeart/2005/8/layout/hList3"/>
    <dgm:cxn modelId="{1E9FD1DE-D4A0-4D31-AB73-C8925E746DFF}" type="presParOf" srcId="{82854036-4605-4DBD-A69B-DB05F7515CE9}" destId="{9800794A-B8A9-4812-971D-D1175B883B67}" srcOrd="1" destOrd="0" presId="urn:microsoft.com/office/officeart/2005/8/layout/hList3"/>
    <dgm:cxn modelId="{20AC70C5-3C09-44B5-8507-1759FB31E499}" type="presParOf" srcId="{9800794A-B8A9-4812-971D-D1175B883B67}" destId="{DEE20F52-FE3D-4A9D-999E-0A0C65AE3D24}" srcOrd="0" destOrd="0" presId="urn:microsoft.com/office/officeart/2005/8/layout/hList3"/>
    <dgm:cxn modelId="{8397297E-0BBF-4AC0-966B-A87CC40E7B5C}" type="presParOf" srcId="{9800794A-B8A9-4812-971D-D1175B883B67}" destId="{41024935-17E6-4D98-9139-D0796CAC5124}" srcOrd="1" destOrd="0" presId="urn:microsoft.com/office/officeart/2005/8/layout/hList3"/>
    <dgm:cxn modelId="{50674FAB-2D6B-4901-B9A9-9695028B162C}" type="presParOf" srcId="{9800794A-B8A9-4812-971D-D1175B883B67}" destId="{6840834D-8E88-4E14-96FC-A07557653089}" srcOrd="2" destOrd="0" presId="urn:microsoft.com/office/officeart/2005/8/layout/hList3"/>
    <dgm:cxn modelId="{F3449D1C-C0AF-4D14-8777-9DF32E02D106}" type="presParOf" srcId="{82854036-4605-4DBD-A69B-DB05F7515CE9}" destId="{56890958-09D8-4309-9395-446A5E83E8B5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9E07-9504-4E97-A343-B6EECE25104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AC97-DB0D-4F62-B51C-1B78B18902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9E07-9504-4E97-A343-B6EECE25104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AC97-DB0D-4F62-B51C-1B78B18902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9E07-9504-4E97-A343-B6EECE25104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AC97-DB0D-4F62-B51C-1B78B18902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7E973-9502-423F-9015-5D3B367D6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9E07-9504-4E97-A343-B6EECE25104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AC97-DB0D-4F62-B51C-1B78B18902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9E07-9504-4E97-A343-B6EECE25104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AC97-DB0D-4F62-B51C-1B78B18902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9E07-9504-4E97-A343-B6EECE25104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AC97-DB0D-4F62-B51C-1B78B18902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9E07-9504-4E97-A343-B6EECE25104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AC97-DB0D-4F62-B51C-1B78B18902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9E07-9504-4E97-A343-B6EECE25104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AC97-DB0D-4F62-B51C-1B78B18902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9E07-9504-4E97-A343-B6EECE25104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AC97-DB0D-4F62-B51C-1B78B18902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9E07-9504-4E97-A343-B6EECE25104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AC97-DB0D-4F62-B51C-1B78B18902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9E07-9504-4E97-A343-B6EECE25104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97AC97-DB0D-4F62-B51C-1B78B18902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0E9E07-9504-4E97-A343-B6EECE25104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97AC97-DB0D-4F62-B51C-1B78B189024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41445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Сабақтың тақырыбы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7129490" cy="324057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kk-KZ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Қышқылдардың құрамы, оны алу жолдары. Қышқылдардың химиялық қасиеттері</a:t>
            </a:r>
            <a:endParaRPr lang="ru-RU" sz="4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357430"/>
            <a:ext cx="735811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</a:pPr>
            <a:r>
              <a:rPr lang="en-US" sz="20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9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endParaRPr lang="ru-RU" sz="20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en-US" sz="20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ru-RU" sz="20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en-US" sz="20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HNO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ru-RU" sz="20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en-US" sz="20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ru-RU" sz="20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en-US" sz="20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0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SiO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ru-RU" sz="20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en-US" sz="20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20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endParaRPr lang="ru-RU" sz="20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Алыну жолдары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2350776"/>
          </a:xfrm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3200" dirty="0" smtClean="0"/>
              <a:t>CO2  + H2O        H2CO3 – </a:t>
            </a:r>
            <a:r>
              <a:rPr lang="kk-KZ" sz="3200" dirty="0" smtClean="0"/>
              <a:t>көмір қышқылы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3200" dirty="0" smtClean="0"/>
              <a:t>SO3  + H2O        H2SO4 – </a:t>
            </a:r>
            <a:r>
              <a:rPr lang="kk-KZ" sz="3200" dirty="0" smtClean="0"/>
              <a:t>күкірт қышқылы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3200" dirty="0" smtClean="0"/>
              <a:t>P2O5</a:t>
            </a:r>
            <a:r>
              <a:rPr lang="kk-KZ" sz="3200" dirty="0" smtClean="0"/>
              <a:t>  + 3</a:t>
            </a:r>
            <a:r>
              <a:rPr lang="en-US" sz="3200" dirty="0" smtClean="0"/>
              <a:t>H2O</a:t>
            </a:r>
            <a:r>
              <a:rPr lang="kk-KZ" sz="3200" dirty="0" smtClean="0"/>
              <a:t>       2</a:t>
            </a:r>
            <a:r>
              <a:rPr lang="en-US" sz="3200" dirty="0" smtClean="0"/>
              <a:t>H3PO4</a:t>
            </a:r>
            <a:r>
              <a:rPr lang="kk-KZ" sz="3200" dirty="0" smtClean="0"/>
              <a:t> – фосфор қышқ</a:t>
            </a:r>
            <a:endParaRPr lang="ru-RU" sz="3200" dirty="0" smtClean="0"/>
          </a:p>
          <a:p>
            <a:pPr marL="609600" indent="-609600">
              <a:buFont typeface="Wingdings" pitchFamily="2" charset="2"/>
              <a:buAutoNum type="arabicPeriod"/>
              <a:defRPr/>
            </a:pPr>
            <a:endParaRPr lang="ru-RU" sz="2400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286116" y="278605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14678" y="335756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571868" y="392906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Үйге тапсырма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marL="514350" indent="-514350">
              <a:buAutoNum type="arabicPeriod"/>
            </a:pPr>
            <a:r>
              <a:rPr lang="kk-KZ" dirty="0" smtClean="0"/>
              <a:t>Кестені жаттау </a:t>
            </a:r>
          </a:p>
          <a:p>
            <a:pPr marL="514350" indent="-514350">
              <a:buAutoNum type="arabicPeriod"/>
            </a:pPr>
            <a:r>
              <a:rPr lang="kk-KZ" dirty="0" smtClean="0"/>
              <a:t>Қышқылдар тақырыбын қайталау </a:t>
            </a:r>
          </a:p>
          <a:p>
            <a:pPr marL="514350" indent="-514350">
              <a:buAutoNum type="arabicPeriod"/>
            </a:pPr>
            <a:r>
              <a:rPr lang="kk-KZ" dirty="0" smtClean="0"/>
              <a:t>№4,5 тапсырма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Күнделікті өмірде қандай қышқылдармен кездестіңдер?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928662" y="2714620"/>
            <a:ext cx="2843226" cy="162878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Алма қышқылы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4500562" y="2571744"/>
            <a:ext cx="3200416" cy="1557342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Сірке қышқылы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ятно 2 4"/>
          <p:cNvSpPr/>
          <p:nvPr/>
        </p:nvSpPr>
        <p:spPr>
          <a:xfrm>
            <a:off x="2571736" y="4357694"/>
            <a:ext cx="3629044" cy="2128846"/>
          </a:xfrm>
          <a:prstGeom prst="irregularSeal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Лимон қышқылы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305800" cy="4286280"/>
          </a:xfrm>
        </p:spPr>
        <p:txBody>
          <a:bodyPr>
            <a:noAutofit/>
          </a:bodyPr>
          <a:lstStyle/>
          <a:p>
            <a:pPr algn="ctr"/>
            <a:r>
              <a:rPr lang="kk-KZ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Анықтама </a:t>
            </a:r>
            <a:r>
              <a:rPr lang="kk-KZ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Қышқылдар дегеніміз құрамында сутегі атомдары бар және қышқыл қалдықтарынан тұратын күрделі химиялық қосылыстар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857233"/>
          <a:ext cx="8229600" cy="5467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/>
              <a:t>Қауіпсіздік ережесін сақтаныңдар!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Қышқылдармен жұмыс істегенде  абай болыңыздар:</a:t>
            </a:r>
          </a:p>
          <a:p>
            <a:pPr marL="514350" indent="-514350">
              <a:buAutoNum type="arabicPeriod"/>
            </a:pPr>
            <a:r>
              <a:rPr lang="kk-KZ" dirty="0" smtClean="0"/>
              <a:t>Дәмін татпау </a:t>
            </a:r>
          </a:p>
          <a:p>
            <a:pPr marL="514350" indent="-514350">
              <a:buAutoNum type="arabicPeriod"/>
            </a:pPr>
            <a:r>
              <a:rPr lang="kk-KZ" dirty="0" smtClean="0"/>
              <a:t>Иіскемеу </a:t>
            </a:r>
          </a:p>
          <a:p>
            <a:pPr marL="514350" indent="-514350">
              <a:buAutoNum type="arabicPeriod"/>
            </a:pPr>
            <a:r>
              <a:rPr lang="kk-KZ" dirty="0" smtClean="0"/>
              <a:t>Теріге жақпау</a:t>
            </a:r>
          </a:p>
          <a:p>
            <a:pPr marL="514350" indent="-514350">
              <a:buAutoNum type="arabicPeriod"/>
            </a:pPr>
            <a:r>
              <a:rPr lang="kk-KZ" dirty="0" smtClean="0"/>
              <a:t>Көп мөлшерде  қолданбау </a:t>
            </a:r>
          </a:p>
          <a:p>
            <a:pPr marL="514350" indent="-514350">
              <a:buAutoNum type="arabicPeriod"/>
            </a:pPr>
            <a:r>
              <a:rPr lang="kk-KZ" dirty="0" smtClean="0"/>
              <a:t>Қышқылға су құймау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77813"/>
            <a:ext cx="7689850" cy="41433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kk-KZ" sz="3600" dirty="0" smtClean="0">
                <a:solidFill>
                  <a:schemeClr val="tx1"/>
                </a:solidFill>
              </a:rPr>
              <a:t>Қышқылдар мен тұз қалдығының атауы</a:t>
            </a:r>
            <a:endParaRPr lang="ru-RU" sz="3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3726" name="Group 174"/>
          <p:cNvGraphicFramePr>
            <a:graphicFrameLocks noGrp="1"/>
          </p:cNvGraphicFramePr>
          <p:nvPr>
            <p:ph/>
          </p:nvPr>
        </p:nvGraphicFramePr>
        <p:xfrm>
          <a:off x="468313" y="836613"/>
          <a:ext cx="8229600" cy="5803392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002060"/>
                  </a:outerShdw>
                </a:effectLst>
              </a:tblPr>
              <a:tblGrid>
                <a:gridCol w="1176337"/>
                <a:gridCol w="1343025"/>
                <a:gridCol w="1152525"/>
                <a:gridCol w="719138"/>
                <a:gridCol w="1152525"/>
                <a:gridCol w="1655762"/>
                <a:gridCol w="1030288"/>
              </a:tblGrid>
              <a:tr h="2825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Қышқыл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Қалдық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Оттегі бар қышқыл оксиді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Тұз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Атауы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Формула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Формула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Вален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Формула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Атауы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Хлорсутек немесе тұз қышқылы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HCl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Cl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NaCl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Натрий хлориді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Бромсутек қышқылы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HBr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-Br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KBr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Калий бромиді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Күкірт сутек қышқылы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Калий сульфид і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Күкірт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=SO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 SO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Кальций  сульфаты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Күкіртті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=SO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Натрий сульфиті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Азотты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HNO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-NO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NaNO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Натрий нитраты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Көмір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=CO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CaCO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Кальций карбонат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Кремний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SiO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=SiO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SiO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SiO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Натрий силикаты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Фосфор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PO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III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(PO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Кальций фосфаты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0" name="Line 151"/>
          <p:cNvSpPr>
            <a:spLocks noChangeShapeType="1"/>
          </p:cNvSpPr>
          <p:nvPr/>
        </p:nvSpPr>
        <p:spPr bwMode="auto">
          <a:xfrm>
            <a:off x="3132138" y="63817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91" name="Line 152"/>
          <p:cNvSpPr>
            <a:spLocks noChangeShapeType="1"/>
          </p:cNvSpPr>
          <p:nvPr/>
        </p:nvSpPr>
        <p:spPr bwMode="auto">
          <a:xfrm>
            <a:off x="3132138" y="64531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92" name="Line 153"/>
          <p:cNvSpPr>
            <a:spLocks noChangeShapeType="1"/>
          </p:cNvSpPr>
          <p:nvPr/>
        </p:nvSpPr>
        <p:spPr bwMode="auto">
          <a:xfrm>
            <a:off x="3132138" y="65246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Comic Sans MS" pitchFamily="66" charset="0"/>
              </a:rPr>
              <a:t>Мынау қандай қышқылдар?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0" b="1" dirty="0" err="1" smtClean="0"/>
              <a:t>HCl</a:t>
            </a:r>
            <a:endParaRPr lang="en-US" sz="20000" b="1" dirty="0" smtClean="0"/>
          </a:p>
          <a:p>
            <a:pPr algn="ctr">
              <a:buNone/>
            </a:pPr>
            <a:endParaRPr lang="en-US" sz="2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0" b="1" dirty="0" err="1" smtClean="0"/>
              <a:t>HBr</a:t>
            </a:r>
            <a:endParaRPr lang="ru-RU" sz="20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b="1" dirty="0" smtClean="0"/>
              <a:t>H</a:t>
            </a:r>
            <a:r>
              <a:rPr lang="en-US" sz="9600" b="1" dirty="0" smtClean="0"/>
              <a:t>2</a:t>
            </a:r>
            <a:r>
              <a:rPr lang="en-US" sz="20000" b="1" dirty="0" smtClean="0"/>
              <a:t>S</a:t>
            </a:r>
            <a:endParaRPr lang="ru-RU" sz="20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211</Words>
  <Application>Microsoft Office PowerPoint</Application>
  <PresentationFormat>Экран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Сабақтың тақырыбы</vt:lpstr>
      <vt:lpstr>Күнделікті өмірде қандай қышқылдармен кездестіңдер?</vt:lpstr>
      <vt:lpstr>Анықтама  Қышқылдар дегеніміз құрамында сутегі атомдары бар және қышқыл қалдықтарынан тұратын күрделі химиялық қосылыстар</vt:lpstr>
      <vt:lpstr>Слайд 4</vt:lpstr>
      <vt:lpstr>Қауіпсіздік ережесін сақтаныңдар!</vt:lpstr>
      <vt:lpstr>Қышқылдар мен тұз қалдығының атауы</vt:lpstr>
      <vt:lpstr>Мынау қандай қышқылдар?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Алыну жолдары </vt:lpstr>
      <vt:lpstr>Үйге тапсырма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</dc:title>
  <dc:creator>Admin</dc:creator>
  <cp:lastModifiedBy>DOM</cp:lastModifiedBy>
  <cp:revision>8</cp:revision>
  <dcterms:created xsi:type="dcterms:W3CDTF">2011-12-08T16:12:30Z</dcterms:created>
  <dcterms:modified xsi:type="dcterms:W3CDTF">2017-05-23T15:04:12Z</dcterms:modified>
</cp:coreProperties>
</file>