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70" r:id="rId12"/>
    <p:sldId id="268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45CE-1532-4F4D-BF12-186EDB729FFB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09F8B5D-DA14-4F6A-ADD5-E6C8C453CA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45CE-1532-4F4D-BF12-186EDB729FFB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8B5D-DA14-4F6A-ADD5-E6C8C453C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09F8B5D-DA14-4F6A-ADD5-E6C8C453CA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45CE-1532-4F4D-BF12-186EDB729FFB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45CE-1532-4F4D-BF12-186EDB729FFB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09F8B5D-DA14-4F6A-ADD5-E6C8C453CA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45CE-1532-4F4D-BF12-186EDB729FFB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09F8B5D-DA14-4F6A-ADD5-E6C8C453CA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C2A45CE-1532-4F4D-BF12-186EDB729FFB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8B5D-DA14-4F6A-ADD5-E6C8C453CA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45CE-1532-4F4D-BF12-186EDB729FFB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09F8B5D-DA14-4F6A-ADD5-E6C8C453CA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45CE-1532-4F4D-BF12-186EDB729FFB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09F8B5D-DA14-4F6A-ADD5-E6C8C453C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45CE-1532-4F4D-BF12-186EDB729FFB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9F8B5D-DA14-4F6A-ADD5-E6C8C453C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09F8B5D-DA14-4F6A-ADD5-E6C8C453CA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45CE-1532-4F4D-BF12-186EDB729FFB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09F8B5D-DA14-4F6A-ADD5-E6C8C453CA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C2A45CE-1532-4F4D-BF12-186EDB729FFB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C2A45CE-1532-4F4D-BF12-186EDB729FFB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09F8B5D-DA14-4F6A-ADD5-E6C8C453CA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08720"/>
            <a:ext cx="7016824" cy="525658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311696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МАУ ДО «ЦВР»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123\Desktop\1291442328_arenalvolc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996952"/>
            <a:ext cx="4851651" cy="319147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39046" y="764704"/>
            <a:ext cx="4265911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ВУЛКАНЫ</a:t>
            </a:r>
          </a:p>
          <a:p>
            <a:pPr algn="ctr"/>
            <a:r>
              <a:rPr lang="ru-RU" sz="1200" b="1" dirty="0" smtClean="0">
                <a:ln/>
                <a:solidFill>
                  <a:schemeClr val="accent3"/>
                </a:solidFill>
              </a:rPr>
              <a:t>Подготовила педагог дополнительного образования </a:t>
            </a:r>
            <a:r>
              <a:rPr lang="ru-RU" sz="1200" b="1" dirty="0" smtClean="0">
                <a:ln/>
                <a:solidFill>
                  <a:schemeClr val="accent3"/>
                </a:solidFill>
              </a:rPr>
              <a:t>Некрасова </a:t>
            </a:r>
            <a:r>
              <a:rPr lang="ru-RU" sz="1200" b="1" dirty="0" smtClean="0">
                <a:ln/>
                <a:solidFill>
                  <a:schemeClr val="accent3"/>
                </a:solidFill>
              </a:rPr>
              <a:t>О.С</a:t>
            </a:r>
            <a:r>
              <a:rPr lang="ru-RU" sz="1200" b="1" dirty="0" smtClean="0">
                <a:ln/>
                <a:solidFill>
                  <a:schemeClr val="accent3"/>
                </a:solidFill>
              </a:rPr>
              <a:t>. </a:t>
            </a:r>
            <a:endParaRPr lang="ru-RU" sz="1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C:\Users\123\Desktop\800px-Krak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440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21920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     Стромболи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00174"/>
            <a:ext cx="4059936" cy="5214974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b="1" dirty="0" err="1" smtClean="0"/>
              <a:t>Стро́мболи</a:t>
            </a:r>
            <a:r>
              <a:rPr lang="ru-RU" b="1" dirty="0" smtClean="0"/>
              <a:t> (</a:t>
            </a:r>
            <a:r>
              <a:rPr lang="ru-RU" b="1" dirty="0" err="1" smtClean="0"/>
              <a:t>итал</a:t>
            </a:r>
            <a:r>
              <a:rPr lang="ru-RU" b="1" dirty="0" smtClean="0"/>
              <a:t>. </a:t>
            </a:r>
            <a:r>
              <a:rPr lang="ru-RU" b="1" dirty="0" err="1" smtClean="0"/>
              <a:t>Stromboli</a:t>
            </a:r>
            <a:r>
              <a:rPr lang="ru-RU" b="1" dirty="0" smtClean="0"/>
              <a:t>, </a:t>
            </a:r>
            <a:r>
              <a:rPr lang="ru-RU" b="1" dirty="0" err="1" smtClean="0"/>
              <a:t>сиц</a:t>
            </a:r>
            <a:r>
              <a:rPr lang="ru-RU" b="1" dirty="0" smtClean="0"/>
              <a:t>. </a:t>
            </a:r>
            <a:r>
              <a:rPr lang="ru-RU" b="1" dirty="0" err="1" smtClean="0"/>
              <a:t>Struògnuli</a:t>
            </a:r>
            <a:r>
              <a:rPr lang="ru-RU" b="1" dirty="0" smtClean="0"/>
              <a:t>) — маленький вулканический остров с действующим вулканом. Расположен в Тирренском море к северу от Сицилии, принадлежит группе </a:t>
            </a:r>
            <a:r>
              <a:rPr lang="ru-RU" b="1" dirty="0" err="1" smtClean="0"/>
              <a:t>Липарских</a:t>
            </a:r>
            <a:r>
              <a:rPr lang="ru-RU" b="1" dirty="0" smtClean="0"/>
              <a:t> островов. Остров находится на </a:t>
            </a:r>
            <a:r>
              <a:rPr lang="ru-RU" b="1" dirty="0" err="1" smtClean="0"/>
              <a:t>территорииИталии</a:t>
            </a:r>
            <a:r>
              <a:rPr lang="ru-RU" b="1" dirty="0" smtClean="0"/>
              <a:t>. Название происходит от </a:t>
            </a:r>
            <a:r>
              <a:rPr lang="ru-RU" b="1" dirty="0" err="1" smtClean="0"/>
              <a:t>др.-греч</a:t>
            </a:r>
            <a:r>
              <a:rPr lang="ru-RU" b="1" dirty="0" smtClean="0"/>
              <a:t>. </a:t>
            </a:r>
            <a:r>
              <a:rPr lang="ru-RU" b="1" dirty="0" err="1" smtClean="0"/>
              <a:t>Strongulē</a:t>
            </a:r>
            <a:r>
              <a:rPr lang="ru-RU" b="1" dirty="0" smtClean="0"/>
              <a:t> – круглый, благодаря его округлой выпуклой форме. Вулкан Стромболи постоянно активен и знаменит частыми маленькими извержениями, наблюдаемыми из разных точек острова и окружающего моря. Последнее крупное извержение произошло 13 апреля 2009 г. Высота вулкана 926 м над уровнем моря, над уровнем морского дна – свыше 2000 м. Имеет 3 активных кратера. На северо-западном склоне находится </a:t>
            </a:r>
            <a:r>
              <a:rPr lang="ru-RU" b="1" dirty="0" err="1" smtClean="0"/>
              <a:t>Sciara</a:t>
            </a:r>
            <a:r>
              <a:rPr lang="ru-RU" b="1" dirty="0" smtClean="0"/>
              <a:t> </a:t>
            </a:r>
            <a:r>
              <a:rPr lang="ru-RU" b="1" dirty="0" err="1" smtClean="0"/>
              <a:t>del</a:t>
            </a:r>
            <a:r>
              <a:rPr lang="ru-RU" b="1" dirty="0" smtClean="0"/>
              <a:t> </a:t>
            </a:r>
            <a:r>
              <a:rPr lang="ru-RU" b="1" dirty="0" err="1" smtClean="0"/>
              <a:t>Fuoco</a:t>
            </a:r>
            <a:r>
              <a:rPr lang="ru-RU" b="1" dirty="0" smtClean="0"/>
              <a:t> – «поток огня» - подковообразное углубление, вызванное многократными обрушениями конуса за последние 13 тыс. лет. В двух километрах к северо-востоку от Стромболи располагается скала </a:t>
            </a:r>
            <a:r>
              <a:rPr lang="ru-RU" b="1" dirty="0" err="1" smtClean="0"/>
              <a:t>Стромболиччио</a:t>
            </a:r>
            <a:r>
              <a:rPr lang="ru-RU" b="1" dirty="0" smtClean="0"/>
              <a:t> – остаток первоначального вулкана. Остров является туристической достопримечательностью, туристы в составе организованных групп совершают пешее восхождение на вершину вулкана для наблюдения его деятельности. Население острова колеблется от 400 до 850 чел.</a:t>
            </a:r>
            <a:endParaRPr lang="ru-RU" b="1" dirty="0"/>
          </a:p>
        </p:txBody>
      </p:sp>
      <p:pic>
        <p:nvPicPr>
          <p:cNvPr id="6146" name="Picture 2" descr="C:\Users\123\Desktop\402px-Stromboli_Erupt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501008"/>
            <a:ext cx="4464496" cy="2880320"/>
          </a:xfrm>
          <a:prstGeom prst="rect">
            <a:avLst/>
          </a:prstGeom>
          <a:noFill/>
        </p:spPr>
      </p:pic>
      <p:pic>
        <p:nvPicPr>
          <p:cNvPr id="6147" name="Picture 3" descr="C:\Users\123\Desktop\800px-DenglerSW-Stromboli-20040928-123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14290"/>
            <a:ext cx="4517650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-243408"/>
            <a:ext cx="3680472" cy="1219200"/>
          </a:xfrm>
        </p:spPr>
        <p:txBody>
          <a:bodyPr/>
          <a:lstStyle/>
          <a:p>
            <a:r>
              <a:rPr lang="ru-RU" dirty="0" smtClean="0"/>
              <a:t>Этна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48200" y="1124744"/>
            <a:ext cx="4059936" cy="537609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200" b="1" dirty="0" smtClean="0"/>
              <a:t>        </a:t>
            </a:r>
            <a:r>
              <a:rPr lang="ru-RU" sz="1200" dirty="0" smtClean="0"/>
              <a:t>Этна — действующий стратовулкан, расположенный на восточном побережье Сицилии, недалеко от городов Мессины и Катании. Это наиболее высокий действующий вулкан в Европе. Высота Этны меняется от извержения к извержению. Так, в настоящее время вулкан на 21,6 м ниже, чем был в 1865 году. Этна — самая высокая гора Италии южнее Альп, она занимает территорию площадью 1250 квадратных километров. Таким образом, Этна — самый большой активный вулкан Италии, превосходящий своего ближайшего «соперника» Везувия более, чем в 2,5 раза.</a:t>
            </a:r>
          </a:p>
          <a:p>
            <a:pPr algn="ctr">
              <a:buNone/>
            </a:pPr>
            <a:r>
              <a:rPr lang="ru-RU" sz="1200" dirty="0" smtClean="0"/>
              <a:t>        По разным данным, у Этны имеется от 200 до 400 боковых вулканических кратеров. В среднем раз в три месяца то из одного, то из другого кратера извергается лава. А раз в 150 лет извержение разрушает какой-либо посёлок. Но это не останавливает </a:t>
            </a:r>
            <a:r>
              <a:rPr lang="ru-RU" sz="1200" dirty="0" err="1" smtClean="0"/>
              <a:t>сицилийцев</a:t>
            </a:r>
            <a:r>
              <a:rPr lang="ru-RU" sz="1200" dirty="0" smtClean="0"/>
              <a:t> — и они густо населяют склоны Этны, так как благодаря обилию минералов и микроэлементов, содержащихся в остывшей лаве и вулканическом пепле, почва здесь очень плодородна. На склонах Этны выращивают фрукты, оливы, разводят виноградники. Региональное правительство в Палермо в 1981 г. создало вокруг Этны национальный заповедник. Благодаря постоянной активности Этна была выбрана Вулканом десятилетия ООН.</a:t>
            </a:r>
          </a:p>
          <a:p>
            <a:endParaRPr lang="ru-RU" sz="1200" dirty="0"/>
          </a:p>
        </p:txBody>
      </p:sp>
      <p:pic>
        <p:nvPicPr>
          <p:cNvPr id="9219" name="Picture 3" descr="C:\Users\123\Desktop\4570d1b7ab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95210"/>
            <a:ext cx="4857752" cy="3262790"/>
          </a:xfrm>
          <a:prstGeom prst="rect">
            <a:avLst/>
          </a:prstGeom>
          <a:noFill/>
        </p:spPr>
      </p:pic>
      <p:pic>
        <p:nvPicPr>
          <p:cNvPr id="9220" name="Picture 4" descr="C:\Users\123\Desktop\вулканы\799px-EtnaAvi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851680" cy="3643314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043362" cy="121920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Везувий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71612"/>
            <a:ext cx="4059936" cy="457200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b="1" dirty="0" err="1" smtClean="0"/>
              <a:t>Везу́вий</a:t>
            </a:r>
            <a:r>
              <a:rPr lang="ru-RU" b="1" dirty="0" smtClean="0"/>
              <a:t> (</a:t>
            </a:r>
            <a:r>
              <a:rPr lang="ru-RU" b="1" dirty="0" err="1" smtClean="0"/>
              <a:t>итал</a:t>
            </a:r>
            <a:r>
              <a:rPr lang="ru-RU" b="1" dirty="0" smtClean="0"/>
              <a:t>. </a:t>
            </a:r>
            <a:r>
              <a:rPr lang="ru-RU" b="1" dirty="0" err="1" smtClean="0"/>
              <a:t>Vesuvio</a:t>
            </a:r>
            <a:r>
              <a:rPr lang="ru-RU" b="1" dirty="0" smtClean="0"/>
              <a:t>, </a:t>
            </a:r>
            <a:r>
              <a:rPr lang="ru-RU" b="1" dirty="0" err="1" smtClean="0"/>
              <a:t>неап</a:t>
            </a:r>
            <a:r>
              <a:rPr lang="ru-RU" b="1" dirty="0" smtClean="0"/>
              <a:t>. </a:t>
            </a:r>
            <a:r>
              <a:rPr lang="ru-RU" b="1" dirty="0" err="1" smtClean="0"/>
              <a:t>Vesuvio</a:t>
            </a:r>
            <a:r>
              <a:rPr lang="ru-RU" b="1" dirty="0" smtClean="0"/>
              <a:t>) — действующий вулкан на юге Италии, примерно в 15 км от Неаполя. Расположен на берегу Неаполитанского залива в провинции Неаполь, регион Кампания. Входит в </a:t>
            </a:r>
            <a:r>
              <a:rPr lang="ru-RU" b="1" dirty="0" err="1" smtClean="0"/>
              <a:t>Апеннинскую</a:t>
            </a:r>
            <a:r>
              <a:rPr lang="ru-RU" b="1" dirty="0" smtClean="0"/>
              <a:t> горную систему, имеет высоту 1281 м.</a:t>
            </a:r>
          </a:p>
          <a:p>
            <a:pPr algn="ctr">
              <a:buNone/>
            </a:pPr>
            <a:r>
              <a:rPr lang="ru-RU" b="1" dirty="0" smtClean="0"/>
              <a:t>Везувий является одним из трёх действующих вулканов Италии — вулкан Этна находится на острове Сицилия, а Стромболи — на </a:t>
            </a:r>
            <a:r>
              <a:rPr lang="ru-RU" b="1" dirty="0" err="1" smtClean="0"/>
              <a:t>Липарских</a:t>
            </a:r>
            <a:r>
              <a:rPr lang="ru-RU" b="1" dirty="0" smtClean="0"/>
              <a:t> островах. Везувий — единственный действующий вулкан континентальной Европы</a:t>
            </a:r>
            <a:r>
              <a:rPr lang="ru-RU" b="1" baseline="30000" dirty="0" smtClean="0"/>
              <a:t>,</a:t>
            </a:r>
            <a:r>
              <a:rPr lang="ru-RU" b="1" dirty="0" smtClean="0"/>
              <a:t> считается одним из наиболее опасных вулканов. Имеются сведения о более чем 80 значительных извержениях, наиболее известное из которых произошло 24 августа 79 года, когда были уничтожены древнеримские города Помпеи, Геркуланум, </a:t>
            </a:r>
            <a:r>
              <a:rPr lang="ru-RU" b="1" dirty="0" err="1" smtClean="0"/>
              <a:t>Оплонтис</a:t>
            </a:r>
            <a:r>
              <a:rPr lang="ru-RU" b="1" dirty="0" smtClean="0"/>
              <a:t> и виллы </a:t>
            </a:r>
            <a:r>
              <a:rPr lang="ru-RU" b="1" dirty="0" err="1" smtClean="0"/>
              <a:t>Стабий</a:t>
            </a:r>
            <a:r>
              <a:rPr lang="ru-RU" b="1" dirty="0" smtClean="0"/>
              <a:t>. Было описано древнеримскими авторами (в том числе Плинием младшим) и долгое время считалось легендарным событием. Последнее историческое извержение Везувия произошло в 1944 году.</a:t>
            </a:r>
          </a:p>
          <a:p>
            <a:endParaRPr lang="ru-RU" dirty="0"/>
          </a:p>
        </p:txBody>
      </p:sp>
      <p:pic>
        <p:nvPicPr>
          <p:cNvPr id="8195" name="Picture 3" descr="C:\Users\123\Desktop\vesuvius_244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0"/>
            <a:ext cx="5143504" cy="3263787"/>
          </a:xfrm>
          <a:prstGeom prst="rect">
            <a:avLst/>
          </a:prstGeom>
          <a:noFill/>
        </p:spPr>
      </p:pic>
      <p:pic>
        <p:nvPicPr>
          <p:cNvPr id="8196" name="Picture 4" descr="C:\Users\123\Desktop\0_5d6a9_a3e3f8ac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0992" y="3500438"/>
            <a:ext cx="4953008" cy="288925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42852"/>
            <a:ext cx="3609604" cy="837876"/>
          </a:xfrm>
        </p:spPr>
        <p:txBody>
          <a:bodyPr/>
          <a:lstStyle/>
          <a:p>
            <a:r>
              <a:rPr lang="ru-RU" dirty="0" smtClean="0"/>
              <a:t>Гекла</a:t>
            </a:r>
            <a:endParaRPr lang="ru-RU" dirty="0"/>
          </a:p>
        </p:txBody>
      </p:sp>
      <p:pic>
        <p:nvPicPr>
          <p:cNvPr id="10242" name="Picture 2" descr="C:\Users\123\Desktop\Гекл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6314" cy="319315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 smtClean="0"/>
              <a:t>      Гекла (</a:t>
            </a:r>
            <a:r>
              <a:rPr lang="ru-RU" b="1" dirty="0" err="1" smtClean="0"/>
              <a:t>исл</a:t>
            </a:r>
            <a:r>
              <a:rPr lang="ru-RU" b="1" dirty="0" smtClean="0"/>
              <a:t>. </a:t>
            </a:r>
            <a:r>
              <a:rPr lang="ru-RU" b="1" dirty="0" err="1" smtClean="0"/>
              <a:t>Hekla</a:t>
            </a:r>
            <a:r>
              <a:rPr lang="ru-RU" b="1" dirty="0" smtClean="0"/>
              <a:t>) — вулкан, расположенный на юге Исландии. Высота 1488 метров. С 874 года извергался более 20 раз и считается наиболее активным вулканом Исландии. В средневековье исландцы называли его «Ворота в ад». Изучение отложений вулканического пепла показало, что вулкан был активным по крайней мере на протяжении последних 6600 лет. Последнее извержение произошло в 2000 году.</a:t>
            </a:r>
          </a:p>
          <a:p>
            <a:pPr algn="ctr">
              <a:buNone/>
            </a:pPr>
            <a:r>
              <a:rPr lang="ru-RU" b="1" dirty="0" smtClean="0"/>
              <a:t>     Гекла — часть вулканического горного хребта, протяжённостью 40 километров. Однако, самой активной частью этого хребта является трещина протяжённостью 5,5 километров, называемая </a:t>
            </a:r>
            <a:r>
              <a:rPr lang="ru-RU" b="1" dirty="0" err="1" smtClean="0"/>
              <a:t>Heklugjá</a:t>
            </a:r>
            <a:r>
              <a:rPr lang="ru-RU" b="1" dirty="0" smtClean="0"/>
              <a:t>, которая принадлежит вулкану Гекла.</a:t>
            </a:r>
          </a:p>
          <a:p>
            <a:endParaRPr lang="ru-RU" dirty="0"/>
          </a:p>
        </p:txBody>
      </p:sp>
      <p:pic>
        <p:nvPicPr>
          <p:cNvPr id="1026" name="Picture 2" descr="C:\Users\123\Desktop\e81f48804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4857752" cy="323344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4139952" cy="1219200"/>
          </a:xfrm>
        </p:spPr>
        <p:txBody>
          <a:bodyPr>
            <a:normAutofit/>
          </a:bodyPr>
          <a:lstStyle/>
          <a:p>
            <a:r>
              <a:rPr lang="ru-RU" sz="2700" b="1" dirty="0" err="1" smtClean="0"/>
              <a:t>Эйяфьядлайёкюдль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85860"/>
            <a:ext cx="4059936" cy="485775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/>
              <a:t>   </a:t>
            </a:r>
            <a:r>
              <a:rPr lang="ru-RU" b="1" dirty="0" err="1" smtClean="0"/>
              <a:t>Эйяфьядлайё́кюдль</a:t>
            </a:r>
            <a:r>
              <a:rPr lang="ru-RU" dirty="0" smtClean="0"/>
              <a:t> (</a:t>
            </a:r>
            <a:r>
              <a:rPr lang="ru-RU" b="1" dirty="0" err="1" smtClean="0"/>
              <a:t>Эйяфьядлайёкудль</a:t>
            </a:r>
            <a:r>
              <a:rPr lang="ru-RU" smtClean="0"/>
              <a:t>; </a:t>
            </a:r>
            <a:r>
              <a:rPr lang="ru-RU" dirty="0" smtClean="0"/>
              <a:t> — шестой по величине ледник Исландии. Расположен на юге Исландии в 125 км (77 миль) к востоку от Рейкьявика. Под этим ледником (и частью под соседним ледником </a:t>
            </a:r>
            <a:r>
              <a:rPr lang="ru-RU" dirty="0" err="1" smtClean="0"/>
              <a:t>Мюрдальсйёкудль</a:t>
            </a:r>
            <a:r>
              <a:rPr lang="ru-RU" dirty="0" smtClean="0"/>
              <a:t>) находится вулкан конической формы без собственного имени, упрощённо называемый в прессе по имени ледника — </a:t>
            </a:r>
            <a:r>
              <a:rPr lang="ru-RU" dirty="0" err="1" smtClean="0"/>
              <a:t>Эйяфьядлайёкюдль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      Высота вершины 1666 метров, площадь ледника </a:t>
            </a:r>
            <a:r>
              <a:rPr lang="ru-RU" dirty="0" err="1" smtClean="0"/>
              <a:t>ок</a:t>
            </a:r>
            <a:r>
              <a:rPr lang="ru-RU" dirty="0" smtClean="0"/>
              <a:t>. 100 км². Вулканический кратер диаметра 3—4 км (до 2010 был покрыт ледниками). Вулкан относят к щитовидным.</a:t>
            </a:r>
          </a:p>
          <a:p>
            <a:endParaRPr lang="ru-RU" dirty="0"/>
          </a:p>
        </p:txBody>
      </p:sp>
      <p:pic>
        <p:nvPicPr>
          <p:cNvPr id="2051" name="Picture 3" descr="C:\Users\123\Desktop\26236_1428974328969_1371165971_31160820_3980022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357562"/>
            <a:ext cx="4631859" cy="3087906"/>
          </a:xfrm>
          <a:prstGeom prst="rect">
            <a:avLst/>
          </a:prstGeom>
          <a:noFill/>
        </p:spPr>
      </p:pic>
      <p:pic>
        <p:nvPicPr>
          <p:cNvPr id="2050" name="Picture 2" descr="C:\Users\123\Desktop\Fimmvorduhals_2010_03_27_dawn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1935" y="0"/>
            <a:ext cx="4822065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3888432" cy="487317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   Вулканы</a:t>
            </a:r>
            <a:r>
              <a:rPr lang="ru-RU" dirty="0" smtClean="0"/>
              <a:t> — геологические образования на поверхности земной коры или коры другой планеты, где магма выходит на поверхность, образуя лаву, вулканические газы, камни (вулканические бомбы) и пирокластические потоки.</a:t>
            </a:r>
          </a:p>
          <a:p>
            <a:pPr>
              <a:buNone/>
            </a:pPr>
            <a:r>
              <a:rPr lang="ru-RU" dirty="0" smtClean="0"/>
              <a:t>Слово «Вулкан» происходит от имени древнеримского бога огня Вулкана.</a:t>
            </a:r>
          </a:p>
          <a:p>
            <a:pPr>
              <a:buNone/>
            </a:pPr>
            <a:r>
              <a:rPr lang="ru-RU" dirty="0" smtClean="0"/>
              <a:t>Наука, изучающая вулканы, — вулканология, геоморфология.</a:t>
            </a:r>
          </a:p>
          <a:p>
            <a:pPr>
              <a:buNone/>
            </a:pPr>
            <a:r>
              <a:rPr lang="ru-RU" dirty="0" smtClean="0"/>
              <a:t>Вулканы классифицируются по форме (щитовидные, стратовулканы, шлаковые конусы, купольные), активности (действующие, спящие, потухшие), местонахождению (наземные, подводные, </a:t>
            </a:r>
            <a:r>
              <a:rPr lang="ru-RU" dirty="0" err="1" smtClean="0"/>
              <a:t>подледниковые</a:t>
            </a:r>
            <a:r>
              <a:rPr lang="ru-RU" dirty="0" smtClean="0"/>
              <a:t>) и др.</a:t>
            </a:r>
          </a:p>
          <a:p>
            <a:endParaRPr lang="ru-RU" dirty="0"/>
          </a:p>
        </p:txBody>
      </p:sp>
      <p:pic>
        <p:nvPicPr>
          <p:cNvPr id="5122" name="Picture 2" descr="C:\Users\123\Desktop\1a432667a9f8f2fa6f42c2dbdb0f9e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95862" y="1978819"/>
            <a:ext cx="3648075" cy="34671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Классификация вулканов по форме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     </a:t>
            </a:r>
            <a:r>
              <a:rPr lang="ru-RU" b="1" dirty="0" smtClean="0">
                <a:solidFill>
                  <a:schemeClr val="bg1"/>
                </a:solidFill>
              </a:rPr>
              <a:t>Щитовидные вулканы</a:t>
            </a:r>
            <a:r>
              <a:rPr lang="ru-RU" dirty="0" smtClean="0"/>
              <a:t> образуются в результате многократных выбросов жидкой лавы . Эта форма характерна для вулканов, извергающих базальтовую лаву низкой вязкости: она вытекает как из центрального кратера, так и из склонов вулкана. Лава равномерно растекается на многие километры. Как, например, на вулкане </a:t>
            </a:r>
            <a:r>
              <a:rPr lang="ru-RU" dirty="0" err="1" smtClean="0"/>
              <a:t>Мауна-Лоа</a:t>
            </a:r>
            <a:r>
              <a:rPr lang="ru-RU" dirty="0" smtClean="0"/>
              <a:t> на Гавайских островах где она стекает прямо в океан.</a:t>
            </a:r>
          </a:p>
          <a:p>
            <a:pPr>
              <a:buNone/>
            </a:pPr>
            <a:r>
              <a:rPr lang="ru-RU" b="1" dirty="0" smtClean="0"/>
              <a:t>      </a:t>
            </a:r>
            <a:r>
              <a:rPr lang="ru-RU" b="1" dirty="0" smtClean="0">
                <a:solidFill>
                  <a:schemeClr val="bg1"/>
                </a:solidFill>
              </a:rPr>
              <a:t>Шлаковые конусы</a:t>
            </a:r>
            <a:r>
              <a:rPr lang="ru-RU" dirty="0" smtClean="0"/>
              <a:t> выбрасывают из своего жерла только такие неплотные вещества, как камни и пепел: самые крупные обломки скапливаются слоями вокруг кратера. Из-за этого вулкан с каждым извержением становится всё выше. Лёгкие частицы отлетают на более дальнее расстояние, что делает склоны пологими.</a:t>
            </a:r>
          </a:p>
          <a:p>
            <a:pPr>
              <a:buNone/>
            </a:pPr>
            <a:r>
              <a:rPr lang="ru-RU" b="1" dirty="0" smtClean="0"/>
              <a:t>      </a:t>
            </a:r>
            <a:r>
              <a:rPr lang="ru-RU" b="1" dirty="0" smtClean="0">
                <a:solidFill>
                  <a:schemeClr val="bg1"/>
                </a:solidFill>
              </a:rPr>
              <a:t>Стратовулканы</a:t>
            </a:r>
            <a:r>
              <a:rPr lang="ru-RU" dirty="0" smtClean="0"/>
              <a:t>, или «слоистые вулканы», периодически извергают лаву и пирокластическое вещество — смесь горячего газа, пепла и раскалённых камней. Поэтому отложения на их конусе чередуются. На склонах стратовулканов образуются ребристые коридоры из застывшей лавы, которые служат вулкану опорой.</a:t>
            </a:r>
          </a:p>
          <a:p>
            <a:pPr>
              <a:buNone/>
            </a:pPr>
            <a:r>
              <a:rPr lang="ru-RU" b="1" dirty="0" smtClean="0"/>
              <a:t>      </a:t>
            </a:r>
            <a:r>
              <a:rPr lang="ru-RU" b="1" dirty="0" smtClean="0">
                <a:solidFill>
                  <a:schemeClr val="bg1"/>
                </a:solidFill>
              </a:rPr>
              <a:t>Купольные вулканы</a:t>
            </a:r>
            <a:r>
              <a:rPr lang="ru-RU" dirty="0" smtClean="0"/>
              <a:t> образуются, когда гранитная, вязкая магма вздымается над краями кратера вулкана и лишь небольшое количество просачивается наружу, стекая по склонам. Магма закупоривает жерло вулкана, подобно пробке, которую накопившиеся под куполом газы буквально вышибают из жерла.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123\Desktop\g_102559_149494_169537585_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51280"/>
            <a:ext cx="4786314" cy="2906720"/>
          </a:xfrm>
          <a:prstGeom prst="rect">
            <a:avLst/>
          </a:prstGeom>
          <a:noFill/>
        </p:spPr>
      </p:pic>
      <p:pic>
        <p:nvPicPr>
          <p:cNvPr id="3074" name="Picture 2" descr="C:\Users\123\Desktop\8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88024" y="3933056"/>
            <a:ext cx="4355976" cy="2915153"/>
          </a:xfrm>
          <a:prstGeom prst="rect">
            <a:avLst/>
          </a:prstGeom>
          <a:noFill/>
        </p:spPr>
      </p:pic>
      <p:pic>
        <p:nvPicPr>
          <p:cNvPr id="3075" name="Picture 3" descr="C:\Users\123\Desktop\36ef0bc37cb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4788024" cy="3929066"/>
          </a:xfrm>
          <a:prstGeom prst="rect">
            <a:avLst/>
          </a:prstGeom>
          <a:noFill/>
        </p:spPr>
      </p:pic>
      <p:pic>
        <p:nvPicPr>
          <p:cNvPr id="3077" name="Picture 5" descr="C:\Users\123\Desktop\volcano_7big_montserrat_erup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0"/>
            <a:ext cx="4355976" cy="392906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59936" cy="554732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/>
              <a:t>     Извержение вулкана</a:t>
            </a:r>
            <a:r>
              <a:rPr lang="ru-RU" dirty="0" smtClean="0"/>
              <a:t> 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— </a:t>
            </a:r>
            <a:r>
              <a:rPr lang="ru-RU" sz="2400" dirty="0" smtClean="0"/>
              <a:t>процесс выброса вулканом на земную поверхность раскалённых обломков, пепла, излияние магмы, которая, излившись на поверхность, становится лавой. Извержение вулкана может иметь временной период от нескольких часов до многих лет.</a:t>
            </a:r>
          </a:p>
          <a:p>
            <a:pPr>
              <a:buNone/>
            </a:pPr>
            <a:r>
              <a:rPr lang="ru-RU" sz="2400" dirty="0" smtClean="0"/>
              <a:t>    Извержения вулканов относятся к геологическим чрезвычайным ситуациям, которые могут привести к стихийным бедствиям.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476672"/>
            <a:ext cx="4059936" cy="55279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   1 Типы вулканических извержений:</a:t>
            </a:r>
          </a:p>
          <a:p>
            <a:pPr>
              <a:buNone/>
            </a:pPr>
            <a:endParaRPr lang="ru-RU" b="1" dirty="0" smtClean="0"/>
          </a:p>
          <a:p>
            <a:pPr lvl="1">
              <a:buNone/>
            </a:pPr>
            <a:r>
              <a:rPr lang="ru-RU" dirty="0" smtClean="0"/>
              <a:t>     </a:t>
            </a:r>
          </a:p>
          <a:p>
            <a:pPr lvl="1">
              <a:buNone/>
            </a:pPr>
            <a:r>
              <a:rPr lang="ru-RU" dirty="0" smtClean="0">
                <a:solidFill>
                  <a:schemeClr val="tx1"/>
                </a:solidFill>
              </a:rPr>
              <a:t> Гавайский тип</a:t>
            </a:r>
          </a:p>
          <a:p>
            <a:pPr lvl="1">
              <a:buNone/>
            </a:pP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dirty="0" err="1" smtClean="0">
                <a:solidFill>
                  <a:schemeClr val="tx1"/>
                </a:solidFill>
              </a:rPr>
              <a:t>Стромболианский</a:t>
            </a:r>
            <a:r>
              <a:rPr lang="ru-RU" dirty="0" smtClean="0">
                <a:solidFill>
                  <a:schemeClr val="tx1"/>
                </a:solidFill>
              </a:rPr>
              <a:t> тип</a:t>
            </a:r>
          </a:p>
          <a:p>
            <a:pPr lvl="1">
              <a:buNone/>
            </a:pP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dirty="0" err="1" smtClean="0">
                <a:solidFill>
                  <a:schemeClr val="tx1"/>
                </a:solidFill>
              </a:rPr>
              <a:t>Плинианский</a:t>
            </a:r>
            <a:r>
              <a:rPr lang="ru-RU" dirty="0" smtClean="0">
                <a:solidFill>
                  <a:schemeClr val="tx1"/>
                </a:solidFill>
              </a:rPr>
              <a:t> тип</a:t>
            </a:r>
          </a:p>
          <a:p>
            <a:pPr lvl="1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Пелейский</a:t>
            </a:r>
            <a:r>
              <a:rPr lang="ru-RU" dirty="0" smtClean="0">
                <a:solidFill>
                  <a:schemeClr val="tx1"/>
                </a:solidFill>
              </a:rPr>
              <a:t> тип</a:t>
            </a:r>
          </a:p>
          <a:p>
            <a:pPr lvl="1">
              <a:buNone/>
            </a:pPr>
            <a:r>
              <a:rPr lang="ru-RU" dirty="0" smtClean="0">
                <a:solidFill>
                  <a:schemeClr val="tx1"/>
                </a:solidFill>
              </a:rPr>
              <a:t> Газовый или </a:t>
            </a:r>
            <a:r>
              <a:rPr lang="ru-RU" dirty="0" err="1" smtClean="0">
                <a:solidFill>
                  <a:schemeClr val="tx1"/>
                </a:solidFill>
              </a:rPr>
              <a:t>фреатический</a:t>
            </a:r>
            <a:r>
              <a:rPr lang="ru-RU" dirty="0" smtClean="0">
                <a:solidFill>
                  <a:schemeClr val="tx1"/>
                </a:solidFill>
              </a:rPr>
              <a:t> тип</a:t>
            </a:r>
          </a:p>
          <a:p>
            <a:pPr lvl="1">
              <a:buNone/>
            </a:pPr>
            <a:r>
              <a:rPr lang="ru-RU" dirty="0" smtClean="0">
                <a:solidFill>
                  <a:schemeClr val="tx1"/>
                </a:solidFill>
              </a:rPr>
              <a:t> Подлёдный тип</a:t>
            </a:r>
          </a:p>
          <a:p>
            <a:pPr lvl="1">
              <a:buNone/>
            </a:pPr>
            <a:r>
              <a:rPr lang="ru-RU" dirty="0" smtClean="0">
                <a:solidFill>
                  <a:schemeClr val="tx1"/>
                </a:solidFill>
              </a:rPr>
              <a:t> Извержение пепловых потоков</a:t>
            </a:r>
          </a:p>
          <a:p>
            <a:pPr lvl="1">
              <a:buNone/>
            </a:pP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dirty="0" err="1" smtClean="0">
                <a:solidFill>
                  <a:schemeClr val="tx1"/>
                </a:solidFill>
              </a:rPr>
              <a:t>Гидроэксплозивные</a:t>
            </a:r>
            <a:r>
              <a:rPr lang="ru-RU" dirty="0" smtClean="0">
                <a:solidFill>
                  <a:schemeClr val="tx1"/>
                </a:solidFill>
              </a:rPr>
              <a:t> извержения</a:t>
            </a:r>
          </a:p>
          <a:p>
            <a:pPr lvl="1">
              <a:buNone/>
            </a:pPr>
            <a:r>
              <a:rPr lang="ru-RU" dirty="0" smtClean="0">
                <a:solidFill>
                  <a:schemeClr val="tx1"/>
                </a:solidFill>
              </a:rPr>
              <a:t> Исландский тип</a:t>
            </a:r>
          </a:p>
          <a:p>
            <a:pPr lvl="1">
              <a:buNone/>
            </a:pPr>
            <a:r>
              <a:rPr lang="ru-RU" dirty="0" smtClean="0">
                <a:solidFill>
                  <a:schemeClr val="tx1"/>
                </a:solidFill>
              </a:rPr>
              <a:t> Тип треск грома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2974" y="642918"/>
            <a:ext cx="6000792" cy="10620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Пик </a:t>
            </a:r>
            <a:r>
              <a:rPr lang="ru-RU" dirty="0" err="1" smtClean="0"/>
              <a:t>Орисаба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00174"/>
            <a:ext cx="4059936" cy="45720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/>
              <a:t>       Пик </a:t>
            </a:r>
            <a:r>
              <a:rPr lang="ru-RU" b="1" dirty="0" err="1" smtClean="0"/>
              <a:t>Ориса́ба</a:t>
            </a:r>
            <a:r>
              <a:rPr lang="ru-RU" dirty="0" smtClean="0"/>
              <a:t> (исп. </a:t>
            </a:r>
            <a:r>
              <a:rPr lang="ru-RU" dirty="0" err="1" smtClean="0"/>
              <a:t>Pico</a:t>
            </a:r>
            <a:r>
              <a:rPr lang="ru-RU" dirty="0" smtClean="0"/>
              <a:t> </a:t>
            </a:r>
            <a:r>
              <a:rPr lang="ru-RU" dirty="0" err="1" smtClean="0"/>
              <a:t>de</a:t>
            </a:r>
            <a:r>
              <a:rPr lang="ru-RU" dirty="0" smtClean="0"/>
              <a:t> </a:t>
            </a:r>
            <a:r>
              <a:rPr lang="ru-RU" dirty="0" err="1" smtClean="0"/>
              <a:t>Orizaba</a:t>
            </a:r>
            <a:r>
              <a:rPr lang="ru-RU" dirty="0" smtClean="0"/>
              <a:t>) или </a:t>
            </a:r>
            <a:r>
              <a:rPr lang="ru-RU" b="1" dirty="0" err="1" smtClean="0"/>
              <a:t>Читлалте́петль</a:t>
            </a:r>
            <a:r>
              <a:rPr lang="ru-RU" dirty="0" smtClean="0"/>
              <a:t> (</a:t>
            </a:r>
            <a:r>
              <a:rPr lang="ru-RU" dirty="0" err="1" smtClean="0"/>
              <a:t>аст</a:t>
            </a:r>
            <a:r>
              <a:rPr lang="ru-RU" dirty="0" smtClean="0"/>
              <a:t>. </a:t>
            </a:r>
            <a:r>
              <a:rPr lang="ru-RU" dirty="0" err="1" smtClean="0"/>
              <a:t>Cītlaltepētl</a:t>
            </a:r>
            <a:r>
              <a:rPr lang="ru-RU" dirty="0" smtClean="0"/>
              <a:t> </a:t>
            </a:r>
            <a:r>
              <a:rPr lang="ru-RU" dirty="0" err="1" smtClean="0"/>
              <a:t>отчитлалли</a:t>
            </a:r>
            <a:r>
              <a:rPr lang="ru-RU" dirty="0" smtClean="0"/>
              <a:t> — «звезда», </a:t>
            </a:r>
            <a:r>
              <a:rPr lang="ru-RU" dirty="0" err="1" smtClean="0"/>
              <a:t>тепетль</a:t>
            </a:r>
            <a:r>
              <a:rPr lang="ru-RU" dirty="0" smtClean="0"/>
              <a:t> — «гора») — самая высокая гора Мексики, третья по высоте в Северной Америке. Её высота составляет 5636 м по данным GPS и 5 611 м по данным системы INEGI.</a:t>
            </a:r>
          </a:p>
          <a:p>
            <a:pPr algn="ctr">
              <a:buNone/>
            </a:pPr>
            <a:r>
              <a:rPr lang="ru-RU" dirty="0" smtClean="0"/>
              <a:t>    Относительная высота — 4922 м (7-ой в списке самых больших гор по относительной высоте).</a:t>
            </a:r>
          </a:p>
          <a:p>
            <a:pPr algn="ctr">
              <a:buNone/>
            </a:pPr>
            <a:r>
              <a:rPr lang="ru-RU" dirty="0" smtClean="0"/>
              <a:t>     Стратовулкан, зафиксированы извержения в 1630, 1613, 1569, </a:t>
            </a:r>
            <a:r>
              <a:rPr lang="ru-RU" dirty="0" smtClean="0"/>
              <a:t>1566,1545-1565 </a:t>
            </a:r>
            <a:r>
              <a:rPr lang="ru-RU" dirty="0" smtClean="0"/>
              <a:t>и 1537, последнее извержение в 1687 году</a:t>
            </a:r>
            <a:r>
              <a:rPr lang="ru-RU" i="1" dirty="0" smtClean="0"/>
              <a:t>.</a:t>
            </a:r>
          </a:p>
          <a:p>
            <a:endParaRPr lang="ru-RU" dirty="0"/>
          </a:p>
        </p:txBody>
      </p:sp>
      <p:pic>
        <p:nvPicPr>
          <p:cNvPr id="2050" name="Picture 2" descr="C:\Users\123\Desktop\Pico_Orizaba_Pin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76672"/>
            <a:ext cx="4330414" cy="2645612"/>
          </a:xfrm>
          <a:prstGeom prst="rect">
            <a:avLst/>
          </a:prstGeom>
          <a:noFill/>
        </p:spPr>
      </p:pic>
      <p:pic>
        <p:nvPicPr>
          <p:cNvPr id="2051" name="Picture 3" descr="C:\Users\123\Desktop\viajeros9.blogspot.c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9000"/>
            <a:ext cx="4359835" cy="2885646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       </a:t>
            </a:r>
            <a:r>
              <a:rPr lang="ru-RU" sz="1400" b="1" dirty="0" err="1" smtClean="0"/>
              <a:t>Эльбру́с</a:t>
            </a:r>
            <a:r>
              <a:rPr lang="ru-RU" sz="1400" b="1" dirty="0" smtClean="0"/>
              <a:t> (</a:t>
            </a:r>
            <a:r>
              <a:rPr lang="ru-RU" sz="1400" b="1" dirty="0" err="1" smtClean="0"/>
              <a:t>карач.-балк</a:t>
            </a:r>
            <a:r>
              <a:rPr lang="ru-RU" sz="1400" b="1" dirty="0" smtClean="0"/>
              <a:t>. </a:t>
            </a:r>
            <a:r>
              <a:rPr lang="ru-RU" sz="1400" b="1" dirty="0" err="1" smtClean="0"/>
              <a:t>Минги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тау</a:t>
            </a:r>
            <a:r>
              <a:rPr lang="ru-RU" sz="1400" b="1" dirty="0" smtClean="0"/>
              <a:t> </a:t>
            </a:r>
            <a:r>
              <a:rPr lang="ru-RU" sz="1400" b="1" dirty="0" err="1" smtClean="0"/>
              <a:t>[miŋŋi taw</a:t>
            </a:r>
            <a:r>
              <a:rPr lang="ru-RU" sz="1400" b="1" dirty="0" smtClean="0"/>
              <a:t>] (</a:t>
            </a:r>
            <a:r>
              <a:rPr lang="ru-RU" sz="1400" b="1" dirty="0" err="1" smtClean="0"/>
              <a:t>инф</a:t>
            </a:r>
            <a:r>
              <a:rPr lang="ru-RU" sz="1400" b="1" dirty="0" smtClean="0"/>
              <a:t>.)) — стратовулкан на Кавказе, на границе республик Кабардино-Балкария и Карачаево-Черкесия. Эльбрус расположен севернее Большого Кавказского Хребта и является высочайшей вершиной России. Учитывая, что границы части света Европы неоднозначны, нередко Эльбрус называют также высочайшей европейской горной вершиной</a:t>
            </a:r>
            <a:endParaRPr lang="ru-RU" sz="1400" b="1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Эребус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43050"/>
            <a:ext cx="4059936" cy="457200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b="1" dirty="0" smtClean="0"/>
              <a:t>       </a:t>
            </a:r>
            <a:r>
              <a:rPr lang="ru-RU" sz="2900" b="1" dirty="0" err="1" smtClean="0"/>
              <a:t>Эре́бус</a:t>
            </a:r>
            <a:r>
              <a:rPr lang="ru-RU" sz="2900" dirty="0" smtClean="0"/>
              <a:t> — вулкан в Антарктиде, самый южный действующий вулкан на Земле. Высота — 3794 м. Расположен на острове Росса, где имеется ещё 3 потухших вулкана.</a:t>
            </a:r>
          </a:p>
          <a:p>
            <a:pPr algn="ctr">
              <a:buNone/>
            </a:pPr>
            <a:r>
              <a:rPr lang="ru-RU" sz="2900" dirty="0" smtClean="0"/>
              <a:t>       Постоянная активность вулкана наблюдается с 1972 года. Институт горной добычи и технологии штата Нью-Мексико, США организовал здесь станцию наблюдения за вулканом. В кратере вулкана имеется уникальное лавовое озеро.</a:t>
            </a:r>
          </a:p>
          <a:p>
            <a:pPr algn="ctr">
              <a:buNone/>
            </a:pPr>
            <a:r>
              <a:rPr lang="ru-RU" sz="2900" dirty="0" smtClean="0"/>
              <a:t>       Вулкан Эребус находится на пересечении разломов земной коры и является одним из активнейших вулканов планеты. Из этих разломов периодически происходят мощные выбросы глубинных газов, в том числе водорода и метана, которые, достигая стратосферы, разрушают озон. Минимальная толщина озонового слоя наблюдается над морем Росса, где расположен вулкан Эребус.</a:t>
            </a:r>
          </a:p>
          <a:p>
            <a:endParaRPr lang="ru-RU" sz="2900" dirty="0"/>
          </a:p>
        </p:txBody>
      </p:sp>
      <p:pic>
        <p:nvPicPr>
          <p:cNvPr id="4098" name="Picture 2" descr="C:\Users\123\Desktop\Mt_ereb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1306" y="1714488"/>
            <a:ext cx="4992694" cy="331546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142852"/>
            <a:ext cx="5757874" cy="1219200"/>
          </a:xfrm>
        </p:spPr>
        <p:txBody>
          <a:bodyPr/>
          <a:lstStyle/>
          <a:p>
            <a:pPr algn="ctr"/>
            <a:r>
              <a:rPr lang="ru-RU" b="1" dirty="0" smtClean="0"/>
              <a:t>Кракатау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i="1" dirty="0" smtClean="0"/>
              <a:t>Кракатау</a:t>
            </a:r>
            <a:r>
              <a:rPr lang="ru-RU" i="1" dirty="0" smtClean="0"/>
              <a:t> (</a:t>
            </a:r>
            <a:r>
              <a:rPr lang="ru-RU" i="1" dirty="0" err="1" smtClean="0"/>
              <a:t>Krakatau</a:t>
            </a:r>
            <a:r>
              <a:rPr lang="ru-RU" i="1" dirty="0" smtClean="0"/>
              <a:t>) — бывший остров и действующий вулкан в Индонезии, расположен в Зондском проливе, между островами Ява и Суматра, это часть затопленной морем кальдеры, оставшейся после грандиозного взрыва 18 августа 1883 года. Площадь острова 10,5 км². Высота вулкана 813 м. Он сложен базальтами и андезитами. Воронка вулканической кальдеры имеет глубину 370 м и диаметр 5000 м. Интенсивная вулканическая деятельность Кракатау объясняется тем, что он насажен на тектонический узел пересечения многих разломов в островной дуге.</a:t>
            </a:r>
            <a:endParaRPr lang="ru-RU" i="1" dirty="0"/>
          </a:p>
        </p:txBody>
      </p:sp>
      <p:pic>
        <p:nvPicPr>
          <p:cNvPr id="7170" name="Picture 2" descr="C:\Users\123\Desktop\Kra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57166"/>
            <a:ext cx="3666015" cy="5912927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239</TotalTime>
  <Words>53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Официальная</vt:lpstr>
      <vt:lpstr>МАУ ДО «ЦВР»</vt:lpstr>
      <vt:lpstr>Слайд 2</vt:lpstr>
      <vt:lpstr>Классификация вулканов по форме </vt:lpstr>
      <vt:lpstr>Слайд 4</vt:lpstr>
      <vt:lpstr>Слайд 5</vt:lpstr>
      <vt:lpstr>Пик Орисаба </vt:lpstr>
      <vt:lpstr>Слайд 7</vt:lpstr>
      <vt:lpstr>Эребус</vt:lpstr>
      <vt:lpstr>Кракатау </vt:lpstr>
      <vt:lpstr>Слайд 10</vt:lpstr>
      <vt:lpstr>     Стромболи</vt:lpstr>
      <vt:lpstr>Этна</vt:lpstr>
      <vt:lpstr>Везувий</vt:lpstr>
      <vt:lpstr>Гекла</vt:lpstr>
      <vt:lpstr>Эйяфьядлайёкюдль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Uzer</cp:lastModifiedBy>
  <cp:revision>31</cp:revision>
  <dcterms:created xsi:type="dcterms:W3CDTF">2011-10-17T11:10:45Z</dcterms:created>
  <dcterms:modified xsi:type="dcterms:W3CDTF">2020-04-12T10:25:28Z</dcterms:modified>
</cp:coreProperties>
</file>