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6" r:id="rId3"/>
    <p:sldId id="292" r:id="rId4"/>
    <p:sldId id="309" r:id="rId5"/>
    <p:sldId id="307" r:id="rId6"/>
    <p:sldId id="308" r:id="rId7"/>
    <p:sldId id="310" r:id="rId8"/>
    <p:sldId id="311" r:id="rId9"/>
    <p:sldId id="312" r:id="rId10"/>
    <p:sldId id="313" r:id="rId11"/>
    <p:sldId id="29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2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66FF"/>
    <a:srgbClr val="008080"/>
    <a:srgbClr val="CC6600"/>
    <a:srgbClr val="FF6600"/>
    <a:srgbClr val="FF9900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CB6726-496E-4865-A72D-595C5577B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A55C-A480-4DDD-A7AA-2819E4A61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4B8-4363-40FF-8014-56DE23D77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2978FC-53B0-4301-8F19-0D1C06761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291B-4A6A-4E64-A73E-627C869A9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31D8-6397-4B22-B4B1-A62834711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D06ADB-1C83-4C18-A4C5-C16E3282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125A-BB66-4D2E-BA29-8EDB24E6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7396-0710-43EB-A859-39034932D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E5E2-3F83-4F74-A920-E96CD022E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638E-BA21-4A1D-9144-8226C248D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91D0C6-129A-4F31-9CD1-A379F68DE2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73453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"/>
                <a:cs typeface="Arial"/>
              </a:rPr>
              <a:t>Грибы - это растения?</a:t>
            </a:r>
          </a:p>
        </p:txBody>
      </p:sp>
      <p:pic>
        <p:nvPicPr>
          <p:cNvPr id="69659" name="Picture 27" descr="11tipi_Kornevih_Sistem"/>
          <p:cNvPicPr>
            <a:picLocks noChangeAspect="1" noChangeArrowheads="1"/>
          </p:cNvPicPr>
          <p:nvPr/>
        </p:nvPicPr>
        <p:blipFill>
          <a:blip r:embed="rId2"/>
          <a:srcRect b="20799"/>
          <a:stretch>
            <a:fillRect/>
          </a:stretch>
        </p:blipFill>
        <p:spPr bwMode="auto">
          <a:xfrm>
            <a:off x="1403350" y="2133600"/>
            <a:ext cx="6048375" cy="4133850"/>
          </a:xfrm>
          <a:prstGeom prst="rect">
            <a:avLst/>
          </a:prstGeom>
          <a:noFill/>
        </p:spPr>
      </p:pic>
      <p:sp>
        <p:nvSpPr>
          <p:cNvPr id="69660" name="WordArt 28"/>
          <p:cNvSpPr>
            <a:spLocks noChangeArrowheads="1" noChangeShapeType="1" noTextEdit="1"/>
          </p:cNvSpPr>
          <p:nvPr/>
        </p:nvSpPr>
        <p:spPr bwMode="auto">
          <a:xfrm rot="801188">
            <a:off x="7164388" y="1916113"/>
            <a:ext cx="1296987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69661" name="WordArt 29"/>
          <p:cNvSpPr>
            <a:spLocks noChangeArrowheads="1" noChangeShapeType="1" noTextEdit="1"/>
          </p:cNvSpPr>
          <p:nvPr/>
        </p:nvSpPr>
        <p:spPr bwMode="auto">
          <a:xfrm rot="801188">
            <a:off x="468313" y="4797425"/>
            <a:ext cx="1296987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Порча </a:t>
            </a:r>
            <a:r>
              <a:rPr lang="ru-RU" dirty="0" smtClean="0"/>
              <a:t>продуктов </a:t>
            </a:r>
            <a:r>
              <a:rPr lang="ru-RU" dirty="0" smtClean="0"/>
              <a:t>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Плесневые </a:t>
            </a:r>
            <a:r>
              <a:rPr lang="ru-RU" dirty="0" smtClean="0"/>
              <a:t>грибы, попадая в организм человека и животных вызывают заболевания легких, головного мозга, кожи и др.)  Развитие плесневых грибов на поверхности строительных и отделочных материалов приводит к </a:t>
            </a:r>
            <a:r>
              <a:rPr lang="ru-RU" dirty="0" smtClean="0"/>
              <a:t>их разрушению. </a:t>
            </a:r>
            <a:r>
              <a:rPr lang="ru-RU" dirty="0" smtClean="0"/>
              <a:t>Особенно вредоносное влияние оказывает плесень на деревянные конструкции.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Grib-trutov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860800"/>
            <a:ext cx="3459163" cy="2532063"/>
          </a:xfrm>
          <a:prstGeom prst="rect">
            <a:avLst/>
          </a:prstGeom>
          <a:noFill/>
        </p:spPr>
      </p:pic>
      <p:pic>
        <p:nvPicPr>
          <p:cNvPr id="53255" name="Picture 7" descr="0_58d75_3a146ba9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860800"/>
            <a:ext cx="3382962" cy="2536825"/>
          </a:xfrm>
          <a:prstGeom prst="rect">
            <a:avLst/>
          </a:prstGeom>
          <a:noFill/>
        </p:spPr>
      </p:pic>
      <p:pic>
        <p:nvPicPr>
          <p:cNvPr id="53257" name="Picture 9" descr="800px-Boletus_subtomentos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836613"/>
            <a:ext cx="3311525" cy="2484437"/>
          </a:xfrm>
          <a:prstGeom prst="rect">
            <a:avLst/>
          </a:prstGeom>
          <a:noFill/>
        </p:spPr>
      </p:pic>
      <p:pic>
        <p:nvPicPr>
          <p:cNvPr id="53259" name="Picture 11" descr="4030611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836613"/>
            <a:ext cx="3352800" cy="2516187"/>
          </a:xfrm>
          <a:prstGeom prst="rect">
            <a:avLst/>
          </a:prstGeom>
          <a:noFill/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116013" y="333375"/>
            <a:ext cx="305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Шляпочные грибы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292725" y="333375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Гриб - дождевик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132138" y="3357563"/>
            <a:ext cx="300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Грибы - трутовики</a:t>
            </a:r>
          </a:p>
        </p:txBody>
      </p:sp>
      <p:pic>
        <p:nvPicPr>
          <p:cNvPr id="5326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0" fill="hold"/>
                                        <p:tgtEl>
                                          <p:spTgt spid="53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9600" b="1">
                <a:solidFill>
                  <a:srgbClr val="CC6600"/>
                </a:solidFill>
                <a:latin typeface="Monotype Corsiva" pitchFamily="66" charset="0"/>
              </a:rPr>
              <a:t>Лесные грибы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1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4559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51050" y="403225"/>
            <a:ext cx="4940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5400" b="1">
                <a:solidFill>
                  <a:srgbClr val="CC6600"/>
                </a:solidFill>
                <a:latin typeface="Comic Sans MS" pitchFamily="66" charset="0"/>
              </a:rPr>
              <a:t>Подберёзовик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4140200" y="1484313"/>
          <a:ext cx="4319588" cy="4541520"/>
        </p:xfrm>
        <a:graphic>
          <a:graphicData uri="http://schemas.openxmlformats.org/drawingml/2006/table">
            <a:tbl>
              <a:tblPr/>
              <a:tblGrid>
                <a:gridCol w="4319588"/>
              </a:tblGrid>
              <a:tr h="338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5911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Подберезовик получил свое имя потому,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что любит селиться рядышком с березой.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Шляпка у подберезовика бывает самых разных оттенков коричневого цвета. Ножка тонкая и стройная с едва заметными чешуйками,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которые становятся более крупными у грибов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большого размера.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017588" y="3811588"/>
            <a:ext cx="184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 sz="1800"/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313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60350"/>
            <a:ext cx="6572296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C6600"/>
                </a:solidFill>
                <a:latin typeface="Comic Sans MS" pitchFamily="66" charset="0"/>
              </a:rPr>
              <a:t>Подосиновик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708400" y="1793875"/>
            <a:ext cx="525621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/>
              <a:t>Как ты думаешь, под каким деревом растет этот гриб? Конечно, под осиной — вечно дрожащим деревом. За яркую красно-оранжевую шляпку в народе его называют красноголовиком.</a:t>
            </a:r>
          </a:p>
          <a:p>
            <a:pPr algn="ctr"/>
            <a:endParaRPr lang="ru-RU" sz="2000"/>
          </a:p>
          <a:p>
            <a:pPr algn="ctr"/>
            <a:r>
              <a:rPr lang="ru-RU" sz="1800">
                <a:solidFill>
                  <a:srgbClr val="0033CC"/>
                </a:solidFill>
              </a:rPr>
              <a:t>Я в красной шапочке расту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Среди корней осиновых. 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Меня увидишь за версту — 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Зовусь я подосиновик. 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Я родился в день дождливый. 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Под осиной молодой. 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Круглый, гладкий и красивый, </a:t>
            </a:r>
          </a:p>
          <a:p>
            <a:pPr algn="ctr"/>
            <a:r>
              <a:rPr lang="ru-RU" sz="1800">
                <a:solidFill>
                  <a:srgbClr val="0033CC"/>
                </a:solidFill>
              </a:rPr>
              <a:t>С ножкой тонкой и прямой.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4559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>
                <a:solidFill>
                  <a:srgbClr val="CC6600"/>
                </a:solidFill>
                <a:latin typeface="Comic Sans MS" pitchFamily="66" charset="0"/>
              </a:rPr>
              <a:t>Белый гриб (Боровик)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00563" y="1412875"/>
            <a:ext cx="43211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А вот белый гриб дружит со многими породами деревьев. От того, с каким деревом по­дружился этот красивый крепкий грибок, зависит цвет его шляпки. Когда он растет под березами его шляпка светлая, даже беловатая. Под елями и соснами растет белый гриб с коричневой шляпкой.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4941888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CC00"/>
                </a:solidFill>
              </a:rPr>
              <a:t>Белый гриб считают главным</a:t>
            </a:r>
          </a:p>
          <a:p>
            <a:pPr algn="ctr"/>
            <a:r>
              <a:rPr lang="ru-RU" sz="2400" b="1">
                <a:solidFill>
                  <a:srgbClr val="00CC00"/>
                </a:solidFill>
              </a:rPr>
              <a:t>в грибном царстве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3168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33375"/>
            <a:ext cx="5072098" cy="850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CC6600"/>
                </a:solidFill>
                <a:latin typeface="Comic Sans MS" pitchFamily="66" charset="0"/>
              </a:rPr>
              <a:t>Сыроежка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140200" y="1341438"/>
            <a:ext cx="46085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/>
              <a:t>     В июле в лесу грибников встречает яркий хоровод сыроежек в разноцветных «одеждах». Есть сыроежки </a:t>
            </a:r>
            <a:r>
              <a:rPr lang="ru-RU" sz="1800">
                <a:solidFill>
                  <a:srgbClr val="FF0066"/>
                </a:solidFill>
              </a:rPr>
              <a:t>желтые, красные, фиолетовые, зеленые, синие</a:t>
            </a:r>
            <a:r>
              <a:rPr lang="ru-RU" sz="1800"/>
              <a:t>.</a:t>
            </a:r>
            <a:r>
              <a:rPr lang="ru-RU" sz="1800" i="1"/>
              <a:t> </a:t>
            </a:r>
            <a:r>
              <a:rPr lang="ru-RU" sz="1800"/>
              <a:t>Встречаются и редкие</a:t>
            </a:r>
            <a:r>
              <a:rPr lang="ru-RU" sz="1800" i="1"/>
              <a:t> </a:t>
            </a:r>
            <a:r>
              <a:rPr lang="ru-RU" sz="1800"/>
              <a:t>голубые, как цвет летнего неба: их называют </a:t>
            </a:r>
            <a:r>
              <a:rPr lang="ru-RU" sz="1800">
                <a:solidFill>
                  <a:srgbClr val="0033CC"/>
                </a:solidFill>
              </a:rPr>
              <a:t>лазурными</a:t>
            </a:r>
            <a:r>
              <a:rPr lang="ru-RU" sz="1800"/>
              <a:t>. </a:t>
            </a:r>
          </a:p>
          <a:p>
            <a:r>
              <a:rPr lang="ru-RU" sz="1800"/>
              <a:t>      Растут сыроежки под самыми различными деревьями. Свое название они получили за то, что их можно есть после непродолжительного</a:t>
            </a:r>
          </a:p>
          <a:p>
            <a:r>
              <a:rPr lang="ru-RU" sz="1800"/>
              <a:t>отваривания, просто посыпав солью. Совсем сырыми их есть </a:t>
            </a:r>
            <a:r>
              <a:rPr lang="ru-RU" sz="1800" i="1"/>
              <a:t>нельзя, </a:t>
            </a:r>
            <a:r>
              <a:rPr lang="ru-RU" sz="1800"/>
              <a:t>тем более что среди них встречаются едкие и даже горькие на вкус.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32400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3251200" cy="854075"/>
          </a:xfrm>
        </p:spPr>
        <p:txBody>
          <a:bodyPr>
            <a:normAutofit fontScale="90000"/>
          </a:bodyPr>
          <a:lstStyle/>
          <a:p>
            <a:r>
              <a:rPr lang="ru-RU" sz="5400" b="1">
                <a:solidFill>
                  <a:srgbClr val="CC6600"/>
                </a:solidFill>
                <a:latin typeface="Comic Sans MS" pitchFamily="66" charset="0"/>
              </a:rPr>
              <a:t>Лисичка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71550" y="4073525"/>
            <a:ext cx="7826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28490" tIns="914112" rIns="4156353" bIns="457056" anchor="ctr">
            <a:spAutoFit/>
          </a:bodyPr>
          <a:lstStyle/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08400" y="1557338"/>
            <a:ext cx="51133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    Золотисто-желтые лисички по окраске действительно похожи на рыжую плутовку — лису. Благодаря этому цвету они хорошо заметны среди травы или опавшей хвои. На нижней стороне шляпки у них очень заметны пластинки-складки, которые плавно переходят в ножку. </a:t>
            </a:r>
          </a:p>
          <a:p>
            <a:r>
              <a:rPr lang="ru-RU" sz="2000"/>
              <a:t>    </a:t>
            </a:r>
            <a:r>
              <a:rPr lang="ru-RU" sz="2000">
                <a:solidFill>
                  <a:srgbClr val="0000FF"/>
                </a:solidFill>
              </a:rPr>
              <a:t>Лисички — отличные грибы.</a:t>
            </a:r>
            <a:r>
              <a:rPr lang="ru-RU" sz="2000"/>
              <a:t> Всегда без червяков. Грибники очень любят эти грибы еще и за то, что они редко растут по одному, а чаще — большими семейками.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20713"/>
            <a:ext cx="2890837" cy="796925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C6600"/>
                </a:solidFill>
                <a:latin typeface="Comic Sans MS" pitchFamily="66" charset="0"/>
              </a:rPr>
              <a:t>Рыжик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24300" y="1557338"/>
            <a:ext cx="45370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/>
              <a:t>В лесу можно встретить и другие грибы с желто-оранжевой, рыжей окраской — это </a:t>
            </a:r>
            <a:r>
              <a:rPr lang="ru-RU" sz="2000">
                <a:solidFill>
                  <a:srgbClr val="FF0066"/>
                </a:solidFill>
              </a:rPr>
              <a:t>рыжики</a:t>
            </a:r>
            <a:r>
              <a:rPr lang="ru-RU" sz="2000"/>
              <a:t>. Своей яркой окраской будто солнечные зайчики сверкают в зеленой траве. За красивые золотистые оттенки, а также плотную упругую мякоть в русских народных сказках эти грибы называют: </a:t>
            </a:r>
            <a:r>
              <a:rPr lang="ru-RU" sz="2000">
                <a:solidFill>
                  <a:srgbClr val="003399"/>
                </a:solidFill>
              </a:rPr>
              <a:t>«рыжики — богаты мужики».</a:t>
            </a:r>
            <a:r>
              <a:rPr lang="ru-RU" sz="2000"/>
              <a:t> Мякоть рыжиков и их сок пахнут фруктами. Рыжики очень вкусны и издавна высоко ценятся.</a:t>
            </a:r>
            <a:r>
              <a:rPr lang="ru-RU" sz="1600"/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2952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33375"/>
            <a:ext cx="5786478" cy="99853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C6600"/>
                </a:solidFill>
                <a:latin typeface="Comic Sans MS" pitchFamily="66" charset="0"/>
              </a:rPr>
              <a:t>Волнушка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779838" y="1484313"/>
            <a:ext cx="48974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/>
              <a:t>Волнушки чаще всего можно встретить в березовых лесах. На волнистых шляпках этих грибов темные кольца, как круги на воде, которые появляются на ее гладкой поверхности, если в воду бросить камушек. Отсюда и название — волнушки. В лесу можно встретить две волнушки — </a:t>
            </a:r>
            <a:r>
              <a:rPr lang="ru-RU" sz="2000">
                <a:solidFill>
                  <a:srgbClr val="003399"/>
                </a:solidFill>
              </a:rPr>
              <a:t>розовую и белую</a:t>
            </a:r>
            <a:r>
              <a:rPr lang="ru-RU" sz="2000"/>
              <a:t>. У розовой волнушки шляпка нежно-розовая шерстистая с красными кольцами. Белую волнушку еще называют </a:t>
            </a:r>
            <a:r>
              <a:rPr lang="ru-RU" sz="2000" b="1" i="1"/>
              <a:t>белянкой</a:t>
            </a:r>
            <a:r>
              <a:rPr lang="ru-RU" sz="2000" i="1"/>
              <a:t>, </a:t>
            </a:r>
            <a:r>
              <a:rPr lang="ru-RU" sz="2000"/>
              <a:t>потому что шляпка ее белая с кремовыми колечками.</a:t>
            </a:r>
            <a:r>
              <a:rPr lang="ru-RU" sz="1600"/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73453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"/>
                <a:cs typeface="Arial"/>
              </a:rPr>
              <a:t>Грибы - это животные?</a:t>
            </a:r>
          </a:p>
        </p:txBody>
      </p:sp>
      <p:pic>
        <p:nvPicPr>
          <p:cNvPr id="70665" name="Picture 9" descr="0a19e1ec2d0f52f83c03218d9b545d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0213"/>
            <a:ext cx="3051175" cy="2289175"/>
          </a:xfrm>
          <a:prstGeom prst="rect">
            <a:avLst/>
          </a:prstGeom>
          <a:noFill/>
        </p:spPr>
      </p:pic>
      <p:pic>
        <p:nvPicPr>
          <p:cNvPr id="70667" name="Picture 11" descr="0a04da956fdd86987e82fcbb8ac827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3024188" cy="2271712"/>
          </a:xfrm>
          <a:prstGeom prst="rect">
            <a:avLst/>
          </a:prstGeom>
          <a:noFill/>
        </p:spPr>
      </p:pic>
      <p:pic>
        <p:nvPicPr>
          <p:cNvPr id="70669" name="Picture 13" descr="1348905792_zhivotnie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789363"/>
            <a:ext cx="3529012" cy="2647950"/>
          </a:xfrm>
          <a:prstGeom prst="rect">
            <a:avLst/>
          </a:prstGeom>
          <a:noFill/>
        </p:spPr>
      </p:pic>
      <p:sp>
        <p:nvSpPr>
          <p:cNvPr id="70670" name="WordArt 14"/>
          <p:cNvSpPr>
            <a:spLocks noChangeArrowheads="1" noChangeShapeType="1" noTextEdit="1"/>
          </p:cNvSpPr>
          <p:nvPr/>
        </p:nvSpPr>
        <p:spPr bwMode="auto">
          <a:xfrm rot="801188">
            <a:off x="6732588" y="4437063"/>
            <a:ext cx="1296987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0671" name="WordArt 15"/>
          <p:cNvSpPr>
            <a:spLocks noChangeArrowheads="1" noChangeShapeType="1" noTextEdit="1"/>
          </p:cNvSpPr>
          <p:nvPr/>
        </p:nvSpPr>
        <p:spPr bwMode="auto">
          <a:xfrm rot="-1195707">
            <a:off x="971550" y="4508500"/>
            <a:ext cx="129698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168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2746375" cy="941388"/>
          </a:xfrm>
        </p:spPr>
        <p:txBody>
          <a:bodyPr/>
          <a:lstStyle/>
          <a:p>
            <a:r>
              <a:rPr lang="ru-RU" sz="5400" b="1">
                <a:solidFill>
                  <a:srgbClr val="CC6600"/>
                </a:solidFill>
                <a:latin typeface="Comic Sans MS" pitchFamily="66" charset="0"/>
              </a:rPr>
              <a:t>Груздь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79838" y="884238"/>
            <a:ext cx="5040312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    В конце лета в лесу появляются грузди. Название грузди получили от слова «груда», так как растут они дружно, большими группами, часто громоздясь друг на друга.</a:t>
            </a:r>
          </a:p>
          <a:p>
            <a:r>
              <a:rPr lang="ru-RU" sz="2000" i="1"/>
              <a:t>    </a:t>
            </a:r>
            <a:r>
              <a:rPr lang="ru-RU" sz="2000" i="1">
                <a:solidFill>
                  <a:srgbClr val="FF0066"/>
                </a:solidFill>
              </a:rPr>
              <a:t>Белый груздь</a:t>
            </a:r>
            <a:r>
              <a:rPr lang="ru-RU" sz="2000" i="1"/>
              <a:t> </a:t>
            </a:r>
            <a:r>
              <a:rPr lang="ru-RU" sz="2000"/>
              <a:t>легко отличить от других. Край его шляпки всегда лохматый, будто пушистый. </a:t>
            </a:r>
          </a:p>
          <a:p>
            <a:r>
              <a:rPr lang="ru-RU" sz="2000"/>
              <a:t>    </a:t>
            </a:r>
            <a:r>
              <a:rPr lang="ru-RU" sz="2000" i="1">
                <a:solidFill>
                  <a:srgbClr val="FF0066"/>
                </a:solidFill>
              </a:rPr>
              <a:t>Черный</a:t>
            </a:r>
            <a:r>
              <a:rPr lang="ru-RU" sz="2000">
                <a:solidFill>
                  <a:srgbClr val="FF0066"/>
                </a:solidFill>
              </a:rPr>
              <a:t> </a:t>
            </a:r>
            <a:r>
              <a:rPr lang="ru-RU" sz="2000" i="1">
                <a:solidFill>
                  <a:srgbClr val="FF0066"/>
                </a:solidFill>
              </a:rPr>
              <a:t>груздь</a:t>
            </a:r>
            <a:r>
              <a:rPr lang="ru-RU" sz="2000" i="1"/>
              <a:t> </a:t>
            </a:r>
            <a:r>
              <a:rPr lang="ru-RU" sz="2000"/>
              <a:t>отличается от своих собратьев -груздей большими размерами и очень плотной толстой мякотью. Шляпка этого гриба зеленовато-бурая или темная, почти черная. За это в народе его называют </a:t>
            </a:r>
            <a:r>
              <a:rPr lang="ru-RU" sz="2000" b="1" i="1"/>
              <a:t>чернушкой.</a:t>
            </a:r>
            <a:r>
              <a:rPr lang="ru-RU" sz="1600" b="1" i="1"/>
              <a:t/>
            </a:r>
            <a:br>
              <a:rPr lang="ru-RU" sz="1600" b="1" i="1"/>
            </a:br>
            <a:endParaRPr lang="ru-RU" sz="1600" b="1" i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1686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1" y="476250"/>
            <a:ext cx="4013218" cy="927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CC6600"/>
                </a:solidFill>
                <a:latin typeface="Comic Sans MS" pitchFamily="66" charset="0"/>
              </a:rPr>
              <a:t>Маслёнок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9838" y="1628775"/>
            <a:ext cx="4895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Маслята появляются в лесу дважды: летние в июле—августе и более поздние, осенние, в сентябре. Дружат маслята с сосенками, и искать их надо в сосновых лесах. Шляпки этих грибов желто-коричневые, покрытые слизистой, как бы маслянистой кожицей. Вот и получили они свое название — </a:t>
            </a:r>
            <a:r>
              <a:rPr lang="ru-RU" sz="2000">
                <a:solidFill>
                  <a:srgbClr val="FF0066"/>
                </a:solidFill>
              </a:rPr>
              <a:t>маслята.</a:t>
            </a:r>
            <a:r>
              <a:rPr lang="ru-RU" sz="2000"/>
              <a:t> Кожица масленка липкая, легко снимается со шляпки, но сильно прилипает к рукам.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31686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49275"/>
            <a:ext cx="3429024" cy="99377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C6600"/>
                </a:solidFill>
                <a:latin typeface="Comic Sans MS" pitchFamily="66" charset="0"/>
              </a:rPr>
              <a:t>Опёнок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708400" y="409575"/>
            <a:ext cx="51847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/>
              <a:t>       </a:t>
            </a:r>
            <a:r>
              <a:rPr lang="ru-RU" sz="2000">
                <a:solidFill>
                  <a:srgbClr val="FF0066"/>
                </a:solidFill>
              </a:rPr>
              <a:t>Опенок осенний</a:t>
            </a:r>
            <a:r>
              <a:rPr lang="ru-RU" sz="2000"/>
              <a:t> — самый желанный гость сентября. Про него и пословица есть: </a:t>
            </a:r>
            <a:r>
              <a:rPr lang="ru-RU" sz="2000">
                <a:solidFill>
                  <a:srgbClr val="0033CC"/>
                </a:solidFill>
              </a:rPr>
              <a:t>«Появились опенки — лето кончилось».</a:t>
            </a:r>
            <a:r>
              <a:rPr lang="ru-RU" sz="2000"/>
              <a:t> У опенка осеннего желто-коричневая шляпка с желтовато-белыми пластинками и длинная довольно тонкая ножка с большим белым кольцом. Надо помнить, что опенок осенний растет и на живых деревьях как паразит, пользуясь его соками. Дерево при этом болеет и засыхает. Люди заметили: если на стволе дерева появились осенние опенки, значит, дерево больно.</a:t>
            </a:r>
          </a:p>
          <a:p>
            <a:endParaRPr lang="ru-RU" sz="2000"/>
          </a:p>
          <a:p>
            <a:pPr algn="ctr"/>
            <a:r>
              <a:rPr lang="ru-RU" sz="2000"/>
              <a:t>       </a:t>
            </a:r>
            <a:r>
              <a:rPr lang="ru-RU" sz="2000">
                <a:solidFill>
                  <a:srgbClr val="009900"/>
                </a:solidFill>
              </a:rPr>
              <a:t>Удивительный гриб опенок!</a:t>
            </a:r>
            <a:r>
              <a:rPr lang="ru-RU" sz="2000"/>
              <a:t> </a:t>
            </a:r>
          </a:p>
          <a:p>
            <a:pPr algn="ctr"/>
            <a:r>
              <a:rPr lang="ru-RU" sz="2000"/>
              <a:t>Ему и морозы не страшны. Он может появляться и после  первых заморозков, и даже в декабре под Новый год.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30241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333375"/>
            <a:ext cx="4619625" cy="1143000"/>
          </a:xfrm>
        </p:spPr>
        <p:txBody>
          <a:bodyPr>
            <a:normAutofit fontScale="90000"/>
          </a:bodyPr>
          <a:lstStyle/>
          <a:p>
            <a:r>
              <a:rPr lang="ru-RU" sz="5400" b="1">
                <a:solidFill>
                  <a:srgbClr val="CC6600"/>
                </a:solidFill>
                <a:latin typeface="Comic Sans MS" pitchFamily="66" charset="0"/>
              </a:rPr>
              <a:t>Шампиньон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492500" y="1412875"/>
            <a:ext cx="51117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     На лугах, особенно там, где пасут скот и почва хорошо унавожена, можно увидеть беленькие шляпки грибов-</a:t>
            </a:r>
            <a:r>
              <a:rPr lang="ru-RU" sz="2000">
                <a:solidFill>
                  <a:srgbClr val="FF0066"/>
                </a:solidFill>
              </a:rPr>
              <a:t>шампиньонов</a:t>
            </a:r>
            <a:r>
              <a:rPr lang="ru-RU" sz="2000"/>
              <a:t>. У молодых грибов шляпки прочно сидят на</a:t>
            </a:r>
            <a:r>
              <a:rPr lang="ru-RU" sz="2000" i="1"/>
              <a:t> </a:t>
            </a:r>
            <a:r>
              <a:rPr lang="ru-RU" sz="2000"/>
              <a:t>коротких толстых ножках. </a:t>
            </a:r>
          </a:p>
          <a:p>
            <a:r>
              <a:rPr lang="ru-RU" sz="2000"/>
              <a:t>     Шампиньоны очень нравятся людям, и они научились их выращивать, как картошку, морковку или огурцы. Только шампиньонам для роста совсем не нужен свет. Они прекрасно себя чувствуют и без света в особых помещениях — шампиньонницах. Шампиньонницы очень похожи на теплицы, только без окон.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76250"/>
            <a:ext cx="4032250" cy="711200"/>
          </a:xfrm>
        </p:spPr>
        <p:txBody>
          <a:bodyPr>
            <a:normAutofit fontScale="90000"/>
          </a:bodyPr>
          <a:lstStyle/>
          <a:p>
            <a:r>
              <a:rPr lang="ru-RU" sz="4800">
                <a:solidFill>
                  <a:srgbClr val="FF0066"/>
                </a:solidFill>
              </a:rPr>
              <a:t>Запомни!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268413"/>
            <a:ext cx="7200900" cy="2160587"/>
          </a:xfrm>
          <a:ln w="76200">
            <a:solidFill>
              <a:srgbClr val="003399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     </a:t>
            </a:r>
            <a:r>
              <a:rPr lang="ru-RU" sz="2400" i="1" dirty="0"/>
              <a:t>Собирать грибы </a:t>
            </a:r>
            <a:r>
              <a:rPr lang="ru-RU" sz="2400" i="1" dirty="0" smtClean="0"/>
              <a:t>вблизи </a:t>
            </a:r>
            <a:r>
              <a:rPr lang="ru-RU" sz="2400" i="1" dirty="0"/>
              <a:t>заводов и фабрик, </a:t>
            </a:r>
            <a:r>
              <a:rPr lang="ru-RU" sz="2400" dirty="0"/>
              <a:t>а также вдоль шоссейных и железных дорог </a:t>
            </a:r>
            <a:r>
              <a:rPr lang="ru-RU" sz="2400" dirty="0">
                <a:solidFill>
                  <a:srgbClr val="FF0066"/>
                </a:solidFill>
              </a:rPr>
              <a:t>нельзя</a:t>
            </a:r>
            <a:r>
              <a:rPr lang="ru-RU" sz="2400" dirty="0"/>
              <a:t>, так как почва и воздух вокруг загрязнены, а грибы, даже съедобные, накапливают в себе вредные вещества, </a:t>
            </a:r>
            <a:r>
              <a:rPr lang="ru-RU" sz="2400" dirty="0">
                <a:solidFill>
                  <a:srgbClr val="FF0066"/>
                </a:solidFill>
              </a:rPr>
              <a:t>очень опасные</a:t>
            </a:r>
            <a:r>
              <a:rPr lang="ru-RU" sz="2400" dirty="0"/>
              <a:t> для человека.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86" name="Picture 10" descr="gribi_na_doro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48063"/>
            <a:ext cx="3527425" cy="2824162"/>
          </a:xfrm>
          <a:prstGeom prst="rect">
            <a:avLst/>
          </a:prstGeom>
          <a:noFill/>
        </p:spPr>
      </p:pic>
      <p:pic>
        <p:nvPicPr>
          <p:cNvPr id="2459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4451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9" fill="hold"/>
                                        <p:tgtEl>
                                          <p:spTgt spid="24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7888316" cy="1500197"/>
          </a:xfrm>
        </p:spPr>
        <p:txBody>
          <a:bodyPr>
            <a:normAutofit fontScale="90000"/>
          </a:bodyPr>
          <a:lstStyle/>
          <a:p>
            <a:r>
              <a:rPr lang="ru-RU" sz="9600" dirty="0">
                <a:solidFill>
                  <a:srgbClr val="FF3300"/>
                </a:solidFill>
                <a:latin typeface="Monotype Corsiva" pitchFamily="66" charset="0"/>
              </a:rPr>
              <a:t>Ядовитые грибы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2428867"/>
            <a:ext cx="6929486" cy="3651257"/>
          </a:xfrm>
          <a:noFill/>
          <a:ln/>
        </p:spPr>
      </p:pic>
      <p:pic>
        <p:nvPicPr>
          <p:cNvPr id="2560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876925"/>
            <a:ext cx="304800" cy="304800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69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</p:childTnLst>
        </p:cTn>
      </p:par>
    </p:tnLst>
    <p:bldLst>
      <p:bldP spid="256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00213"/>
            <a:ext cx="30241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404813"/>
            <a:ext cx="3816350" cy="1143000"/>
          </a:xfrm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  <a:latin typeface="Comic Sans MS" pitchFamily="66" charset="0"/>
              </a:rPr>
              <a:t>Мухомор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4213" y="2068513"/>
            <a:ext cx="44640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/>
              <a:t>    Вот под елочкой стоит красавец </a:t>
            </a:r>
            <a:r>
              <a:rPr lang="ru-RU" sz="1800">
                <a:solidFill>
                  <a:srgbClr val="FF3300"/>
                </a:solidFill>
              </a:rPr>
              <a:t>мухомор. </a:t>
            </a:r>
          </a:p>
          <a:p>
            <a:pPr algn="ctr"/>
            <a:r>
              <a:rPr lang="ru-RU" sz="1800"/>
              <a:t>Шляпка ярко-красных тонов с белыми пятнышками, ножка высокая, стройная, украшена воротничком-бахромой. Однако не торопись положить его в корзинку! </a:t>
            </a:r>
          </a:p>
          <a:p>
            <a:pPr algn="ctr"/>
            <a:r>
              <a:rPr lang="ru-RU" sz="1800"/>
              <a:t>   Как красный сигнал светофора, гриб предупреждает: «Эй, проходи, не трогай меня, я ядовит!» Мухоморов очень много. Они различаются по окраске шляпки.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44675"/>
            <a:ext cx="31686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5915025" cy="1143000"/>
          </a:xfrm>
        </p:spPr>
        <p:txBody>
          <a:bodyPr>
            <a:normAutofit fontScale="90000"/>
          </a:bodyPr>
          <a:lstStyle/>
          <a:p>
            <a:r>
              <a:rPr lang="ru-RU" sz="5400">
                <a:solidFill>
                  <a:srgbClr val="FF3300"/>
                </a:solidFill>
                <a:latin typeface="Comic Sans MS" pitchFamily="66" charset="0"/>
              </a:rPr>
              <a:t>Бледная поганка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5288" y="1557338"/>
            <a:ext cx="49688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 i="1">
                <a:solidFill>
                  <a:srgbClr val="FF3300"/>
                </a:solidFill>
              </a:rPr>
              <a:t>Бледная поганка</a:t>
            </a:r>
            <a:r>
              <a:rPr lang="ru-RU" sz="1800" i="1"/>
              <a:t> </a:t>
            </a:r>
            <a:r>
              <a:rPr lang="ru-RU" sz="1800"/>
              <a:t>— близкая родственница мухоморов, но хитрее своих ярких братцев. Она очень ядовита, а внешний вид ее обманчив. </a:t>
            </a:r>
            <a:r>
              <a:rPr lang="ru-RU" sz="1800" i="1"/>
              <a:t>Бледная поганка зеленая, </a:t>
            </a:r>
            <a:r>
              <a:rPr lang="ru-RU" sz="1800"/>
              <a:t>например, маскируется под сыроежку с зеленой шляпкой. Посмотри внимательно: шляпки у этих грибов одинакового цвета — зеленого. Трудно отличить и белые пластинки под шляпкой. И все же отличие есть! </a:t>
            </a:r>
          </a:p>
          <a:p>
            <a:r>
              <a:rPr lang="ru-RU" sz="1800"/>
              <a:t>Обрати внимание на ножку гриба: на ней имеется кольцо, которое как бы помещено в чашечку, — перед тобой бледная поганка зеленая. У сыроежки зеленой нет такого кольца и чашечки у основания ножки.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орзина гри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25" y="765175"/>
            <a:ext cx="3127375" cy="2636838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353425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</a:rPr>
              <a:t>Соблюдайте основные правила </a:t>
            </a:r>
            <a:br>
              <a:rPr lang="ru-RU" sz="4000" b="1" dirty="0">
                <a:solidFill>
                  <a:srgbClr val="0033CC"/>
                </a:solidFill>
              </a:rPr>
            </a:br>
            <a:r>
              <a:rPr lang="ru-RU" sz="4000" b="1" dirty="0">
                <a:solidFill>
                  <a:srgbClr val="0033CC"/>
                </a:solidFill>
              </a:rPr>
              <a:t>сбора грибов!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04137" cy="43926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 </a:t>
            </a:r>
            <a:r>
              <a:rPr lang="ru-RU" sz="2000" dirty="0">
                <a:solidFill>
                  <a:srgbClr val="FF0066"/>
                </a:solidFill>
              </a:rPr>
              <a:t>1.</a:t>
            </a:r>
            <a:r>
              <a:rPr lang="ru-RU" sz="2000" dirty="0"/>
              <a:t> Никогда не собирайте незнакомые грибы,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 не пробуйте их на вкус.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FF0066"/>
                </a:solidFill>
              </a:rPr>
              <a:t>2.</a:t>
            </a:r>
            <a:r>
              <a:rPr lang="ru-RU" sz="2000" dirty="0"/>
              <a:t> Не кладите в корзину старые, перезревшие грибы.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FF0066"/>
                </a:solidFill>
              </a:rPr>
              <a:t>3.</a:t>
            </a:r>
            <a:r>
              <a:rPr lang="ru-RU" sz="2000" dirty="0"/>
              <a:t> Не собирайте грибы </a:t>
            </a:r>
            <a:r>
              <a:rPr lang="ru-RU" sz="2000" dirty="0" smtClean="0"/>
              <a:t>на </a:t>
            </a:r>
            <a:r>
              <a:rPr lang="ru-RU" sz="2000" dirty="0"/>
              <a:t>газонах парков и скверов, вбили заводов и фабрик, вдоль шоссейных и железных дорог, около животноводческих ферм. Помните: грибы способны быстро накапливать в себе вредные вещества.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 4.</a:t>
            </a:r>
            <a:r>
              <a:rPr lang="ru-RU" sz="2000" dirty="0"/>
              <a:t> Не уничтожайте ядовитые и незнакомые вам грибы: они приносят пользу деревьям, а некоторыми из них лечатся животные; охотно едят грибы белки, ежи и даже лоси.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 rot="5400000">
            <a:off x="4446587" y="-4446587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 rot="5400000">
            <a:off x="4446587" y="2160588"/>
            <a:ext cx="250825" cy="9144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3643306" y="1714488"/>
            <a:ext cx="2143140" cy="419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ГРИБ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2555875" y="2276475"/>
            <a:ext cx="15843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4859338" y="2276475"/>
            <a:ext cx="15843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900113" y="2565400"/>
            <a:ext cx="245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Грибница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435600" y="2565400"/>
            <a:ext cx="2366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Сам гриб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95288" y="404813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err="1" smtClean="0"/>
              <a:t>Грибы-отдельное</a:t>
            </a:r>
            <a:r>
              <a:rPr lang="ru-RU" sz="2400" dirty="0" smtClean="0"/>
              <a:t> </a:t>
            </a:r>
            <a:r>
              <a:rPr lang="ru-RU" sz="2400" dirty="0" err="1" smtClean="0"/>
              <a:t>царство.Насчитывается</a:t>
            </a:r>
            <a:r>
              <a:rPr lang="ru-RU" sz="2400" dirty="0" smtClean="0"/>
              <a:t> </a:t>
            </a:r>
            <a:r>
              <a:rPr lang="ru-RU" sz="2400" dirty="0"/>
              <a:t>около 100 тысяч видов грибов. Их изучением занимаются учёные – микологи.</a:t>
            </a:r>
          </a:p>
        </p:txBody>
      </p:sp>
      <p:pic>
        <p:nvPicPr>
          <p:cNvPr id="51215" name="Picture 15" descr="%D0%B3%D1%80%D0%B8%D0%B1%D0%BD%D0%B8%D1%86%D0%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71963"/>
            <a:ext cx="2881313" cy="2052637"/>
          </a:xfrm>
          <a:prstGeom prst="rect">
            <a:avLst/>
          </a:prstGeom>
          <a:noFill/>
        </p:spPr>
      </p:pic>
      <p:pic>
        <p:nvPicPr>
          <p:cNvPr id="51217" name="Picture 17" descr="647550203f2d08e917fb8d5b88b03c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284538"/>
            <a:ext cx="2663825" cy="1903412"/>
          </a:xfrm>
          <a:prstGeom prst="rect">
            <a:avLst/>
          </a:prstGeom>
          <a:noFill/>
        </p:spPr>
      </p:pic>
      <p:pic>
        <p:nvPicPr>
          <p:cNvPr id="51219" name="Picture 19" descr="1240748021_stroe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284538"/>
            <a:ext cx="1898650" cy="2336800"/>
          </a:xfrm>
          <a:prstGeom prst="rect">
            <a:avLst/>
          </a:prstGeom>
          <a:noFill/>
        </p:spPr>
      </p:pic>
      <p:pic>
        <p:nvPicPr>
          <p:cNvPr id="51225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71" fill="hold"/>
                                        <p:tgtEl>
                                          <p:spTgt spid="51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</p:childTnLst>
        </p:cTn>
      </p:par>
    </p:tnLst>
    <p:bldLst>
      <p:bldP spid="512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Среда обитания грибов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Грибы относятся к миру живой природы. Они имеют сходство и с растениями и с животными.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Грибы </a:t>
            </a:r>
            <a:r>
              <a:rPr lang="ru-RU" dirty="0" smtClean="0">
                <a:solidFill>
                  <a:schemeClr val="tx1"/>
                </a:solidFill>
              </a:rPr>
              <a:t>обитают всюду: в почве, в воде, в воздухе, в жилищах, на пищевых продуктах, на теле человека и животных.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Среда обитания грибов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Подавляющее большинство </a:t>
            </a:r>
            <a:r>
              <a:rPr lang="ru-RU" dirty="0" smtClean="0">
                <a:solidFill>
                  <a:schemeClr val="tx1"/>
                </a:solidFill>
              </a:rPr>
              <a:t>грибов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обитает на суше, причем встречаются они практически повсеместно, где может существовать жизнь. Грибы буквально захватили Землю. Они способны летать, поражая плесенью стены наших жилищ и продукты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питания. </a:t>
            </a:r>
            <a:r>
              <a:rPr lang="ru-RU" dirty="0" smtClean="0">
                <a:solidFill>
                  <a:schemeClr val="tx1"/>
                </a:solidFill>
              </a:rPr>
              <a:t>Некоторые </a:t>
            </a:r>
            <a:r>
              <a:rPr lang="ru-RU" dirty="0" smtClean="0">
                <a:solidFill>
                  <a:schemeClr val="tx1"/>
                </a:solidFill>
              </a:rPr>
              <a:t>виды грибов забираются так высоко, куда не летает даже авиация – в верхние слои </a:t>
            </a:r>
            <a:r>
              <a:rPr lang="ru-RU" dirty="0" smtClean="0">
                <a:solidFill>
                  <a:schemeClr val="tx1"/>
                </a:solidFill>
              </a:rPr>
              <a:t>атмосферы.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Среда обитания грибов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Эти существа невероятно живучи: они способны выдержать смертельную для всего живого дозу радиоактивного облучения и давление в тысячи атмосфер. Грибы приносят огромную пользу природе. Если грибы исчезнут, пострадает экология нашей планеты. Питаясь органическими веществами, они избавляют Землю от ненужного «мусора».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Гриб </a:t>
            </a:r>
            <a:r>
              <a:rPr lang="ru-RU" dirty="0" err="1" smtClean="0"/>
              <a:t>мукор</a:t>
            </a:r>
            <a:r>
              <a:rPr lang="ru-RU" dirty="0" smtClean="0"/>
              <a:t> или белая плесень</a:t>
            </a:r>
            <a:endParaRPr lang="ru-RU" dirty="0"/>
          </a:p>
        </p:txBody>
      </p:sp>
      <p:pic>
        <p:nvPicPr>
          <p:cNvPr id="4" name="Содержимое 3" descr="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858048" cy="41255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Плесневелый </a:t>
            </a:r>
            <a:r>
              <a:rPr lang="ru-RU" dirty="0" err="1" smtClean="0"/>
              <a:t>г</a:t>
            </a:r>
            <a:r>
              <a:rPr lang="ru-RU" dirty="0" err="1" smtClean="0"/>
              <a:t>риб-мукор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Плесень применяют для получения различных лекарственных препаратов. Во </a:t>
            </a:r>
            <a:r>
              <a:rPr lang="ru-RU" dirty="0" smtClean="0"/>
              <a:t>многих странах существуют специальные фабрики, на которых некоторые плесневые грибы выращивают и </a:t>
            </a:r>
            <a:r>
              <a:rPr lang="ru-RU" dirty="0" smtClean="0"/>
              <a:t>получают </a:t>
            </a:r>
            <a:r>
              <a:rPr lang="ru-RU" dirty="0" smtClean="0"/>
              <a:t>разнообразные </a:t>
            </a:r>
            <a:r>
              <a:rPr lang="ru-RU" dirty="0" smtClean="0"/>
              <a:t>ферменты для изготовления красок</a:t>
            </a:r>
            <a:r>
              <a:rPr lang="ru-RU" dirty="0" smtClean="0"/>
              <a:t>, </a:t>
            </a:r>
            <a:r>
              <a:rPr lang="ru-RU" dirty="0" smtClean="0"/>
              <a:t>лимонной кислоты и даже для некоторых видов сыра.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997</TotalTime>
  <Words>1374</Words>
  <Application>Microsoft Office PowerPoint</Application>
  <PresentationFormat>Экран (4:3)</PresentationFormat>
  <Paragraphs>89</Paragraphs>
  <Slides>28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Monotype Corsiva</vt:lpstr>
      <vt:lpstr>Comic Sans MS</vt:lpstr>
      <vt:lpstr>Times New Roman</vt:lpstr>
      <vt:lpstr>Трек</vt:lpstr>
      <vt:lpstr>Слайд 1</vt:lpstr>
      <vt:lpstr>Слайд 2</vt:lpstr>
      <vt:lpstr>Слайд 3</vt:lpstr>
      <vt:lpstr>Среда обитания грибов</vt:lpstr>
      <vt:lpstr>Среда обитания грибов</vt:lpstr>
      <vt:lpstr>Среда обитания грибов</vt:lpstr>
      <vt:lpstr>Гриб мукор или белая плесень</vt:lpstr>
      <vt:lpstr>Слайд 8</vt:lpstr>
      <vt:lpstr>Плесневелый гриб-мукор</vt:lpstr>
      <vt:lpstr>Порча продуктов питания</vt:lpstr>
      <vt:lpstr>Слайд 11</vt:lpstr>
      <vt:lpstr>Лесные грибы</vt:lpstr>
      <vt:lpstr>Слайд 13</vt:lpstr>
      <vt:lpstr>Подосиновик</vt:lpstr>
      <vt:lpstr>Белый гриб (Боровик)</vt:lpstr>
      <vt:lpstr>Сыроежка</vt:lpstr>
      <vt:lpstr>Лисичка</vt:lpstr>
      <vt:lpstr>Рыжик</vt:lpstr>
      <vt:lpstr>Волнушка</vt:lpstr>
      <vt:lpstr>Груздь</vt:lpstr>
      <vt:lpstr>Маслёнок</vt:lpstr>
      <vt:lpstr>Опёнок</vt:lpstr>
      <vt:lpstr>Шампиньон</vt:lpstr>
      <vt:lpstr>Запомни!</vt:lpstr>
      <vt:lpstr>Ядовитые грибы</vt:lpstr>
      <vt:lpstr>Мухомор</vt:lpstr>
      <vt:lpstr>Бледная поганка</vt:lpstr>
      <vt:lpstr>Соблюдайте основные правила  сбора грибов!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!!!</dc:creator>
  <cp:lastModifiedBy>uzer</cp:lastModifiedBy>
  <cp:revision>42</cp:revision>
  <dcterms:created xsi:type="dcterms:W3CDTF">2009-03-18T17:17:59Z</dcterms:created>
  <dcterms:modified xsi:type="dcterms:W3CDTF">2020-03-23T10:35:33Z</dcterms:modified>
</cp:coreProperties>
</file>