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5" r:id="rId3"/>
    <p:sldId id="266" r:id="rId4"/>
    <p:sldId id="257" r:id="rId5"/>
    <p:sldId id="259" r:id="rId6"/>
    <p:sldId id="262" r:id="rId7"/>
    <p:sldId id="263" r:id="rId8"/>
    <p:sldId id="260" r:id="rId9"/>
    <p:sldId id="267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9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5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19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9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9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7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4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0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4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06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september.ru/" TargetMode="External"/><Relationship Id="rId2" Type="http://schemas.openxmlformats.org/officeDocument/2006/relationships/hyperlink" Target="http://www.deutschfremdsprach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hyperlink" Target="http://www.proschkolu./" TargetMode="External"/><Relationship Id="rId4" Type="http://schemas.openxmlformats.org/officeDocument/2006/relationships/hyperlink" Target="http://www.tatsachen&#252;berdeutschland.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201" y="1950368"/>
            <a:ext cx="8898530" cy="1588169"/>
          </a:xfrm>
        </p:spPr>
        <p:txBody>
          <a:bodyPr>
            <a:normAutofit/>
          </a:bodyPr>
          <a:lstStyle/>
          <a:p>
            <a:r>
              <a:rPr lang="de-DE" sz="3600" dirty="0" smtClean="0">
                <a:effectLst/>
              </a:rPr>
              <a:t>Wie </a:t>
            </a:r>
            <a:r>
              <a:rPr lang="de-DE" sz="3600" dirty="0">
                <a:effectLst/>
              </a:rPr>
              <a:t>feiert man Weihnachten in Deutschland</a:t>
            </a:r>
            <a:r>
              <a:rPr lang="de-DE" sz="3600" dirty="0" smtClean="0">
                <a:effectLst/>
              </a:rPr>
              <a:t>?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(исследование)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3805" y="4299399"/>
            <a:ext cx="3741576" cy="1402352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Выполнила: обучающаяся </a:t>
            </a:r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группы №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28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 по профессии 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Повар, кондитер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Асланова </a:t>
            </a:r>
            <a:r>
              <a:rPr lang="ru-RU" altLang="ru-RU" sz="2700" b="1" dirty="0" err="1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Ниар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Руководитель: 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Андреева О.А.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78"/>
            <a:ext cx="1962578" cy="1894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" y="3035300"/>
            <a:ext cx="885825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72" y="3142111"/>
            <a:ext cx="952500" cy="77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91" y="912825"/>
            <a:ext cx="952500" cy="771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22" y="711690"/>
            <a:ext cx="1962578" cy="189457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2" y="4868760"/>
            <a:ext cx="952500" cy="771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95" y="4482998"/>
            <a:ext cx="952500" cy="771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7" y="3077289"/>
            <a:ext cx="952500" cy="771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31" y="6076850"/>
            <a:ext cx="952500" cy="771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25" y="868676"/>
            <a:ext cx="952500" cy="771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97" y="5813222"/>
            <a:ext cx="952500" cy="771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0252" y="203858"/>
            <a:ext cx="9136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</a:p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</a:t>
            </a:r>
            <a:r>
              <a:rPr lang="ru-RU" alt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4114" y="6198985"/>
            <a:ext cx="132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2018 г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9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4170"/>
            <a:ext cx="10353761" cy="885373"/>
          </a:xfrm>
        </p:spPr>
        <p:txBody>
          <a:bodyPr/>
          <a:lstStyle/>
          <a:p>
            <a:r>
              <a:rPr lang="ru-RU" dirty="0">
                <a:solidFill>
                  <a:srgbClr val="009900"/>
                </a:solidFill>
                <a:effectLst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190171"/>
            <a:ext cx="10353762" cy="460102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können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folgendes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Weihnachten ist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wichtiger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Neujahr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Deutschen. Sie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Traditionen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Hypothese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2" y="80850"/>
            <a:ext cx="1103219" cy="1103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01" y="174170"/>
            <a:ext cx="1103219" cy="110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01" y="5530997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2" y="5370218"/>
            <a:ext cx="1103219" cy="11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30628"/>
            <a:ext cx="10353761" cy="1364343"/>
          </a:xfrm>
        </p:spPr>
        <p:txBody>
          <a:bodyPr/>
          <a:lstStyle/>
          <a:p>
            <a:r>
              <a:rPr lang="ru-RU" dirty="0">
                <a:solidFill>
                  <a:srgbClr val="009900"/>
                </a:solidFill>
                <a:effectLst/>
              </a:rPr>
              <a:t>Список использованной </a:t>
            </a:r>
            <a:r>
              <a:rPr lang="ru-RU" dirty="0" smtClean="0">
                <a:solidFill>
                  <a:srgbClr val="009900"/>
                </a:solidFill>
                <a:effectLst/>
              </a:rPr>
              <a:t>литературы: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291771"/>
            <a:ext cx="11393714" cy="523965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effectLst/>
              </a:rPr>
              <a:t>Леонтьева Г.Н., Немецкий язык. 10-11 классы. Страноведческий материал о немецкоговорящих странах. – Волгоград: Учитель, 2005.</a:t>
            </a:r>
          </a:p>
          <a:p>
            <a:pPr lvl="0"/>
            <a:r>
              <a:rPr lang="ru-RU" sz="2400" dirty="0" err="1">
                <a:effectLst/>
              </a:rPr>
              <a:t>Овчинникова</a:t>
            </a:r>
            <a:r>
              <a:rPr lang="ru-RU" sz="2400" dirty="0">
                <a:effectLst/>
              </a:rPr>
              <a:t> А.В., Овчинников А.Ф., О Германии кратко. – М.: Оникс, 2000.</a:t>
            </a:r>
          </a:p>
          <a:p>
            <a:pPr marL="0" lvl="0" indent="0">
              <a:buNone/>
            </a:pPr>
            <a:r>
              <a:rPr lang="ru-RU" sz="2400" dirty="0">
                <a:effectLst/>
              </a:rPr>
              <a:t>Интернет-ресурсы:									</a:t>
            </a:r>
          </a:p>
          <a:p>
            <a:r>
              <a:rPr lang="de-DE" sz="2400" u="sng" dirty="0" smtClean="0">
                <a:effectLst/>
                <a:hlinkClick r:id="rId2"/>
              </a:rPr>
              <a:t>www.deutschfremdsprache.com</a:t>
            </a:r>
            <a:endParaRPr lang="ru-RU" sz="2400" dirty="0">
              <a:effectLst/>
            </a:endParaRPr>
          </a:p>
          <a:p>
            <a:r>
              <a:rPr lang="de-DE" sz="2400" u="sng" dirty="0" smtClean="0">
                <a:effectLst/>
                <a:hlinkClick r:id="rId3"/>
              </a:rPr>
              <a:t>www.1september.ru</a:t>
            </a:r>
            <a:endParaRPr lang="ru-RU" sz="2400" dirty="0">
              <a:effectLst/>
            </a:endParaRPr>
          </a:p>
          <a:p>
            <a:r>
              <a:rPr lang="de-DE" sz="2400" u="sng" dirty="0" smtClean="0">
                <a:effectLst/>
                <a:hlinkClick r:id="rId4"/>
              </a:rPr>
              <a:t>www.tatsachenüberdeutschland.de</a:t>
            </a:r>
            <a:endParaRPr lang="ru-RU" sz="2400" dirty="0">
              <a:effectLst/>
            </a:endParaRPr>
          </a:p>
          <a:p>
            <a:r>
              <a:rPr lang="de-DE" sz="2400" u="sng" dirty="0" smtClean="0">
                <a:effectLst/>
                <a:hlinkClick r:id="rId5"/>
              </a:rPr>
              <a:t>www.proschkolu.</a:t>
            </a:r>
            <a:r>
              <a:rPr lang="de-DE" sz="2400" dirty="0" smtClean="0">
                <a:effectLst/>
              </a:rPr>
              <a:t>ru</a:t>
            </a:r>
            <a:endParaRPr lang="ru-RU" sz="2400" dirty="0">
              <a:effectLst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2" y="80850"/>
            <a:ext cx="1103219" cy="1103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2" y="5711237"/>
            <a:ext cx="1103219" cy="110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12" y="60166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75" y="5535912"/>
            <a:ext cx="1103219" cy="11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686" y="347730"/>
            <a:ext cx="6259133" cy="26659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Ihre </a:t>
            </a:r>
            <a:r>
              <a:rPr lang="en-US" dirty="0" err="1" smtClean="0"/>
              <a:t>Aufmerksamkeit</a:t>
            </a:r>
            <a:r>
              <a:rPr lang="en-US" dirty="0" smtClean="0"/>
              <a:t>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1" y="3425780"/>
            <a:ext cx="4146727" cy="323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60" y="1126036"/>
            <a:ext cx="2820472" cy="265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1017432"/>
            <a:ext cx="3221126" cy="287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93" y="2418343"/>
            <a:ext cx="714375" cy="1190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9" y="3180343"/>
            <a:ext cx="1715252" cy="3478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9" y="53357"/>
            <a:ext cx="1612669" cy="1675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3357"/>
            <a:ext cx="1662545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04" y="1419050"/>
            <a:ext cx="1869500" cy="2236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10" y="3116079"/>
            <a:ext cx="2411976" cy="3049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5" y="-173193"/>
            <a:ext cx="1928553" cy="1519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" y="3903708"/>
            <a:ext cx="476250" cy="476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89" y="5436524"/>
            <a:ext cx="1059524" cy="10425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200308"/>
            <a:ext cx="892195" cy="734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37" y="2537404"/>
            <a:ext cx="855665" cy="888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44" y="172418"/>
            <a:ext cx="1218821" cy="8125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66" y="4074284"/>
            <a:ext cx="47625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0" y="5619405"/>
            <a:ext cx="965255" cy="9838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13" y="5436524"/>
            <a:ext cx="1146528" cy="9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2858"/>
            <a:ext cx="10353761" cy="1573064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93486"/>
            <a:ext cx="10353762" cy="6364514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 </a:t>
            </a:r>
            <a:r>
              <a:rPr lang="ru-RU" sz="2600" b="1" u="sng" dirty="0">
                <a:effectLst/>
              </a:rPr>
              <a:t>Объект  исследования: </a:t>
            </a:r>
            <a:r>
              <a:rPr lang="ru-RU" sz="2600" dirty="0">
                <a:effectLst/>
              </a:rPr>
              <a:t>Федеративная республика Германии. 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            </a:t>
            </a:r>
            <a:endParaRPr lang="ru-RU" sz="2600" dirty="0" smtClean="0">
              <a:effectLst/>
            </a:endParaRPr>
          </a:p>
          <a:p>
            <a:pPr algn="ctr">
              <a:spcBef>
                <a:spcPts val="0"/>
              </a:spcBef>
            </a:pPr>
            <a:r>
              <a:rPr lang="ru-RU" sz="2600" b="1" u="sng" dirty="0" smtClean="0">
                <a:effectLst/>
              </a:rPr>
              <a:t>Предмет </a:t>
            </a:r>
            <a:r>
              <a:rPr lang="ru-RU" sz="2600" b="1" u="sng" dirty="0">
                <a:effectLst/>
              </a:rPr>
              <a:t>исследования: </a:t>
            </a:r>
            <a:r>
              <a:rPr lang="ru-RU" sz="2600" dirty="0">
                <a:effectLst/>
              </a:rPr>
              <a:t>праздник Рождества со своими традициями.</a:t>
            </a:r>
            <a:br>
              <a:rPr lang="ru-RU" sz="2600" dirty="0">
                <a:effectLst/>
              </a:rPr>
            </a:br>
            <a:endParaRPr lang="ru-RU" sz="2600" dirty="0" smtClean="0">
              <a:effectLst/>
            </a:endParaRPr>
          </a:p>
          <a:p>
            <a:pPr algn="ctr">
              <a:spcBef>
                <a:spcPts val="0"/>
              </a:spcBef>
            </a:pPr>
            <a:r>
              <a:rPr lang="ru-RU" sz="2600" b="1" u="sng" dirty="0" smtClean="0">
                <a:effectLst/>
              </a:rPr>
              <a:t>Цель </a:t>
            </a:r>
            <a:r>
              <a:rPr lang="ru-RU" sz="2600" b="1" u="sng" dirty="0">
                <a:effectLst/>
              </a:rPr>
              <a:t>исследование </a:t>
            </a:r>
            <a:r>
              <a:rPr lang="ru-RU" sz="2600" dirty="0">
                <a:effectLst/>
              </a:rPr>
              <a:t>особенностей праздника Рождества.</a:t>
            </a:r>
            <a:br>
              <a:rPr lang="ru-RU" sz="2600" dirty="0">
                <a:effectLst/>
              </a:rPr>
            </a:br>
            <a:r>
              <a:rPr lang="ru-RU" sz="2600" i="1" dirty="0">
                <a:effectLst/>
              </a:rPr>
              <a:t>            </a:t>
            </a:r>
            <a:endParaRPr lang="ru-RU" sz="2600" i="1" dirty="0" smtClean="0">
              <a:effectLst/>
            </a:endParaRPr>
          </a:p>
          <a:p>
            <a:pPr algn="ctr">
              <a:spcBef>
                <a:spcPts val="0"/>
              </a:spcBef>
            </a:pPr>
            <a:r>
              <a:rPr lang="ru-RU" sz="2600" b="1" u="sng" dirty="0" smtClean="0">
                <a:effectLst/>
              </a:rPr>
              <a:t>Проблема</a:t>
            </a:r>
            <a:r>
              <a:rPr lang="ru-RU" sz="2600" b="1" u="sng" dirty="0">
                <a:effectLst/>
              </a:rPr>
              <a:t>: </a:t>
            </a:r>
            <a:r>
              <a:rPr lang="ru-RU" sz="2600" dirty="0">
                <a:effectLst/>
              </a:rPr>
              <a:t>знание особенностей празднования немецких праздников.</a:t>
            </a:r>
            <a:br>
              <a:rPr lang="ru-RU" sz="2600" dirty="0">
                <a:effectLst/>
              </a:rPr>
            </a:br>
            <a:endParaRPr lang="ru-RU" sz="2600" dirty="0" smtClean="0">
              <a:effectLst/>
            </a:endParaRPr>
          </a:p>
          <a:p>
            <a:pPr algn="ctr">
              <a:spcBef>
                <a:spcPts val="0"/>
              </a:spcBef>
            </a:pPr>
            <a:r>
              <a:rPr lang="ru-RU" sz="2600" u="sng" dirty="0" smtClean="0">
                <a:effectLst/>
              </a:rPr>
              <a:t>Задачи исследования</a:t>
            </a:r>
            <a:r>
              <a:rPr lang="ru-RU" sz="2600" u="sng" dirty="0">
                <a:effectLst/>
              </a:rPr>
              <a:t>:</a:t>
            </a:r>
            <a:r>
              <a:rPr lang="ru-RU" sz="2600" u="sng" dirty="0" smtClean="0">
                <a:effectLst/>
              </a:rPr>
              <a:t>    </a:t>
            </a:r>
            <a:r>
              <a:rPr lang="ru-RU" sz="2600" dirty="0">
                <a:effectLst/>
              </a:rPr>
              <a:t/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  1. </a:t>
            </a:r>
            <a:r>
              <a:rPr lang="ru-RU" sz="2600" dirty="0" smtClean="0">
                <a:effectLst/>
              </a:rPr>
              <a:t>Познакомить </a:t>
            </a:r>
            <a:r>
              <a:rPr lang="ru-RU" sz="2600" dirty="0">
                <a:effectLst/>
              </a:rPr>
              <a:t>с культурой, традицией празднования Рождества в Германии, с  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     </a:t>
            </a: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немецкой кухней к этому празднику, стихотворениями и песнями;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  </a:t>
            </a: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2. </a:t>
            </a:r>
            <a:r>
              <a:rPr lang="ru-RU" sz="2600" dirty="0" smtClean="0">
                <a:effectLst/>
              </a:rPr>
              <a:t>Развивать </a:t>
            </a:r>
            <a:r>
              <a:rPr lang="ru-RU" sz="2600" dirty="0">
                <a:effectLst/>
              </a:rPr>
              <a:t>интерес к немецкому языку, к стране;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   </a:t>
            </a:r>
            <a:r>
              <a:rPr lang="ru-RU" sz="2600" dirty="0" smtClean="0">
                <a:effectLst/>
              </a:rPr>
              <a:t>3</a:t>
            </a:r>
            <a:r>
              <a:rPr lang="ru-RU" sz="2600" dirty="0">
                <a:effectLst/>
              </a:rPr>
              <a:t>. </a:t>
            </a:r>
            <a:r>
              <a:rPr lang="ru-RU" sz="2600" dirty="0" smtClean="0">
                <a:effectLst/>
              </a:rPr>
              <a:t>Воспитывать </a:t>
            </a:r>
            <a:r>
              <a:rPr lang="ru-RU" sz="2600" dirty="0">
                <a:effectLst/>
              </a:rPr>
              <a:t>интерес к культуре другого народа.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 </a:t>
            </a:r>
            <a:br>
              <a:rPr lang="ru-RU" sz="2600" dirty="0">
                <a:effectLst/>
              </a:rPr>
            </a:br>
            <a:r>
              <a:rPr lang="ru-RU" sz="2600" b="1" u="sng" dirty="0">
                <a:effectLst/>
              </a:rPr>
              <a:t>Методы: </a:t>
            </a:r>
            <a:r>
              <a:rPr lang="ru-RU" sz="2600" dirty="0">
                <a:effectLst/>
              </a:rPr>
              <a:t>1) анализ литературы по вопросу; 2) поиск информации в книгах, журналах и сети Интернет; 3) сравнительный анализ; 4) опрос.</a:t>
            </a:r>
            <a:br>
              <a:rPr lang="ru-RU" sz="2600" dirty="0">
                <a:effectLst/>
              </a:rPr>
            </a:br>
            <a:r>
              <a:rPr lang="ru-RU" sz="2600" dirty="0">
                <a:effectLst/>
              </a:rPr>
              <a:t> </a:t>
            </a:r>
            <a:br>
              <a:rPr lang="ru-RU" sz="2600" dirty="0">
                <a:effectLst/>
              </a:rPr>
            </a:br>
            <a:r>
              <a:rPr lang="ru-RU" sz="2600" b="1" u="sng" dirty="0" smtClean="0">
                <a:effectLst/>
              </a:rPr>
              <a:t>Гипотеза</a:t>
            </a:r>
            <a:r>
              <a:rPr lang="ru-RU" sz="2600" b="1" u="sng" dirty="0">
                <a:effectLst/>
              </a:rPr>
              <a:t>: </a:t>
            </a:r>
            <a:r>
              <a:rPr lang="ru-RU" sz="2600" dirty="0">
                <a:effectLst/>
              </a:rPr>
              <a:t>знание особенностей празднования Рождества в Германии </a:t>
            </a:r>
            <a:r>
              <a:rPr lang="ru-RU" sz="2600" dirty="0" smtClean="0">
                <a:effectLst/>
              </a:rPr>
              <a:t>облегчит </a:t>
            </a:r>
            <a:r>
              <a:rPr lang="ru-RU" sz="2600" dirty="0">
                <a:effectLst/>
              </a:rPr>
              <a:t>пребывание в стране в период праздников.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91" y="362858"/>
            <a:ext cx="952500" cy="771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2" y="5949282"/>
            <a:ext cx="952500" cy="771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6" y="321141"/>
            <a:ext cx="952500" cy="77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04" y="5949281"/>
            <a:ext cx="9525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30630"/>
            <a:ext cx="11625942" cy="18052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9900"/>
                </a:solidFill>
                <a:effectLst/>
              </a:rPr>
              <a:t>Jetzt</a:t>
            </a:r>
            <a:r>
              <a:rPr lang="en-US" dirty="0">
                <a:solidFill>
                  <a:srgbClr val="009900"/>
                </a:solidFill>
                <a:effectLst/>
              </a:rPr>
              <a:t> feiern </a:t>
            </a:r>
            <a:r>
              <a:rPr lang="en-US" dirty="0" err="1" smtClean="0">
                <a:solidFill>
                  <a:srgbClr val="009900"/>
                </a:solidFill>
                <a:effectLst/>
              </a:rPr>
              <a:t>Orthodoxene</a:t>
            </a:r>
            <a:r>
              <a:rPr lang="en-US" dirty="0" smtClean="0">
                <a:solidFill>
                  <a:srgbClr val="009900"/>
                </a:solidFill>
                <a:effectLst/>
              </a:rPr>
              <a:t> Weihnachten </a:t>
            </a:r>
            <a:r>
              <a:rPr lang="en-US" dirty="0">
                <a:solidFill>
                  <a:srgbClr val="009900"/>
                </a:solidFill>
                <a:effectLst/>
              </a:rPr>
              <a:t>am 7. </a:t>
            </a:r>
            <a:r>
              <a:rPr lang="en-US" dirty="0" err="1">
                <a:solidFill>
                  <a:srgbClr val="009900"/>
                </a:solidFill>
                <a:effectLst/>
              </a:rPr>
              <a:t>Januar</a:t>
            </a:r>
            <a:r>
              <a:rPr lang="en-US" dirty="0">
                <a:solidFill>
                  <a:srgbClr val="009900"/>
                </a:solidFill>
                <a:effectLst/>
              </a:rPr>
              <a:t> und </a:t>
            </a:r>
            <a:r>
              <a:rPr lang="en-US" dirty="0" err="1" smtClean="0">
                <a:solidFill>
                  <a:srgbClr val="009900"/>
                </a:solidFill>
                <a:effectLst/>
              </a:rPr>
              <a:t>Katholiken</a:t>
            </a:r>
            <a:r>
              <a:rPr lang="en-US" dirty="0" smtClean="0">
                <a:solidFill>
                  <a:srgbClr val="009900"/>
                </a:solidFill>
                <a:effectLst/>
              </a:rPr>
              <a:t> am</a:t>
            </a:r>
            <a:r>
              <a:rPr lang="ru-RU" dirty="0" smtClean="0">
                <a:solidFill>
                  <a:srgbClr val="009900"/>
                </a:solidFill>
                <a:effectLst/>
              </a:rPr>
              <a:t> </a:t>
            </a:r>
            <a:r>
              <a:rPr lang="ru-RU" dirty="0">
                <a:solidFill>
                  <a:srgbClr val="009900"/>
                </a:solidFill>
                <a:effectLst/>
              </a:rPr>
              <a:t>25. </a:t>
            </a:r>
            <a:r>
              <a:rPr lang="en-US" dirty="0">
                <a:solidFill>
                  <a:srgbClr val="009900"/>
                </a:solidFill>
                <a:effectLst/>
              </a:rPr>
              <a:t>Dezember</a:t>
            </a:r>
            <a:r>
              <a:rPr lang="ru-RU" dirty="0">
                <a:solidFill>
                  <a:srgbClr val="009900"/>
                </a:solidFill>
                <a:effectLst/>
              </a:rPr>
              <a:t>. </a:t>
            </a:r>
            <a:br>
              <a:rPr lang="ru-RU" dirty="0">
                <a:solidFill>
                  <a:srgbClr val="009900"/>
                </a:solidFill>
                <a:effectLst/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77644"/>
            <a:ext cx="5181599" cy="4441373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1577644"/>
            <a:ext cx="6328229" cy="50644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543" y="6180465"/>
            <a:ext cx="463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</a:rPr>
              <a:t>Грегорианский календарь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0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67426"/>
            <a:ext cx="6454462" cy="6862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Bald kommt Advent.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03" y="545561"/>
            <a:ext cx="3037782" cy="232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07" y="4013330"/>
            <a:ext cx="3554569" cy="223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39" y="2093972"/>
            <a:ext cx="3196473" cy="226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0" y="136099"/>
            <a:ext cx="800100" cy="80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82" y="3025558"/>
            <a:ext cx="800100" cy="809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04" y="-27241"/>
            <a:ext cx="800100" cy="809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12" y="-54085"/>
            <a:ext cx="800100" cy="809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4" y="1406305"/>
            <a:ext cx="800100" cy="8096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81" y="664205"/>
            <a:ext cx="800100" cy="809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68" y="5773912"/>
            <a:ext cx="800100" cy="8096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0" y="5691185"/>
            <a:ext cx="800100" cy="8096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99" y="4724004"/>
            <a:ext cx="800100" cy="809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73" y="5860731"/>
            <a:ext cx="800100" cy="809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69" y="2940624"/>
            <a:ext cx="800100" cy="809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85" y="3617335"/>
            <a:ext cx="800100" cy="8096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6" y="2140876"/>
            <a:ext cx="800100" cy="8096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2372034"/>
            <a:ext cx="800100" cy="8096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54" y="3440448"/>
            <a:ext cx="800100" cy="8096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7412"/>
            <a:ext cx="800100" cy="809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31" y="3898701"/>
            <a:ext cx="800100" cy="809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3" y="-125720"/>
            <a:ext cx="800100" cy="809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06" y="1382583"/>
            <a:ext cx="800100" cy="80962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417607" y="6113228"/>
            <a:ext cx="377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9900"/>
                </a:solidFill>
              </a:rPr>
              <a:t>Adventskranz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2" y="697166"/>
            <a:ext cx="3132232" cy="249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6" y="2277343"/>
            <a:ext cx="2842203" cy="229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8" y="4263334"/>
            <a:ext cx="3106909" cy="184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0" y="6178725"/>
            <a:ext cx="3777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9900"/>
                </a:solidFill>
              </a:rPr>
              <a:t>Adventskalender</a:t>
            </a:r>
            <a:endParaRPr lang="ru-RU" sz="2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029" y="0"/>
            <a:ext cx="8026399" cy="98047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Uberall arbeiten Weihnachtsmarkte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3724897"/>
            <a:ext cx="3918857" cy="289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7" y="3724897"/>
            <a:ext cx="3792188" cy="277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82" y="1023992"/>
            <a:ext cx="3257550" cy="212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9" y="827315"/>
            <a:ext cx="3483428" cy="273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148019"/>
            <a:ext cx="2871988" cy="221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45" y="2761882"/>
            <a:ext cx="381000" cy="304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49" y="358174"/>
            <a:ext cx="1215494" cy="6223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9" y="146955"/>
            <a:ext cx="1215494" cy="6223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316" y="4243026"/>
            <a:ext cx="1215494" cy="6223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" y="3855058"/>
            <a:ext cx="1215494" cy="6223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53" y="3877508"/>
            <a:ext cx="1215494" cy="6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03031"/>
            <a:ext cx="10496282" cy="81136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Zu den Kindern kommt Nikolaus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914401"/>
            <a:ext cx="3863662" cy="278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914401"/>
            <a:ext cx="3670479" cy="278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86" y="914401"/>
            <a:ext cx="3361387" cy="278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3839782"/>
            <a:ext cx="2434107" cy="290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09" y="3839782"/>
            <a:ext cx="2527278" cy="290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70" y="3839782"/>
            <a:ext cx="1197731" cy="1197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" y="2422"/>
            <a:ext cx="1197731" cy="1197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648" y="3862728"/>
            <a:ext cx="884590" cy="798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97" y="5625264"/>
            <a:ext cx="1197731" cy="11977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0" y="5402533"/>
            <a:ext cx="1197731" cy="11977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" y="5647113"/>
            <a:ext cx="875289" cy="8929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" y="3139907"/>
            <a:ext cx="811365" cy="943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54" y="5542"/>
            <a:ext cx="1197731" cy="11977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83" y="2946851"/>
            <a:ext cx="1197731" cy="11977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88" y="1200153"/>
            <a:ext cx="1535906" cy="17040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72" y="3436154"/>
            <a:ext cx="788367" cy="853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601287"/>
            <a:ext cx="792048" cy="9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90153"/>
            <a:ext cx="11204620" cy="7099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Nikolaus kommt mit Knecht Ruprecht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6" y="3386599"/>
            <a:ext cx="2870364" cy="329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85" y="3741571"/>
            <a:ext cx="3077451" cy="273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8" y="800097"/>
            <a:ext cx="3310406" cy="262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5" y="800099"/>
            <a:ext cx="2614580" cy="223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6" y="800098"/>
            <a:ext cx="2466975" cy="223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800099"/>
            <a:ext cx="2343953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2" y="3741571"/>
            <a:ext cx="2619107" cy="260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65" y="3158889"/>
            <a:ext cx="800100" cy="809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947" y="4065641"/>
            <a:ext cx="800100" cy="809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74" y="700418"/>
            <a:ext cx="800100" cy="809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40" y="340451"/>
            <a:ext cx="800100" cy="8096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71" y="146760"/>
            <a:ext cx="1063552" cy="10033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35" y="2181020"/>
            <a:ext cx="800100" cy="8096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" y="66392"/>
            <a:ext cx="800100" cy="8096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76" y="4630202"/>
            <a:ext cx="800100" cy="809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35" y="3043345"/>
            <a:ext cx="800100" cy="809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51" y="6131175"/>
            <a:ext cx="800100" cy="809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71" y="5089721"/>
            <a:ext cx="800100" cy="8096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40" y="6151431"/>
            <a:ext cx="800100" cy="8096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37" y="4730906"/>
            <a:ext cx="800100" cy="8096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49" y="2942449"/>
            <a:ext cx="1429406" cy="13485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25" y="2398108"/>
            <a:ext cx="1485387" cy="12670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75" y="6131175"/>
            <a:ext cx="800100" cy="809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6" y="5540531"/>
            <a:ext cx="800100" cy="809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13" y="3186704"/>
            <a:ext cx="800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4" y="90152"/>
            <a:ext cx="10959920" cy="7469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Die Deutschen schmücken den Tannenbaum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68" y="887376"/>
            <a:ext cx="2573433" cy="295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38" y="874269"/>
            <a:ext cx="3196302" cy="296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3" y="4009844"/>
            <a:ext cx="2003437" cy="2671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87" y="4008838"/>
            <a:ext cx="1930017" cy="2573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3" y="551104"/>
            <a:ext cx="1181646" cy="876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7" y="90152"/>
            <a:ext cx="967201" cy="967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4" y="551104"/>
            <a:ext cx="923478" cy="923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72" y="2385307"/>
            <a:ext cx="781158" cy="7811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3363175"/>
            <a:ext cx="683109" cy="6831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42" y="2385307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11" y="5750727"/>
            <a:ext cx="781158" cy="7811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46" y="3981166"/>
            <a:ext cx="781158" cy="7811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12" y="3843185"/>
            <a:ext cx="781158" cy="7811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3486879"/>
            <a:ext cx="781158" cy="7811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12" y="98185"/>
            <a:ext cx="781158" cy="7811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97" y="5643314"/>
            <a:ext cx="781158" cy="7811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300" y="4403077"/>
            <a:ext cx="781158" cy="7811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" y="6033893"/>
            <a:ext cx="781158" cy="7811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11" y="5567369"/>
            <a:ext cx="781158" cy="7811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" y="2533038"/>
            <a:ext cx="781158" cy="7811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9" y="75299"/>
            <a:ext cx="584005" cy="4758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51" y="73060"/>
            <a:ext cx="517240" cy="6355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97" y="4116694"/>
            <a:ext cx="4787237" cy="2682558"/>
          </a:xfrm>
          <a:prstGeom prst="rect">
            <a:avLst/>
          </a:prstGeom>
        </p:spPr>
      </p:pic>
      <p:pic>
        <p:nvPicPr>
          <p:cNvPr id="30" name="Объект 29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6" y="837127"/>
            <a:ext cx="3720359" cy="2886693"/>
          </a:xfrm>
        </p:spPr>
      </p:pic>
    </p:spTree>
    <p:extLst>
      <p:ext uri="{BB962C8B-B14F-4D97-AF65-F5344CB8AC3E}">
        <p14:creationId xmlns:p14="http://schemas.microsoft.com/office/powerpoint/2010/main" val="39115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6685" y="5050970"/>
            <a:ext cx="319315" cy="304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Диаграм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4018889"/>
            <a:ext cx="2598058" cy="1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Диаграмма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"/>
          <a:stretch>
            <a:fillRect/>
          </a:stretch>
        </p:blipFill>
        <p:spPr bwMode="auto">
          <a:xfrm>
            <a:off x="580571" y="1661170"/>
            <a:ext cx="2598058" cy="17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0571" y="802555"/>
            <a:ext cx="110377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Вопросы для исследования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а). Проведение опроса: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1). Известно ли Вам что-либо об особенностях празднования Рождества в Германии? (до изучения темы)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571" y="2222824"/>
            <a:ext cx="10623229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Синий цвет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нет, не известно.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Поможет ли знание особенностей празднования Рождества в Германии в путешествии по стране?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(после изучения темы)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4743" y="4328539"/>
            <a:ext cx="9822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Синий цвет-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да, поможет, т.к. эти знания будут помогать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понимать немцев и знакомиться со страной в Рожественские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праздники.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4400" y="156031"/>
            <a:ext cx="561702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343150" algn="l"/>
                <a:tab pos="3239770" algn="ctr"/>
              </a:tabLst>
            </a:pPr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часть</a:t>
            </a:r>
            <a:endParaRPr lang="ru-RU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571" y="5870567"/>
            <a:ext cx="1027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б). Был проведен подбор и составление перечня Рождественской символики, песен и рецептов (Приложения 1-3).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487</TotalTime>
  <Words>261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Times New Roman</vt:lpstr>
      <vt:lpstr>Damask</vt:lpstr>
      <vt:lpstr>Wie feiert man Weihnachten in Deutschland? (исследование)</vt:lpstr>
      <vt:lpstr>            </vt:lpstr>
      <vt:lpstr>Jetzt feiern Orthodoxene Weihnachten am 7. Januar und Katholiken am 25. Dezember.  </vt:lpstr>
      <vt:lpstr>Bald kommt Advent.</vt:lpstr>
      <vt:lpstr>Uberall arbeiten Weihnachtsmarkte</vt:lpstr>
      <vt:lpstr>Zu den Kindern kommt Nikolaus</vt:lpstr>
      <vt:lpstr>Nikolaus kommt mit Knecht Ruprecht</vt:lpstr>
      <vt:lpstr>Die Deutschen schmücken den Tannenbaum</vt:lpstr>
      <vt:lpstr>Презентация PowerPoint</vt:lpstr>
      <vt:lpstr>Заключение</vt:lpstr>
      <vt:lpstr>Список использованной литературы:</vt:lpstr>
      <vt:lpstr> Danke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user</dc:creator>
  <cp:lastModifiedBy>user</cp:lastModifiedBy>
  <cp:revision>47</cp:revision>
  <dcterms:created xsi:type="dcterms:W3CDTF">2015-12-04T17:59:07Z</dcterms:created>
  <dcterms:modified xsi:type="dcterms:W3CDTF">2018-04-22T18:17:47Z</dcterms:modified>
</cp:coreProperties>
</file>