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21" r:id="rId2"/>
    <p:sldId id="264" r:id="rId3"/>
    <p:sldId id="257" r:id="rId4"/>
    <p:sldId id="258" r:id="rId5"/>
    <p:sldId id="256" r:id="rId6"/>
    <p:sldId id="262" r:id="rId7"/>
    <p:sldId id="265" r:id="rId8"/>
    <p:sldId id="261" r:id="rId9"/>
    <p:sldId id="260" r:id="rId10"/>
    <p:sldId id="259" r:id="rId11"/>
    <p:sldId id="263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90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8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5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1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5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4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9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AA0B4-8482-4C32-B4D7-F2BE8CE0147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2CF6-694E-4780-8D1D-5D411FB8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9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"Каллиграфия 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цифр"</a:t>
            </a:r>
          </a:p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прописи по математике</a:t>
            </a:r>
          </a:p>
        </p:txBody>
      </p:sp>
      <p:pic>
        <p:nvPicPr>
          <p:cNvPr id="1026" name="Picture 2" descr="http://img2.labirint.ru/books/507422/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8991"/>
            <a:ext cx="5760640" cy="45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6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8248" y="-1313213"/>
            <a:ext cx="5184576" cy="934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3. ЗНАКОМИМСЯ С КЛЕТКАМИ. РАБОЧИЕ КЛЕТКИ.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44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«Назови клетку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52960" y="1942092"/>
            <a:ext cx="4320480" cy="3888431"/>
            <a:chOff x="0" y="0"/>
            <a:chExt cx="1325616" cy="12767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684000" cy="684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626" y="17252"/>
              <a:ext cx="1316990" cy="1259457"/>
              <a:chOff x="0" y="0"/>
              <a:chExt cx="1316990" cy="113220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1316990" cy="1132205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0" y="0"/>
                <a:ext cx="1316990" cy="1132205"/>
                <a:chOff x="0" y="0"/>
                <a:chExt cx="1316990" cy="1132205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655092" y="0"/>
                  <a:ext cx="6350" cy="113220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0" y="580030"/>
                  <a:ext cx="1316990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96615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0800000">
            <a:off x="2552960" y="1942092"/>
            <a:ext cx="4320480" cy="3888431"/>
            <a:chOff x="0" y="0"/>
            <a:chExt cx="1325616" cy="127670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684000" cy="684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8626" y="17252"/>
              <a:ext cx="1316990" cy="1259457"/>
              <a:chOff x="0" y="0"/>
              <a:chExt cx="1316990" cy="113220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1316990" cy="1132205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0" y="0"/>
                <a:ext cx="1316990" cy="1132205"/>
                <a:chOff x="0" y="0"/>
                <a:chExt cx="1316990" cy="1132205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655092" y="0"/>
                  <a:ext cx="6350" cy="113220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0" y="580030"/>
                  <a:ext cx="1316990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27363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2485177" y="1123336"/>
            <a:ext cx="4320480" cy="4467313"/>
            <a:chOff x="0" y="0"/>
            <a:chExt cx="1325616" cy="127670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684000" cy="684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8626" y="17252"/>
              <a:ext cx="1316990" cy="1259457"/>
              <a:chOff x="0" y="0"/>
              <a:chExt cx="1316990" cy="113220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1316990" cy="1132205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0" y="0"/>
                <a:ext cx="1316990" cy="1132205"/>
                <a:chOff x="0" y="0"/>
                <a:chExt cx="1316990" cy="1132205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655092" y="0"/>
                  <a:ext cx="6350" cy="113220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0" y="580030"/>
                  <a:ext cx="1316990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39477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2485177" y="1123336"/>
            <a:ext cx="4320480" cy="4467313"/>
            <a:chOff x="0" y="0"/>
            <a:chExt cx="1325616" cy="127670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684000" cy="684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8626" y="17252"/>
              <a:ext cx="1316990" cy="1259457"/>
              <a:chOff x="0" y="0"/>
              <a:chExt cx="1316990" cy="113220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1316990" cy="1132205"/>
              </a:xfrm>
              <a:prstGeom prst="rect">
                <a:avLst/>
              </a:prstGeom>
              <a:noFill/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0" y="0"/>
                <a:ext cx="1316990" cy="1132205"/>
                <a:chOff x="0" y="0"/>
                <a:chExt cx="1316990" cy="1132205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655092" y="0"/>
                  <a:ext cx="6350" cy="113220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0" y="580030"/>
                  <a:ext cx="1316990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5558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9036495" cy="1728191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95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0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39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C:\Users\Синицына\Desktop\Каллиграфия_рисунки\Каллиграфия\Каллиграфия_Презентации\Рисунки для презентаций\Каллиграфи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88640"/>
            <a:ext cx="4248472" cy="64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11760" y="1628800"/>
            <a:ext cx="6840761" cy="1872207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 ЦИФРЫ ПИШУТСЯ В РАБОЧИХ КЛЕТКАХ.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3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09" y="155679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4. ЗНАКОМИМСЯ С ТОЧКАМИ. ТОЧКА СНАРУЖИ РАБОЧИХ КЛЕТОК.</a:t>
            </a:r>
          </a:p>
        </p:txBody>
      </p:sp>
    </p:spTree>
    <p:extLst>
      <p:ext uri="{BB962C8B-B14F-4D97-AF65-F5344CB8AC3E}">
        <p14:creationId xmlns:p14="http://schemas.microsoft.com/office/powerpoint/2010/main" val="78234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БУДЕМ УЧИТЬСЯ ПИСАТЬ ЦИФРЫ ПРАВИЛЬНО И КРАСИВО!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69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7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34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3999" cy="1656184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016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700808"/>
            <a:ext cx="901283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0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75352"/>
            <a:ext cx="7303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5. ИГРАЕМ В «ТЕЛЕФОН». </a:t>
            </a:r>
          </a:p>
        </p:txBody>
      </p:sp>
    </p:spTree>
    <p:extLst>
      <p:ext uri="{BB962C8B-B14F-4D97-AF65-F5344CB8AC3E}">
        <p14:creationId xmlns:p14="http://schemas.microsoft.com/office/powerpoint/2010/main" val="1533946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9135"/>
            <a:ext cx="7632848" cy="4290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52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03648" y="1988840"/>
            <a:ext cx="5976664" cy="333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27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80922" y="0"/>
            <a:ext cx="391806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Правила игры: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7504" y="1288779"/>
            <a:ext cx="8712968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игре нужно поочередно выполнять роли «автора» («Я рисую») и «понимающего» (Мне диктуют, я рисую).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участник, в соответствии с согласованной темой игры, задумывает свой вариант диктовки. 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считалки или жребия, или просто договорившись, можно определить, кто будет первый начинать игру в роли «автора» –  диктовать свой вариант второму участнику игры в роли «понимающего».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участник («автор») начинает работать в левой части игрового поля –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рисует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задуманное сам и проговаривает вслух свои действия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(«диктует»)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другому.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участник («понимающий») в это время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слушает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старается понять «автора» и под диктовку 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рисует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правой части игрового поля.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Подсматривать нельзя!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пользоваться эталонами? Этот вопрос решается по договоренности в начале игры.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результата. «Стена» убирается, картинки  сравниваются. Если они одинаковые  – участники ставят знак «+». Если «автор» продиктовал неверно или «понимающий» допустил ошибку, ставят знак «?», затем  ошибку 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исправляют, и ставят знак «+». Побеждает дружба! Участники пожимают друг другу руки.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87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«автора» переходит ко второму участнику, а роль «понимающего» к первому. Игра продолжается.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lum bright="-20000" contrast="40000"/>
          </a:blip>
          <a:srcRect l="3574" t="1955" r="4025" b="9772"/>
          <a:stretch>
            <a:fillRect/>
          </a:stretch>
        </p:blipFill>
        <p:spPr bwMode="auto">
          <a:xfrm>
            <a:off x="5105226" y="134884"/>
            <a:ext cx="3715246" cy="14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0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0160" y="1556792"/>
            <a:ext cx="9289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6. ЗНАКОМИМСЯ С КЛЕТКАМИ.  ВЕРХНЯЯ – НИЖНЯЯ, ПРАВАЯ – ЛЕВАЯ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1676458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" y="908720"/>
            <a:ext cx="8919542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0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1683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7. ЗНАКОМИМСЯ С ТОЧКАМИ. ТОЧКА НА СЕРЕДИНЕ ГРАНИЦ КЛЕТКИ</a:t>
            </a:r>
          </a:p>
        </p:txBody>
      </p:sp>
    </p:spTree>
    <p:extLst>
      <p:ext uri="{BB962C8B-B14F-4D97-AF65-F5344CB8AC3E}">
        <p14:creationId xmlns:p14="http://schemas.microsoft.com/office/powerpoint/2010/main" val="30827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738"/>
            <a:ext cx="9144000" cy="1770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843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132856"/>
            <a:ext cx="3302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212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329887" y="1556793"/>
            <a:ext cx="8634601" cy="2540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u="sng">
                <a:solidFill>
                  <a:srgbClr val="548DD4"/>
                </a:solidFill>
                <a:effectLst/>
                <a:latin typeface="Arial"/>
                <a:ea typeface="Times New Roman"/>
                <a:cs typeface="Times New Roman"/>
              </a:rPr>
              <a:t>ПРАВИЛО СЕРЕДИНЫ:</a:t>
            </a:r>
            <a:endParaRPr lang="ru-RU" sz="280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600" b="1">
                <a:effectLst/>
                <a:latin typeface="Arial"/>
                <a:ea typeface="Times New Roman"/>
                <a:cs typeface="Times New Roman"/>
              </a:rPr>
              <a:t>точка на середине границы делит границу на две равные части.</a:t>
            </a:r>
            <a:endParaRPr lang="ru-RU" sz="28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28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49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9288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590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8. ЗНАКОМИМСЯ С ТОЧКАМИ. ТОЧКИ НА ВЕРХНЕЙ ГРАНИЦЕ КЛЕТКИ: ТРЕТЬ СПРАВА, ТРЕТЬ СЛЕВА</a:t>
            </a:r>
          </a:p>
        </p:txBody>
      </p:sp>
    </p:spTree>
    <p:extLst>
      <p:ext uri="{BB962C8B-B14F-4D97-AF65-F5344CB8AC3E}">
        <p14:creationId xmlns:p14="http://schemas.microsoft.com/office/powerpoint/2010/main" val="856781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659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2816"/>
            <a:ext cx="914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9. ЗНАКОМИМСЯ С ТОЧКАМИ. ТОЧКИ НА НИЖНЕЙ ГРАНИЦЕ КЛЕТКИ: ТРЕТЬ СПРАВА, ТРЕТЬ СЛЕВА</a:t>
            </a:r>
          </a:p>
        </p:txBody>
      </p:sp>
    </p:spTree>
    <p:extLst>
      <p:ext uri="{BB962C8B-B14F-4D97-AF65-F5344CB8AC3E}">
        <p14:creationId xmlns:p14="http://schemas.microsoft.com/office/powerpoint/2010/main" val="3578067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907704" y="1012545"/>
            <a:ext cx="4968552" cy="4824536"/>
            <a:chOff x="2730" y="2154"/>
            <a:chExt cx="5669" cy="5940"/>
          </a:xfrm>
        </p:grpSpPr>
        <p:sp>
          <p:nvSpPr>
            <p:cNvPr id="3" name="Прямоугольник 2"/>
            <p:cNvSpPr>
              <a:spLocks noChangeArrowheads="1"/>
            </p:cNvSpPr>
            <p:nvPr/>
          </p:nvSpPr>
          <p:spPr bwMode="auto">
            <a:xfrm>
              <a:off x="2730" y="2300"/>
              <a:ext cx="5669" cy="5669"/>
            </a:xfrm>
            <a:prstGeom prst="rect">
              <a:avLst/>
            </a:prstGeom>
            <a:noFill/>
            <a:ln w="25400" algn="ctr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Овал 3"/>
            <p:cNvSpPr>
              <a:spLocks noChangeArrowheads="1"/>
            </p:cNvSpPr>
            <p:nvPr/>
          </p:nvSpPr>
          <p:spPr bwMode="auto">
            <a:xfrm>
              <a:off x="4443" y="2169"/>
              <a:ext cx="258" cy="2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Овал 4"/>
            <p:cNvSpPr>
              <a:spLocks noChangeArrowheads="1"/>
            </p:cNvSpPr>
            <p:nvPr/>
          </p:nvSpPr>
          <p:spPr bwMode="auto">
            <a:xfrm>
              <a:off x="4488" y="7839"/>
              <a:ext cx="258" cy="2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" name="Овал 5"/>
            <p:cNvSpPr>
              <a:spLocks noChangeArrowheads="1"/>
            </p:cNvSpPr>
            <p:nvPr/>
          </p:nvSpPr>
          <p:spPr bwMode="auto">
            <a:xfrm>
              <a:off x="6432" y="7824"/>
              <a:ext cx="258" cy="2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>
              <a:off x="6387" y="2154"/>
              <a:ext cx="258" cy="2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6247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735" y="-1035497"/>
            <a:ext cx="4896544" cy="864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26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239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10. ЗНАКОМИМСЯ С ТОЧКАМИ. ТОЧКИ В ЦЕНТРЕ И УГЛАХ КЛЕТКИ.</a:t>
            </a:r>
          </a:p>
        </p:txBody>
      </p:sp>
    </p:spTree>
    <p:extLst>
      <p:ext uri="{BB962C8B-B14F-4D97-AF65-F5344CB8AC3E}">
        <p14:creationId xmlns:p14="http://schemas.microsoft.com/office/powerpoint/2010/main" val="2129543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>
          <a:xfrm>
            <a:off x="1259632" y="764704"/>
            <a:ext cx="5904655" cy="5112568"/>
            <a:chOff x="0" y="0"/>
            <a:chExt cx="3599815" cy="35998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3599815" cy="3599815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1801504" y="0"/>
              <a:ext cx="0" cy="3599815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0" y="1801505"/>
              <a:ext cx="3599815" cy="635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6" name="Овал 5"/>
            <p:cNvSpPr/>
            <p:nvPr/>
          </p:nvSpPr>
          <p:spPr>
            <a:xfrm>
              <a:off x="1719618" y="1726442"/>
              <a:ext cx="163773" cy="16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7259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:\Users\Синицына\Desktop\Каллиграфия_рисунки\Каллиграфия\Каллиграфия_Презентации\Рисунки для презентаций\Каллиграфи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7752"/>
            <a:ext cx="4248472" cy="64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95936" y="1196752"/>
            <a:ext cx="5004556" cy="1224136"/>
          </a:xfrm>
          <a:prstGeom prst="rect">
            <a:avLst/>
          </a:prstGeom>
          <a:noFill/>
          <a:ln w="25400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КРАСИВО ПИСАТЬ – КРАСОТУ ТВОРИТЬ»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03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7501" y="-1053244"/>
            <a:ext cx="4536505" cy="8748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739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11. ЗНАКОМИМСЯ С ТОЧКАМИ. ТОЧКИ В РАБОЧИХ КЛЕТКАХ</a:t>
            </a:r>
          </a:p>
        </p:txBody>
      </p:sp>
    </p:spTree>
    <p:extLst>
      <p:ext uri="{BB962C8B-B14F-4D97-AF65-F5344CB8AC3E}">
        <p14:creationId xmlns:p14="http://schemas.microsoft.com/office/powerpoint/2010/main" val="3160247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39552" y="908720"/>
            <a:ext cx="79208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693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230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/>
              <a:t>1 раунд. «Вопрос – ответ»</a:t>
            </a:r>
            <a:r>
              <a:rPr lang="ru-RU" sz="3200" dirty="0"/>
              <a:t> </a:t>
            </a:r>
          </a:p>
        </p:txBody>
      </p:sp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066779" y="1772816"/>
            <a:ext cx="6768752" cy="3108543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u="sng" dirty="0">
                <a:effectLst/>
                <a:latin typeface="Arial"/>
                <a:ea typeface="Times New Roman"/>
              </a:rPr>
              <a:t>Вопросы 1 раунда.</a:t>
            </a:r>
            <a:endParaRPr lang="ru-RU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2800" u="none" strike="noStrike" dirty="0">
                <a:effectLst/>
                <a:latin typeface="Arial"/>
                <a:ea typeface="Times New Roman"/>
              </a:rPr>
              <a:t> </a:t>
            </a:r>
            <a:endParaRPr lang="ru-RU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Arial"/>
                <a:ea typeface="Times New Roman"/>
              </a:rPr>
              <a:t>Сколько углов у клетки? (4)</a:t>
            </a:r>
            <a:endParaRPr lang="ru-RU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Arial"/>
                <a:ea typeface="Times New Roman"/>
              </a:rPr>
              <a:t>Сколько углов внизу клетки? (2)</a:t>
            </a:r>
            <a:endParaRPr lang="ru-RU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Arial"/>
                <a:ea typeface="Times New Roman"/>
              </a:rPr>
              <a:t>Сколько углов вверху? (2)</a:t>
            </a:r>
            <a:endParaRPr lang="ru-RU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Arial"/>
                <a:ea typeface="Times New Roman"/>
              </a:rPr>
              <a:t>Сколько углов справа? (2)</a:t>
            </a:r>
            <a:endParaRPr lang="ru-RU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Arial"/>
                <a:ea typeface="Times New Roman"/>
              </a:rPr>
              <a:t>Сколько углов слева? (2)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572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42493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3640" y="908720"/>
            <a:ext cx="33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раунд. «Назови…»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9029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25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/>
              <a:t>3 раунд. «Определи…»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t="20414" r="25291" b="6977"/>
          <a:stretch/>
        </p:blipFill>
        <p:spPr bwMode="auto">
          <a:xfrm>
            <a:off x="1619672" y="1340768"/>
            <a:ext cx="5976664" cy="4752528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4138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244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/>
              <a:t>4 раунд. «Выполни…»</a:t>
            </a:r>
            <a:r>
              <a:rPr lang="ru-RU" i="1" u="sng" dirty="0"/>
              <a:t> </a:t>
            </a:r>
            <a:endParaRPr lang="ru-RU" dirty="0"/>
          </a:p>
        </p:txBody>
      </p:sp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619672" y="2204864"/>
            <a:ext cx="4128348" cy="4108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>
                <a:effectLst/>
                <a:latin typeface="Arial"/>
                <a:ea typeface="Calibri"/>
                <a:cs typeface="Times New Roman"/>
              </a:rPr>
              <a:t>Рабочий образец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463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0256" y="1484784"/>
            <a:ext cx="9217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12. ЗНАКОМИМСЯ С ЛИНИЯМИ. ЭЛЕМЕНТЫ ЦИФР ИЗ ПРЯМЫХ ЛИНИЙ: «СТРЕЛА», «КОПЬЕ». </a:t>
            </a:r>
          </a:p>
        </p:txBody>
      </p:sp>
    </p:spTree>
    <p:extLst>
      <p:ext uri="{BB962C8B-B14F-4D97-AF65-F5344CB8AC3E}">
        <p14:creationId xmlns:p14="http://schemas.microsoft.com/office/powerpoint/2010/main" val="1034559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точки ставить,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Научились называть,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пора, ребята,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 линии писать.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059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8856983" cy="2232248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467544" y="4293096"/>
            <a:ext cx="8280920" cy="18158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604520" indent="-514350" algn="just">
              <a:spcAft>
                <a:spcPts val="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ru-RU" sz="2800" b="1" dirty="0">
                <a:effectLst/>
                <a:latin typeface="Arial"/>
                <a:ea typeface="Times New Roman"/>
              </a:rPr>
              <a:t>Рассмотри цифры.</a:t>
            </a:r>
            <a:endParaRPr lang="ru-RU" sz="2800" dirty="0">
              <a:effectLst/>
            </a:endParaRPr>
          </a:p>
          <a:p>
            <a:pPr marL="604520" indent="-514350" algn="just"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b="1" dirty="0">
                <a:effectLst/>
                <a:latin typeface="Arial"/>
                <a:ea typeface="Times New Roman"/>
              </a:rPr>
              <a:t>Найди и обведи прямые линии.</a:t>
            </a:r>
            <a:endParaRPr lang="ru-RU" sz="2800" dirty="0">
              <a:effectLst/>
            </a:endParaRPr>
          </a:p>
          <a:p>
            <a:pPr marL="604520" indent="-514350" algn="just"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2800" b="1" dirty="0">
                <a:effectLst/>
                <a:latin typeface="Arial"/>
                <a:ea typeface="Times New Roman"/>
              </a:rPr>
              <a:t>Подчеркни и назови цифры с прямыми линиями.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832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9865" y="-1265893"/>
            <a:ext cx="6192688" cy="91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1_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5" y="3356992"/>
            <a:ext cx="2777901" cy="168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Синицына\Desktop\Каллиграфия_рисунки\Каллиграфия\Каллиграфия_Презентации\Рисунки для презентаций\Links\k1_27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5336"/>
            <a:ext cx="316835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124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8" y="980728"/>
            <a:ext cx="889248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62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13. ЗНАКОМИМСЯ С ЛИНИЯМИ. ЭЛЕМЕНТЫ ЦИФР ИЗ ПЛАВНЫХ ЛИНИЙ: «ШАПОЧКА»</a:t>
            </a:r>
          </a:p>
        </p:txBody>
      </p:sp>
    </p:spTree>
    <p:extLst>
      <p:ext uri="{BB962C8B-B14F-4D97-AF65-F5344CB8AC3E}">
        <p14:creationId xmlns:p14="http://schemas.microsoft.com/office/powerpoint/2010/main" val="233785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323528" y="1340768"/>
            <a:ext cx="8568952" cy="309634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>
                <a:solidFill>
                  <a:srgbClr val="1F497D"/>
                </a:solidFill>
                <a:effectLst/>
                <a:latin typeface="Arial"/>
                <a:ea typeface="Calibri"/>
                <a:cs typeface="Times New Roman"/>
              </a:rPr>
              <a:t>За рукой своей следи,</a:t>
            </a:r>
            <a:endParaRPr lang="ru-RU" sz="66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600">
                <a:solidFill>
                  <a:srgbClr val="1F497D"/>
                </a:solidFill>
                <a:effectLst/>
                <a:latin typeface="Arial"/>
                <a:ea typeface="Calibri"/>
                <a:cs typeface="Times New Roman"/>
              </a:rPr>
              <a:t>Плавно линии веди!</a:t>
            </a:r>
            <a:endParaRPr lang="ru-RU" sz="66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306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8497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280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36" y="1287631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14 . ЗНАКОМИМСЯ С ЛИНИЯМИ. ЭЛЕМЕНТЫ ЦИФР ИЗ ПЛАВНЫХ ЛИНИЙ: «ЛЕБЕДЬ», «ВОЛНА»</a:t>
            </a:r>
          </a:p>
        </p:txBody>
      </p:sp>
    </p:spTree>
    <p:extLst>
      <p:ext uri="{BB962C8B-B14F-4D97-AF65-F5344CB8AC3E}">
        <p14:creationId xmlns:p14="http://schemas.microsoft.com/office/powerpoint/2010/main" val="1537419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иницына\Desktop\Каллиграфия_рисунки\Каллиграфия\Каллиграфия_Презентации\Рисунки для презентаций\Links\k1_28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647"/>
            <a:ext cx="3912701" cy="24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Синицына\Desktop\Каллиграфия_рисунки\Каллиграфия\Каллиграфия_Презентации\Рисунки для презентаций\Links\k1_29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691647" cy="2468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052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34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26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56592" y="2060848"/>
            <a:ext cx="1065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15. ЗНАКОМИМСЯ С ЛИНИЯМИ. ЭЛЕМЕНТЫ ЦИФР ИЗ ПЛАВНЫХ ЛИНИЙ: «КЛЮВИК», «КАЧЕЛИ»</a:t>
            </a:r>
          </a:p>
        </p:txBody>
      </p:sp>
    </p:spTree>
    <p:extLst>
      <p:ext uri="{BB962C8B-B14F-4D97-AF65-F5344CB8AC3E}">
        <p14:creationId xmlns:p14="http://schemas.microsoft.com/office/powerpoint/2010/main" val="2801283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иницына\Desktop\Каллиграфия_рисунки\Каллиграфия\Каллиграфия_Презентации\Рисунки для презентаций\Links\k1_32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1"/>
          <a:stretch/>
        </p:blipFill>
        <p:spPr bwMode="auto">
          <a:xfrm>
            <a:off x="251520" y="1700808"/>
            <a:ext cx="3168352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Синицына\Desktop\Каллиграфия_рисунки\Каллиграфия\Каллиграфия_Презентации\Рисунки для презентаций\Links\k1_36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896544" cy="293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3528" y="332656"/>
            <a:ext cx="8280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627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968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440" y="1556792"/>
            <a:ext cx="8911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 16. ЗНАКОМИМСЯ С ТОЧКАМИ. ТОЧКИ-ОПОРЫ</a:t>
            </a:r>
          </a:p>
        </p:txBody>
      </p:sp>
    </p:spTree>
    <p:extLst>
      <p:ext uri="{BB962C8B-B14F-4D97-AF65-F5344CB8AC3E}">
        <p14:creationId xmlns:p14="http://schemas.microsoft.com/office/powerpoint/2010/main" val="374907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329640" y="1268760"/>
            <a:ext cx="8208911" cy="3003197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effectLst/>
                <a:latin typeface="Arial"/>
                <a:ea typeface="Calibri"/>
                <a:cs typeface="Times New Roman"/>
              </a:rPr>
              <a:t>Чтобы цифры написать,</a:t>
            </a:r>
            <a:endParaRPr lang="ru-RU" sz="4400" i="1" dirty="0">
              <a:effectLst/>
              <a:latin typeface="Calibri"/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effectLst/>
                <a:latin typeface="Arial"/>
                <a:ea typeface="Calibri"/>
                <a:cs typeface="Times New Roman"/>
              </a:rPr>
              <a:t>Надо точки отыскать.</a:t>
            </a:r>
            <a:endParaRPr lang="ru-RU" sz="4400" i="1" dirty="0">
              <a:effectLst/>
              <a:latin typeface="Calibri"/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effectLst/>
                <a:latin typeface="Arial"/>
                <a:ea typeface="Calibri"/>
                <a:cs typeface="Times New Roman"/>
              </a:rPr>
              <a:t>Точки главные найдите,</a:t>
            </a:r>
            <a:endParaRPr lang="ru-RU" sz="4400" i="1" dirty="0">
              <a:effectLst/>
              <a:latin typeface="Calibri"/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effectLst/>
                <a:latin typeface="Arial"/>
                <a:ea typeface="Calibri"/>
                <a:cs typeface="Times New Roman"/>
              </a:rPr>
              <a:t>А потом их назовите.</a:t>
            </a:r>
            <a:endParaRPr lang="ru-RU" sz="4400" i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i="1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53827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179512" y="3429000"/>
            <a:ext cx="8712968" cy="6889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ОПОРА – место, на которое можно встать, твердо опереться. </a:t>
            </a:r>
            <a:endParaRPr lang="ru-RU" sz="44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То, что оказывает поддержку или помощь.</a:t>
            </a:r>
            <a:endParaRPr lang="ru-RU" sz="440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44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Ефремова Т.Ф. Толковый словарь русского языка.</a:t>
            </a:r>
            <a:endParaRPr lang="ru-RU" sz="44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44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030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31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299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96448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820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28800"/>
            <a:ext cx="8964488" cy="3240360"/>
            <a:chOff x="0" y="-1"/>
            <a:chExt cx="10086975" cy="25527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086975" cy="255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Овал 3"/>
            <p:cNvSpPr/>
            <p:nvPr/>
          </p:nvSpPr>
          <p:spPr>
            <a:xfrm>
              <a:off x="3533775" y="1781175"/>
              <a:ext cx="360000" cy="36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829175" y="1457325"/>
              <a:ext cx="359410" cy="3594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8382000" y="1781175"/>
              <a:ext cx="359410" cy="3594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9648825" y="838200"/>
              <a:ext cx="359410" cy="3594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336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190" y="1484784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ЗНАКОМИМСЯ С КЛЕТКАМИ. ВЕРХНИЕ – НИЖНИЕ,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ПРАВЫЕ – ЛЕВЫЕ.</a:t>
            </a:r>
          </a:p>
        </p:txBody>
      </p:sp>
    </p:spTree>
    <p:extLst>
      <p:ext uri="{BB962C8B-B14F-4D97-AF65-F5344CB8AC3E}">
        <p14:creationId xmlns:p14="http://schemas.microsoft.com/office/powerpoint/2010/main" val="171062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403648" y="476672"/>
            <a:ext cx="5688631" cy="5760640"/>
            <a:chOff x="0" y="0"/>
            <a:chExt cx="1316990" cy="11322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16990" cy="113220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0" y="0"/>
              <a:ext cx="1316990" cy="1132205"/>
              <a:chOff x="0" y="0"/>
              <a:chExt cx="1316990" cy="113220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655092" y="0"/>
                <a:ext cx="6350" cy="11322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0" y="580030"/>
                <a:ext cx="1316990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Прямоугольник 8"/>
          <p:cNvSpPr/>
          <p:nvPr/>
        </p:nvSpPr>
        <p:spPr>
          <a:xfrm>
            <a:off x="1475656" y="548680"/>
            <a:ext cx="5544615" cy="56154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475656" y="548680"/>
            <a:ext cx="5904655" cy="5760640"/>
            <a:chOff x="0" y="0"/>
            <a:chExt cx="1316990" cy="11322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316990" cy="113220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0" y="0"/>
              <a:ext cx="1316990" cy="1132205"/>
              <a:chOff x="0" y="0"/>
              <a:chExt cx="1316990" cy="113220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655092" y="0"/>
                <a:ext cx="6350" cy="11322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0" y="580030"/>
                <a:ext cx="1316990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03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587</Words>
  <Application>Microsoft Office PowerPoint</Application>
  <PresentationFormat>Экран (4:3)</PresentationFormat>
  <Paragraphs>70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3. ЗНАКОМИМСЯ С КЛЕТКАМИ. РАБОЧИЕ КЛЕТКИ. </vt:lpstr>
      <vt:lpstr>игра «Назови клетку»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2016-09-29T13:06:25Z</dcterms:created>
  <dcterms:modified xsi:type="dcterms:W3CDTF">2016-09-30T16:36:49Z</dcterms:modified>
</cp:coreProperties>
</file>