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66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CC13-4544-45D3-9518-4FBD0940DE77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CE7BB-9DE8-4293-9AE7-23CFF370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9FC4F-641A-436E-B2EB-D830CE9FDA5C}" type="slidenum">
              <a:rPr lang="ru-RU"/>
              <a:pPr/>
              <a:t>9</a:t>
            </a:fld>
            <a:endParaRPr lang="ru-RU"/>
          </a:p>
        </p:txBody>
      </p:sp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A1194-7F9C-4F8D-868E-07DD2A9293CF}" type="slidenum">
              <a:rPr lang="ru-RU"/>
              <a:pPr/>
              <a:t>10</a:t>
            </a:fld>
            <a:endParaRPr lang="ru-RU"/>
          </a:p>
        </p:txBody>
      </p:sp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4A86E-3AD1-449F-8319-F9D3F483E74C}" type="slidenum">
              <a:rPr lang="ru-RU"/>
              <a:pPr/>
              <a:t>11</a:t>
            </a:fld>
            <a:endParaRPr lang="ru-RU"/>
          </a:p>
        </p:txBody>
      </p:sp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205FC-F1BE-4310-82B2-23ED93EB1F6C}" type="slidenum">
              <a:rPr lang="ru-RU"/>
              <a:pPr/>
              <a:t>12</a:t>
            </a:fld>
            <a:endParaRPr lang="ru-RU"/>
          </a:p>
        </p:txBody>
      </p:sp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5CE23-01CA-474E-BCB8-03A3ED769180}" type="slidenum">
              <a:rPr lang="ru-RU"/>
              <a:pPr/>
              <a:t>13</a:t>
            </a:fld>
            <a:endParaRPr lang="ru-RU"/>
          </a:p>
        </p:txBody>
      </p:sp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2493C-D72F-4488-92A9-C7B241A565DB}" type="slidenum">
              <a:rPr lang="ru-RU"/>
              <a:pPr/>
              <a:t>14</a:t>
            </a:fld>
            <a:endParaRPr lang="ru-RU"/>
          </a:p>
        </p:txBody>
      </p:sp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70310-84F6-476A-B6FB-43FC5E60BCBC}" type="slidenum">
              <a:rPr lang="ru-RU"/>
              <a:pPr/>
              <a:t>15</a:t>
            </a:fld>
            <a:endParaRPr lang="ru-RU"/>
          </a:p>
        </p:txBody>
      </p:sp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B940-AFE7-4DBC-8782-5C4F07B822FA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371F-B107-47E0-84FE-BA7B451B6A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581128"/>
            <a:ext cx="5011313" cy="1427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ПРОВЕРЬ СЕБЯ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543800" cy="1125538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Оформление решения задачи №1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/>
          <a:srcRect l="17346" t="35777" r="32628" b="28149"/>
          <a:stretch>
            <a:fillRect/>
          </a:stretch>
        </p:blipFill>
        <p:spPr bwMode="auto">
          <a:xfrm>
            <a:off x="467544" y="1844675"/>
            <a:ext cx="8064895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92651">
            <a:off x="179388" y="620713"/>
            <a:ext cx="1662112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88640"/>
            <a:ext cx="7543800" cy="1431925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 b="1" dirty="0">
                <a:solidFill>
                  <a:srgbClr val="C00000"/>
                </a:solidFill>
                <a:latin typeface="Monotype Corsiva" pitchFamily="66" charset="0"/>
              </a:rPr>
              <a:t>Решение задач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772816"/>
            <a:ext cx="8329414" cy="4114800"/>
          </a:xfrm>
        </p:spPr>
        <p:txBody>
          <a:bodyPr lIns="182880" tIns="91440"/>
          <a:lstStyle/>
          <a:p>
            <a:pPr marL="0" indent="0" algn="just">
              <a:spcBef>
                <a:spcPts val="7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Задача №2</a:t>
            </a:r>
            <a:r>
              <a:rPr lang="ru-RU" b="1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ts val="7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</a:rPr>
              <a:t>Для записи сообщения использовался 32-символьный алфавит. Каждая страница содержит 30 строк. Все сообщение содержит 8775 байт информации и занимает 6 страниц. </a:t>
            </a:r>
          </a:p>
          <a:p>
            <a:pPr marL="0" indent="0">
              <a:spcBef>
                <a:spcPts val="7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</a:rPr>
              <a:t>Сколько символов в строке?</a:t>
            </a: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022152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8" descr="i?id=518103749-2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5620" flipH="1">
            <a:off x="7164286" y="4437112"/>
            <a:ext cx="1304925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86998" cy="119675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Оформление решения задачи №2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 l="15384" t="17947" r="7692" b="46156"/>
          <a:stretch>
            <a:fillRect/>
          </a:stretch>
        </p:blipFill>
        <p:spPr bwMode="auto">
          <a:xfrm>
            <a:off x="251520" y="1340768"/>
            <a:ext cx="8713787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517232"/>
            <a:ext cx="2304256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404664"/>
            <a:ext cx="6817568" cy="1431925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 b="1" dirty="0">
                <a:solidFill>
                  <a:srgbClr val="C00000"/>
                </a:solidFill>
                <a:latin typeface="Monotype Corsiva" pitchFamily="66" charset="0"/>
              </a:rPr>
              <a:t>Решение задач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2492896"/>
            <a:ext cx="7920037" cy="2130425"/>
          </a:xfrm>
        </p:spPr>
        <p:txBody>
          <a:bodyPr lIns="182880" tIns="91440"/>
          <a:lstStyle/>
          <a:p>
            <a:pPr marL="0" indent="0">
              <a:spcBef>
                <a:spcPts val="7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</a:rPr>
              <a:t>Задача №3.</a:t>
            </a:r>
          </a:p>
          <a:p>
            <a:pPr marL="0" indent="0">
              <a:spcBef>
                <a:spcPts val="7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  <a:t>Какое количество информации содержит сообщение 101010111101 ?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02" y="476672"/>
            <a:ext cx="2402011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9" descr="i?id=142811521-5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3007" flipH="1">
            <a:off x="6228184" y="4725144"/>
            <a:ext cx="165618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03213"/>
            <a:ext cx="8287072" cy="893762"/>
          </a:xfrm>
        </p:spPr>
        <p:txBody>
          <a:bodyPr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Оформление решения задачи №3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 l="17886" t="61540" r="39610" b="15382"/>
          <a:stretch>
            <a:fillRect/>
          </a:stretch>
        </p:blipFill>
        <p:spPr bwMode="auto">
          <a:xfrm>
            <a:off x="395536" y="1484784"/>
            <a:ext cx="8208912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4941168"/>
            <a:ext cx="2843808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icture 2" descr="j0205582"/>
          <p:cNvSpPr>
            <a:spLocks noChangeAspect="1" noChangeArrowheads="1"/>
          </p:cNvSpPr>
          <p:nvPr/>
        </p:nvSpPr>
        <p:spPr bwMode="auto">
          <a:xfrm>
            <a:off x="144463" y="125413"/>
            <a:ext cx="110966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827" name="Rectangle 1"/>
          <p:cNvSpPr>
            <a:spLocks noChangeArrowheads="1"/>
          </p:cNvSpPr>
          <p:nvPr/>
        </p:nvSpPr>
        <p:spPr bwMode="auto">
          <a:xfrm>
            <a:off x="250825" y="1052513"/>
            <a:ext cx="8569325" cy="5581650"/>
          </a:xfrm>
          <a:prstGeom prst="rect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. Текст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составлен с использованием алфавита мощностью 64 символа и содержит 100 символов. Каков информационный объем текста.</a:t>
            </a: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. Информационный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объем текста, подготовленного с помощью компьютера, равен 3,5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Кб.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Сколько символов содержит этот текст?</a:t>
            </a: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. Объем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сообщения, содержащего 2048 символов, составил 1/512 часть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Мб.  Какова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</a:rPr>
              <a:t>мощность  алфавита, с помощью которого записано сообщение?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00113" y="260350"/>
            <a:ext cx="75438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Решение задач самостоятельно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712879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00"/>
                </a:solidFill>
                <a:latin typeface="Comic Sans MS" pitchFamily="66" charset="0"/>
              </a:rPr>
              <a:t>Чем отличаются естественные языки от формальных?</a:t>
            </a:r>
            <a:endParaRPr lang="ru-RU" sz="5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052736"/>
            <a:ext cx="72008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00"/>
                </a:solidFill>
                <a:latin typeface="Comic Sans MS" pitchFamily="66" charset="0"/>
              </a:rPr>
              <a:t>Что такое кодирование?</a:t>
            </a:r>
            <a:endParaRPr lang="ru-RU" sz="5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92896"/>
            <a:ext cx="6696744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Comic Sans MS" pitchFamily="66" charset="0"/>
              </a:rPr>
              <a:t>От чего зависит способ кодирования?</a:t>
            </a:r>
            <a:endParaRPr lang="ru-RU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348880"/>
            <a:ext cx="727280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Comic Sans MS" pitchFamily="66" charset="0"/>
              </a:rPr>
              <a:t>В чем преимущество кода Бодо над кодом Морзе?</a:t>
            </a:r>
            <a:endParaRPr lang="ru-RU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492896"/>
            <a:ext cx="7272808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Comic Sans MS" pitchFamily="66" charset="0"/>
              </a:rPr>
              <a:t>В чем преимущество кода Морзе по сравнению с кодом Бодо?</a:t>
            </a:r>
            <a:endParaRPr lang="ru-RU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149080"/>
            <a:ext cx="7272808" cy="144655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Comic Sans MS" pitchFamily="66" charset="0"/>
              </a:rPr>
              <a:t>Назовите способы кодирования</a:t>
            </a:r>
            <a:endParaRPr lang="ru-RU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rmAutofit fontScale="90000"/>
          </a:bodyPr>
          <a:lstStyle/>
          <a:p>
            <a:pPr marL="269875" indent="-90488" algn="l"/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800" b="1" dirty="0" smtClean="0">
                <a:latin typeface="Arial Black" pitchFamily="34" charset="0"/>
              </a:rPr>
              <a:t>Зачем кодируют информацию</a:t>
            </a:r>
            <a:endParaRPr lang="ru-RU" sz="38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..  --..  --  .  .-.  . -.  ..  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.. -. ..-. --- .-. -- .- -.-. .. ..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Arial Black" pitchFamily="34" charset="0"/>
              </a:rPr>
              <a:t>ТЕМА УРОКА</a:t>
            </a:r>
          </a:p>
          <a:p>
            <a:endParaRPr lang="ru-RU" sz="4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29309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ИЗМЕРЕНИЕ ИНФОРМАЦИИ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702" y="2967335"/>
            <a:ext cx="8688597" cy="2585323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 ДОМ: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§ 3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вопросы в конце §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8028384" cy="1143000"/>
          </a:xfrm>
          <a:solidFill>
            <a:srgbClr val="003300"/>
          </a:solidFill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Алфавитный подход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276600" cy="2376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8400">
            <a:off x="5948525" y="4352785"/>
            <a:ext cx="2449629" cy="22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365104"/>
            <a:ext cx="3086100" cy="2305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3923928" y="1772816"/>
            <a:ext cx="4680520" cy="2062103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Как узнать хватит ли места на носителе места для хранения информации?</a:t>
            </a:r>
            <a:endParaRPr lang="ru-RU" sz="32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43608" y="1340768"/>
            <a:ext cx="7920037" cy="3300904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folHlink"/>
                </a:solidFill>
              </a:rPr>
              <a:t>Алфавит – конечное множество символов, используемых для представления информации</a:t>
            </a:r>
            <a:r>
              <a:rPr lang="ru-RU" sz="3200" b="1" dirty="0" smtClean="0">
                <a:solidFill>
                  <a:schemeClr val="folHlink"/>
                </a:solidFill>
              </a:rPr>
              <a:t>.</a:t>
            </a:r>
          </a:p>
          <a:p>
            <a:pPr marL="358775" indent="-358775">
              <a:spcBef>
                <a:spcPct val="25000"/>
              </a:spcBef>
            </a:pPr>
            <a:r>
              <a:rPr lang="ru-RU" b="1" i="1" spc="-300" dirty="0" smtClean="0">
                <a:latin typeface="Arial" pitchFamily="34" charset="0"/>
                <a:cs typeface="Arial" pitchFamily="34" charset="0"/>
              </a:rPr>
              <a:t>Примеры</a:t>
            </a:r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58775" indent="-358775"/>
            <a:r>
              <a:rPr lang="ru-RU" sz="3600" b="1" spc="-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АБВГДЕЖЗИЙКЛМНОПРСТУФХЦЧШЩЪЫЬЭЮЯ                                                                            32</a:t>
            </a:r>
          </a:p>
          <a:p>
            <a:pPr marL="358775" indent="-358775"/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spc="-300" dirty="0" smtClean="0">
                <a:latin typeface="Arial" pitchFamily="34" charset="0"/>
                <a:cs typeface="Arial" pitchFamily="34" charset="0"/>
              </a:rPr>
              <a:t>ABCDEFGHIJKLMNOPQRSTUVWXYZ		</a:t>
            </a:r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</a:t>
            </a:r>
            <a:r>
              <a:rPr lang="en-US" b="1" spc="-300" dirty="0" smtClean="0">
                <a:latin typeface="Arial" pitchFamily="34" charset="0"/>
                <a:cs typeface="Arial" pitchFamily="34" charset="0"/>
              </a:rPr>
              <a:t>26 </a:t>
            </a:r>
            <a:endParaRPr lang="ru-RU" b="1" spc="-300" dirty="0" smtClean="0">
              <a:latin typeface="Arial" pitchFamily="34" charset="0"/>
              <a:cs typeface="Arial" pitchFamily="34" charset="0"/>
            </a:endParaRPr>
          </a:p>
          <a:p>
            <a:pPr marL="358775" indent="-358775"/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   1,  </a:t>
            </a:r>
            <a:r>
              <a:rPr lang="en-US" b="1" spc="-3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						                                  2</a:t>
            </a:r>
          </a:p>
          <a:p>
            <a:pPr marL="358775" indent="-358775"/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   0123456789					                                 </a:t>
            </a:r>
            <a:r>
              <a:rPr lang="ru-RU" sz="2000" b="1" spc="-3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b="1" spc="-300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Для записи информации используют знаки, которые называют алфавитом</a:t>
            </a:r>
            <a:endParaRPr lang="ru-RU" sz="2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01317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А количество знаков в алфавите называют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мощностью алфавита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39752" y="6597352"/>
            <a:ext cx="460851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344816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Для ответа на вопрос нужно знать вес одного символа алфавита языка, на котором написана информация 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916832"/>
            <a:ext cx="66247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По закону Шеннона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Мощность алфавита связана с информационным весом символа формулой: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    2</a:t>
            </a:r>
            <a:r>
              <a:rPr lang="en-US" sz="4400" b="1" baseline="30000" dirty="0" err="1" smtClean="0">
                <a:solidFill>
                  <a:srgbClr val="C00000"/>
                </a:solidFill>
              </a:rPr>
              <a:t>i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</a:rPr>
              <a:t>= N</a:t>
            </a:r>
            <a:r>
              <a:rPr lang="ru-RU" sz="2400" b="1" dirty="0" smtClean="0">
                <a:solidFill>
                  <a:srgbClr val="003300"/>
                </a:solidFill>
              </a:rPr>
              <a:t>, где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          </a:t>
            </a:r>
            <a:r>
              <a:rPr lang="en-US" sz="4400" b="1" dirty="0" smtClean="0">
                <a:solidFill>
                  <a:srgbClr val="C00000"/>
                </a:solidFill>
              </a:rPr>
              <a:t>N</a:t>
            </a:r>
            <a:r>
              <a:rPr lang="ru-RU" sz="44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smtClean="0">
                <a:solidFill>
                  <a:srgbClr val="003300"/>
                </a:solidFill>
              </a:rPr>
              <a:t>мощность алфавита</a:t>
            </a:r>
          </a:p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i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- </a:t>
            </a:r>
            <a:r>
              <a:rPr lang="ru-RU" sz="3600" b="1" dirty="0" smtClean="0">
                <a:solidFill>
                  <a:srgbClr val="003300"/>
                </a:solidFill>
              </a:rPr>
              <a:t>информационный вес символа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olmogorov.info/images/kolmogorov-b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304256" cy="2952328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1556792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Идея  измерения количества информации в сообщении принадлежит выдающемуся российскому математику 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А. Н. Колмогорову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3300"/>
                </a:solidFill>
              </a:rPr>
              <a:t>ФОРМУЛА для определения количества информации в сообщении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Андрей Николаевич Колмогоров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14908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 = K*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229200"/>
            <a:ext cx="5904656" cy="1384995"/>
          </a:xfrm>
          <a:prstGeom prst="rect">
            <a:avLst/>
          </a:prstGeom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 –</a:t>
            </a:r>
            <a:r>
              <a:rPr lang="ru-RU" sz="2800" b="1" dirty="0" smtClean="0">
                <a:solidFill>
                  <a:srgbClr val="003300"/>
                </a:solidFill>
              </a:rPr>
              <a:t> количество информации в тексте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K –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</a:rPr>
              <a:t>количество знаков в тексте</a:t>
            </a:r>
            <a:endParaRPr lang="en-US" sz="2800" b="1" dirty="0" smtClean="0">
              <a:solidFill>
                <a:srgbClr val="0033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I - </a:t>
            </a:r>
            <a:r>
              <a:rPr lang="ru-RU" sz="2800" b="1" dirty="0" smtClean="0">
                <a:solidFill>
                  <a:srgbClr val="003300"/>
                </a:solidFill>
              </a:rPr>
              <a:t> вес символа в тексте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Количество информации в памяти компьютера измеряется в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байтах</a:t>
            </a:r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 (1 байт равен количеству символов в записи текста)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132856"/>
            <a:ext cx="5544616" cy="1938992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 Кб = 2</a:t>
            </a:r>
            <a:r>
              <a:rPr lang="ru-RU" sz="2400" baseline="300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байтов = 1024 байта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 Мб = 2</a:t>
            </a:r>
            <a:r>
              <a:rPr lang="ru-RU" sz="2400" baseline="300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Кб        = 1024 Кб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 Гб =  2</a:t>
            </a:r>
            <a:r>
              <a:rPr lang="ru-RU" sz="2400" baseline="300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Мб        = 1024 Мб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 Тб = 2</a:t>
            </a:r>
            <a:r>
              <a:rPr lang="ru-RU" sz="2400" baseline="300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Гб           = 1024 Гб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 байт = 8 битам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127" y="5013176"/>
            <a:ext cx="169887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238750"/>
            <a:ext cx="20859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10334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49080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6021288"/>
            <a:ext cx="16561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бит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067944" y="5589240"/>
            <a:ext cx="504056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2"/>
          </p:cNvCxnSpPr>
          <p:nvPr/>
        </p:nvCxnSpPr>
        <p:spPr>
          <a:xfrm flipV="1">
            <a:off x="5076056" y="5672063"/>
            <a:ext cx="372716" cy="3492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24128" y="5949280"/>
            <a:ext cx="1944216" cy="5760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</p:cNvCxnSpPr>
          <p:nvPr/>
        </p:nvCxnSpPr>
        <p:spPr>
          <a:xfrm flipH="1" flipV="1">
            <a:off x="3059832" y="6309320"/>
            <a:ext cx="936104" cy="65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32656"/>
            <a:ext cx="7543800" cy="1431925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 dirty="0">
                <a:solidFill>
                  <a:srgbClr val="C00000"/>
                </a:solidFill>
                <a:latin typeface="Monotype Corsiva" pitchFamily="66" charset="0"/>
              </a:rPr>
              <a:t>Решение задач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989138"/>
            <a:ext cx="8064896" cy="3096046"/>
          </a:xfrm>
        </p:spPr>
        <p:txBody>
          <a:bodyPr lIns="182880" tIns="91440"/>
          <a:lstStyle/>
          <a:p>
            <a:pPr marL="0" indent="0" algn="just"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Задача №1.</a:t>
            </a:r>
          </a:p>
          <a:p>
            <a:pPr marL="0" indent="0"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</a:rPr>
              <a:t>Информационный объем сообщения – 7,5 Кбайт. Известно, что данное сообщение содержит 7680 символов. </a:t>
            </a:r>
          </a:p>
          <a:p>
            <a:pPr marL="0" indent="0"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</a:rPr>
              <a:t>Какова мощность алфавита?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1944216" cy="12230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4" descr="i?id=118566990-1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69160"/>
            <a:ext cx="2520280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</Template>
  <TotalTime>215</TotalTime>
  <Words>439</Words>
  <Application>Microsoft Office PowerPoint</Application>
  <PresentationFormat>Экран (4:3)</PresentationFormat>
  <Paragraphs>80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quest</vt:lpstr>
      <vt:lpstr>Слайд 1</vt:lpstr>
      <vt:lpstr>Слайд 2</vt:lpstr>
      <vt:lpstr> Зачем кодируют информацию</vt:lpstr>
      <vt:lpstr>Алфавитный подход</vt:lpstr>
      <vt:lpstr>Слайд 5</vt:lpstr>
      <vt:lpstr>Слайд 6</vt:lpstr>
      <vt:lpstr>Слайд 7</vt:lpstr>
      <vt:lpstr>Слайд 8</vt:lpstr>
      <vt:lpstr>Решение задач</vt:lpstr>
      <vt:lpstr>Оформление решения задачи №1</vt:lpstr>
      <vt:lpstr>Решение задач</vt:lpstr>
      <vt:lpstr>Оформление решения задачи №2</vt:lpstr>
      <vt:lpstr>Решение задач</vt:lpstr>
      <vt:lpstr>Оформление решения задачи №3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21</cp:revision>
  <dcterms:created xsi:type="dcterms:W3CDTF">2016-09-20T08:16:45Z</dcterms:created>
  <dcterms:modified xsi:type="dcterms:W3CDTF">2017-03-12T17:22:43Z</dcterms:modified>
</cp:coreProperties>
</file>