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2"/>
  </p:sldMasterIdLst>
  <p:notesMasterIdLst>
    <p:notesMasterId r:id="rId62"/>
  </p:notesMasterIdLst>
  <p:sldIdLst>
    <p:sldId id="256" r:id="rId3"/>
    <p:sldId id="257" r:id="rId4"/>
    <p:sldId id="258" r:id="rId5"/>
    <p:sldId id="300" r:id="rId6"/>
    <p:sldId id="259" r:id="rId7"/>
    <p:sldId id="298" r:id="rId8"/>
    <p:sldId id="260" r:id="rId9"/>
    <p:sldId id="262" r:id="rId10"/>
    <p:sldId id="311" r:id="rId11"/>
    <p:sldId id="263" r:id="rId12"/>
    <p:sldId id="264" r:id="rId13"/>
    <p:sldId id="265" r:id="rId14"/>
    <p:sldId id="267" r:id="rId15"/>
    <p:sldId id="329" r:id="rId16"/>
    <p:sldId id="268" r:id="rId17"/>
    <p:sldId id="310" r:id="rId18"/>
    <p:sldId id="299" r:id="rId19"/>
    <p:sldId id="292" r:id="rId20"/>
    <p:sldId id="316" r:id="rId21"/>
    <p:sldId id="325" r:id="rId22"/>
    <p:sldId id="323" r:id="rId23"/>
    <p:sldId id="317" r:id="rId24"/>
    <p:sldId id="324" r:id="rId25"/>
    <p:sldId id="326" r:id="rId26"/>
    <p:sldId id="327" r:id="rId27"/>
    <p:sldId id="312" r:id="rId28"/>
    <p:sldId id="313" r:id="rId29"/>
    <p:sldId id="321" r:id="rId30"/>
    <p:sldId id="309" r:id="rId31"/>
    <p:sldId id="314" r:id="rId32"/>
    <p:sldId id="269" r:id="rId33"/>
    <p:sldId id="302" r:id="rId34"/>
    <p:sldId id="270" r:id="rId35"/>
    <p:sldId id="308" r:id="rId36"/>
    <p:sldId id="271" r:id="rId37"/>
    <p:sldId id="301" r:id="rId38"/>
    <p:sldId id="303" r:id="rId39"/>
    <p:sldId id="304" r:id="rId40"/>
    <p:sldId id="305" r:id="rId41"/>
    <p:sldId id="272" r:id="rId42"/>
    <p:sldId id="306" r:id="rId43"/>
    <p:sldId id="307" r:id="rId44"/>
    <p:sldId id="273" r:id="rId45"/>
    <p:sldId id="315" r:id="rId46"/>
    <p:sldId id="318" r:id="rId47"/>
    <p:sldId id="289" r:id="rId48"/>
    <p:sldId id="290" r:id="rId49"/>
    <p:sldId id="291" r:id="rId50"/>
    <p:sldId id="319" r:id="rId51"/>
    <p:sldId id="322" r:id="rId52"/>
    <p:sldId id="320" r:id="rId53"/>
    <p:sldId id="328" r:id="rId54"/>
    <p:sldId id="276" r:id="rId55"/>
    <p:sldId id="296" r:id="rId56"/>
    <p:sldId id="275" r:id="rId57"/>
    <p:sldId id="294" r:id="rId58"/>
    <p:sldId id="295" r:id="rId59"/>
    <p:sldId id="277" r:id="rId60"/>
    <p:sldId id="285" r:id="rId61"/>
  </p:sldIdLst>
  <p:sldSz cx="9144000" cy="6858000" type="screen4x3"/>
  <p:notesSz cx="6858000" cy="9144000"/>
  <p:defaultTextStyle>
    <a:defPPr>
      <a:defRPr lang="pl-PL"/>
    </a:defPPr>
    <a:lvl1pPr algn="l" rtl="0" fontAlgn="base">
      <a:spcBef>
        <a:spcPct val="0"/>
      </a:spcBef>
      <a:spcAft>
        <a:spcPct val="0"/>
      </a:spcAft>
      <a:defRPr kern="1200">
        <a:solidFill>
          <a:schemeClr val="tx1"/>
        </a:solidFill>
        <a:latin typeface="Arial Narrow" pitchFamily="34" charset="0"/>
        <a:ea typeface="+mn-ea"/>
        <a:cs typeface="+mn-cs"/>
      </a:defRPr>
    </a:lvl1pPr>
    <a:lvl2pPr marL="457200" algn="l" rtl="0" fontAlgn="base">
      <a:spcBef>
        <a:spcPct val="0"/>
      </a:spcBef>
      <a:spcAft>
        <a:spcPct val="0"/>
      </a:spcAft>
      <a:defRPr kern="1200">
        <a:solidFill>
          <a:schemeClr val="tx1"/>
        </a:solidFill>
        <a:latin typeface="Arial Narrow" pitchFamily="34" charset="0"/>
        <a:ea typeface="+mn-ea"/>
        <a:cs typeface="+mn-cs"/>
      </a:defRPr>
    </a:lvl2pPr>
    <a:lvl3pPr marL="914400" algn="l" rtl="0" fontAlgn="base">
      <a:spcBef>
        <a:spcPct val="0"/>
      </a:spcBef>
      <a:spcAft>
        <a:spcPct val="0"/>
      </a:spcAft>
      <a:defRPr kern="1200">
        <a:solidFill>
          <a:schemeClr val="tx1"/>
        </a:solidFill>
        <a:latin typeface="Arial Narrow" pitchFamily="34" charset="0"/>
        <a:ea typeface="+mn-ea"/>
        <a:cs typeface="+mn-cs"/>
      </a:defRPr>
    </a:lvl3pPr>
    <a:lvl4pPr marL="1371600" algn="l" rtl="0" fontAlgn="base">
      <a:spcBef>
        <a:spcPct val="0"/>
      </a:spcBef>
      <a:spcAft>
        <a:spcPct val="0"/>
      </a:spcAft>
      <a:defRPr kern="1200">
        <a:solidFill>
          <a:schemeClr val="tx1"/>
        </a:solidFill>
        <a:latin typeface="Arial Narrow" pitchFamily="34" charset="0"/>
        <a:ea typeface="+mn-ea"/>
        <a:cs typeface="+mn-cs"/>
      </a:defRPr>
    </a:lvl4pPr>
    <a:lvl5pPr marL="1828800" algn="l" rtl="0" fontAlgn="base">
      <a:spcBef>
        <a:spcPct val="0"/>
      </a:spcBef>
      <a:spcAft>
        <a:spcPct val="0"/>
      </a:spcAft>
      <a:defRPr kern="1200">
        <a:solidFill>
          <a:schemeClr val="tx1"/>
        </a:solidFill>
        <a:latin typeface="Arial Narrow" pitchFamily="34" charset="0"/>
        <a:ea typeface="+mn-ea"/>
        <a:cs typeface="+mn-cs"/>
      </a:defRPr>
    </a:lvl5pPr>
    <a:lvl6pPr marL="2286000" algn="l" defTabSz="914400" rtl="0" eaLnBrk="1" latinLnBrk="0" hangingPunct="1">
      <a:defRPr kern="1200">
        <a:solidFill>
          <a:schemeClr val="tx1"/>
        </a:solidFill>
        <a:latin typeface="Arial Narrow" pitchFamily="34" charset="0"/>
        <a:ea typeface="+mn-ea"/>
        <a:cs typeface="+mn-cs"/>
      </a:defRPr>
    </a:lvl6pPr>
    <a:lvl7pPr marL="2743200" algn="l" defTabSz="914400" rtl="0" eaLnBrk="1" latinLnBrk="0" hangingPunct="1">
      <a:defRPr kern="1200">
        <a:solidFill>
          <a:schemeClr val="tx1"/>
        </a:solidFill>
        <a:latin typeface="Arial Narrow" pitchFamily="34" charset="0"/>
        <a:ea typeface="+mn-ea"/>
        <a:cs typeface="+mn-cs"/>
      </a:defRPr>
    </a:lvl7pPr>
    <a:lvl8pPr marL="3200400" algn="l" defTabSz="914400" rtl="0" eaLnBrk="1" latinLnBrk="0" hangingPunct="1">
      <a:defRPr kern="1200">
        <a:solidFill>
          <a:schemeClr val="tx1"/>
        </a:solidFill>
        <a:latin typeface="Arial Narrow" pitchFamily="34" charset="0"/>
        <a:ea typeface="+mn-ea"/>
        <a:cs typeface="+mn-cs"/>
      </a:defRPr>
    </a:lvl8pPr>
    <a:lvl9pPr marL="3657600" algn="l" defTabSz="914400" rtl="0" eaLnBrk="1" latinLnBrk="0" hangingPunct="1">
      <a:defRPr kern="1200">
        <a:solidFill>
          <a:schemeClr val="tx1"/>
        </a:solidFill>
        <a:latin typeface="Arial Narrow"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0"/>
    <p:restoredTop sz="94600"/>
  </p:normalViewPr>
  <p:slideViewPr>
    <p:cSldViewPr>
      <p:cViewPr varScale="1">
        <p:scale>
          <a:sx n="102" d="100"/>
          <a:sy n="102" d="100"/>
        </p:scale>
        <p:origin x="-20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352A8B-B8CF-43EF-874E-E3E8730DF2AF}" type="datetimeFigureOut">
              <a:rPr lang="ru-RU" smtClean="0"/>
              <a:pPr/>
              <a:t>31.01.2017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F0328E-6DFF-4AD5-975E-C1BF3CD7602A}" type="slidenum">
              <a:rPr lang="ru-RU" smtClean="0"/>
              <a:pPr/>
              <a:t>‹#›</a:t>
            </a:fld>
            <a:endParaRPr lang="ru-RU"/>
          </a:p>
        </p:txBody>
      </p:sp>
    </p:spTree>
    <p:extLst>
      <p:ext uri="{BB962C8B-B14F-4D97-AF65-F5344CB8AC3E}">
        <p14:creationId xmlns:p14="http://schemas.microsoft.com/office/powerpoint/2010/main" val="2301573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EF0328E-6DFF-4AD5-975E-C1BF3CD7602A}" type="slidenum">
              <a:rPr lang="ru-RU" smtClean="0"/>
              <a:pPr/>
              <a:t>11</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EF0328E-6DFF-4AD5-975E-C1BF3CD7602A}" type="slidenum">
              <a:rPr lang="ru-RU" smtClean="0"/>
              <a:pPr/>
              <a:t>25</a:t>
            </a:fld>
            <a:endParaRPr lang="ru-RU"/>
          </a:p>
        </p:txBody>
      </p:sp>
    </p:spTree>
    <p:extLst>
      <p:ext uri="{BB962C8B-B14F-4D97-AF65-F5344CB8AC3E}">
        <p14:creationId xmlns:p14="http://schemas.microsoft.com/office/powerpoint/2010/main" val="2903182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36879" name="Group 15"/>
          <p:cNvGrpSpPr>
            <a:grpSpLocks/>
          </p:cNvGrpSpPr>
          <p:nvPr/>
        </p:nvGrpSpPr>
        <p:grpSpPr bwMode="auto">
          <a:xfrm>
            <a:off x="0" y="0"/>
            <a:ext cx="9144000" cy="6858000"/>
            <a:chOff x="0" y="0"/>
            <a:chExt cx="5760" cy="4320"/>
          </a:xfrm>
        </p:grpSpPr>
        <p:sp>
          <p:nvSpPr>
            <p:cNvPr id="36866" name="Rectangle 2"/>
            <p:cNvSpPr>
              <a:spLocks noChangeArrowheads="1"/>
            </p:cNvSpPr>
            <p:nvPr/>
          </p:nvSpPr>
          <p:spPr bwMode="hidden">
            <a:xfrm>
              <a:off x="5568" y="2160"/>
              <a:ext cx="192" cy="2160"/>
            </a:xfrm>
            <a:prstGeom prst="rect">
              <a:avLst/>
            </a:pr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67" name="Rectangle 3"/>
            <p:cNvSpPr>
              <a:spLocks noChangeArrowheads="1"/>
            </p:cNvSpPr>
            <p:nvPr/>
          </p:nvSpPr>
          <p:spPr bwMode="white">
            <a:xfrm>
              <a:off x="1632" y="2160"/>
              <a:ext cx="3936" cy="216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68" name="Rectangle 4"/>
            <p:cNvSpPr>
              <a:spLocks noChangeArrowheads="1"/>
            </p:cNvSpPr>
            <p:nvPr/>
          </p:nvSpPr>
          <p:spPr bwMode="ltGray">
            <a:xfrm>
              <a:off x="0" y="0"/>
              <a:ext cx="384" cy="2256"/>
            </a:xfrm>
            <a:prstGeom prst="rect">
              <a:avLst/>
            </a:prstGeom>
            <a:gradFill rotWithShape="0">
              <a:gsLst>
                <a:gs pos="0">
                  <a:schemeClr val="folHlink"/>
                </a:gs>
                <a:gs pos="100000">
                  <a:schemeClr val="accent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6874" name="Picture 10" descr="ARTBANNA"/>
            <p:cNvPicPr>
              <a:picLocks noChangeAspect="1" noChangeArrowheads="1"/>
            </p:cNvPicPr>
            <p:nvPr/>
          </p:nvPicPr>
          <p:blipFill>
            <a:blip r:embed="rId2" cstate="print">
              <a:extLst>
                <a:ext uri="{28A0092B-C50C-407E-A947-70E740481C1C}">
                  <a14:useLocalDpi xmlns:a14="http://schemas.microsoft.com/office/drawing/2010/main" val="0"/>
                </a:ext>
              </a:extLst>
            </a:blip>
            <a:srcRect r="58453"/>
            <a:stretch>
              <a:fillRect/>
            </a:stretch>
          </p:blipFill>
          <p:spPr bwMode="invGray">
            <a:xfrm>
              <a:off x="1632" y="0"/>
              <a:ext cx="4128" cy="994"/>
            </a:xfrm>
            <a:prstGeom prst="rect">
              <a:avLst/>
            </a:prstGeom>
            <a:noFill/>
            <a:extLst>
              <a:ext uri="{909E8E84-426E-40DD-AFC4-6F175D3DCCD1}">
                <a14:hiddenFill xmlns:a14="http://schemas.microsoft.com/office/drawing/2010/main">
                  <a:solidFill>
                    <a:srgbClr val="FFFFFF"/>
                  </a:solidFill>
                </a14:hiddenFill>
              </a:ext>
            </a:extLst>
          </p:spPr>
        </p:pic>
        <p:pic>
          <p:nvPicPr>
            <p:cNvPr id="36875" name="Picture 11" descr="ARTBANND"/>
            <p:cNvPicPr>
              <a:picLocks noChangeAspect="1" noChangeArrowheads="1"/>
            </p:cNvPicPr>
            <p:nvPr/>
          </p:nvPicPr>
          <p:blipFill>
            <a:blip r:embed="rId3" cstate="print">
              <a:extLst>
                <a:ext uri="{28A0092B-C50C-407E-A947-70E740481C1C}">
                  <a14:useLocalDpi xmlns:a14="http://schemas.microsoft.com/office/drawing/2010/main" val="0"/>
                </a:ext>
              </a:extLst>
            </a:blip>
            <a:srcRect l="64000"/>
            <a:stretch>
              <a:fillRect/>
            </a:stretch>
          </p:blipFill>
          <p:spPr bwMode="invGray">
            <a:xfrm>
              <a:off x="0" y="0"/>
              <a:ext cx="1296" cy="360"/>
            </a:xfrm>
            <a:prstGeom prst="rect">
              <a:avLst/>
            </a:prstGeom>
            <a:noFill/>
            <a:extLst>
              <a:ext uri="{909E8E84-426E-40DD-AFC4-6F175D3DCCD1}">
                <a14:hiddenFill xmlns:a14="http://schemas.microsoft.com/office/drawing/2010/main">
                  <a:solidFill>
                    <a:srgbClr val="FFFFFF"/>
                  </a:solidFill>
                </a14:hiddenFill>
              </a:ext>
            </a:extLst>
          </p:spPr>
        </p:pic>
        <p:pic>
          <p:nvPicPr>
            <p:cNvPr id="36876" name="Picture 12" descr="ARTHSEP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240" y="2016"/>
              <a:ext cx="1800" cy="60"/>
            </a:xfrm>
            <a:prstGeom prst="rect">
              <a:avLst/>
            </a:prstGeom>
            <a:noFill/>
            <a:extLst>
              <a:ext uri="{909E8E84-426E-40DD-AFC4-6F175D3DCCD1}">
                <a14:hiddenFill xmlns:a14="http://schemas.microsoft.com/office/drawing/2010/main">
                  <a:solidFill>
                    <a:srgbClr val="FFFFFF"/>
                  </a:solidFill>
                </a14:hiddenFill>
              </a:ext>
            </a:extLst>
          </p:spPr>
        </p:pic>
        <p:sp>
          <p:nvSpPr>
            <p:cNvPr id="36877" name="Rectangle 13"/>
            <p:cNvSpPr>
              <a:spLocks noChangeArrowheads="1"/>
            </p:cNvSpPr>
            <p:nvPr/>
          </p:nvSpPr>
          <p:spPr bwMode="hidden">
            <a:xfrm>
              <a:off x="1776" y="4224"/>
              <a:ext cx="2448" cy="96"/>
            </a:xfrm>
            <a:prstGeom prst="rect">
              <a:avLst/>
            </a:prstGeom>
            <a:gradFill rotWithShape="0">
              <a:gsLst>
                <a:gs pos="0">
                  <a:schemeClr val="bg1"/>
                </a:gs>
                <a:gs pos="100000">
                  <a:schemeClr val="hlink"/>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6869" name="Rectangle 5"/>
          <p:cNvSpPr>
            <a:spLocks noGrp="1" noChangeArrowheads="1"/>
          </p:cNvSpPr>
          <p:nvPr>
            <p:ph type="ctrTitle"/>
          </p:nvPr>
        </p:nvSpPr>
        <p:spPr>
          <a:xfrm>
            <a:off x="990600" y="1905000"/>
            <a:ext cx="7772400" cy="1143000"/>
          </a:xfrm>
        </p:spPr>
        <p:txBody>
          <a:bodyPr/>
          <a:lstStyle>
            <a:lvl1pPr>
              <a:defRPr/>
            </a:lvl1pPr>
          </a:lstStyle>
          <a:p>
            <a:pPr lvl="0"/>
            <a:r>
              <a:rPr lang="ru-RU" noProof="0" smtClean="0"/>
              <a:t>Образец заголовка</a:t>
            </a:r>
          </a:p>
        </p:txBody>
      </p:sp>
      <p:sp>
        <p:nvSpPr>
          <p:cNvPr id="36870" name="Rectangle 6"/>
          <p:cNvSpPr>
            <a:spLocks noGrp="1" noChangeArrowheads="1"/>
          </p:cNvSpPr>
          <p:nvPr>
            <p:ph type="subTitle" idx="1"/>
          </p:nvPr>
        </p:nvSpPr>
        <p:spPr>
          <a:xfrm>
            <a:off x="2667000" y="3810000"/>
            <a:ext cx="6400800" cy="1752600"/>
          </a:xfrm>
        </p:spPr>
        <p:txBody>
          <a:bodyPr/>
          <a:lstStyle>
            <a:lvl1pPr marL="0" indent="0">
              <a:buFontTx/>
              <a:buNone/>
              <a:defRPr/>
            </a:lvl1pPr>
          </a:lstStyle>
          <a:p>
            <a:pPr lvl="0"/>
            <a:r>
              <a:rPr lang="ru-RU" noProof="0" smtClean="0"/>
              <a:t>Образец подзаголовка</a:t>
            </a:r>
          </a:p>
        </p:txBody>
      </p:sp>
      <p:sp>
        <p:nvSpPr>
          <p:cNvPr id="36871" name="Rectangle 7"/>
          <p:cNvSpPr>
            <a:spLocks noGrp="1" noChangeArrowheads="1"/>
          </p:cNvSpPr>
          <p:nvPr>
            <p:ph type="dt" sz="half" idx="2"/>
          </p:nvPr>
        </p:nvSpPr>
        <p:spPr>
          <a:xfrm>
            <a:off x="533400" y="6248400"/>
            <a:ext cx="1905000" cy="457200"/>
          </a:xfrm>
        </p:spPr>
        <p:txBody>
          <a:bodyPr/>
          <a:lstStyle>
            <a:lvl1pPr>
              <a:defRPr/>
            </a:lvl1pPr>
          </a:lstStyle>
          <a:p>
            <a:endParaRPr lang="ru-RU"/>
          </a:p>
        </p:txBody>
      </p:sp>
      <p:sp>
        <p:nvSpPr>
          <p:cNvPr id="36872" name="Rectangle 8"/>
          <p:cNvSpPr>
            <a:spLocks noGrp="1" noChangeArrowheads="1"/>
          </p:cNvSpPr>
          <p:nvPr>
            <p:ph type="ftr" sz="quarter" idx="3"/>
          </p:nvPr>
        </p:nvSpPr>
        <p:spPr/>
        <p:txBody>
          <a:bodyPr/>
          <a:lstStyle>
            <a:lvl1pPr>
              <a:defRPr/>
            </a:lvl1pPr>
          </a:lstStyle>
          <a:p>
            <a:endParaRPr lang="ru-RU"/>
          </a:p>
        </p:txBody>
      </p:sp>
      <p:sp>
        <p:nvSpPr>
          <p:cNvPr id="36873" name="Rectangle 9"/>
          <p:cNvSpPr>
            <a:spLocks noGrp="1" noChangeArrowheads="1"/>
          </p:cNvSpPr>
          <p:nvPr>
            <p:ph type="sldNum" sz="quarter" idx="4"/>
          </p:nvPr>
        </p:nvSpPr>
        <p:spPr>
          <a:xfrm>
            <a:off x="6705600" y="6248400"/>
            <a:ext cx="1905000" cy="457200"/>
          </a:xfrm>
        </p:spPr>
        <p:txBody>
          <a:bodyPr/>
          <a:lstStyle>
            <a:lvl1pPr>
              <a:defRPr/>
            </a:lvl1pPr>
          </a:lstStyle>
          <a:p>
            <a:fld id="{761DFF1F-AEFA-42B3-A6F0-7C486662532B}" type="slidenum">
              <a:rPr lang="ru-RU"/>
              <a:pPr/>
              <a:t>‹#›</a:t>
            </a:fld>
            <a:endParaRPr lang="ru-RU"/>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B6A43842-5F6B-4561-BA77-DD668F366B22}" type="slidenum">
              <a:rPr lang="ru-RU"/>
              <a:pPr/>
              <a:t>‹#›</a:t>
            </a:fld>
            <a:endParaRPr lang="ru-RU"/>
          </a:p>
        </p:txBody>
      </p:sp>
    </p:spTree>
    <p:extLst>
      <p:ext uri="{BB962C8B-B14F-4D97-AF65-F5344CB8AC3E}">
        <p14:creationId xmlns:p14="http://schemas.microsoft.com/office/powerpoint/2010/main" val="3636693132"/>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790C27B3-349B-4D66-A3D9-34EE26597113}" type="slidenum">
              <a:rPr lang="ru-RU"/>
              <a:pPr/>
              <a:t>‹#›</a:t>
            </a:fld>
            <a:endParaRPr lang="ru-RU"/>
          </a:p>
        </p:txBody>
      </p:sp>
    </p:spTree>
    <p:extLst>
      <p:ext uri="{BB962C8B-B14F-4D97-AF65-F5344CB8AC3E}">
        <p14:creationId xmlns:p14="http://schemas.microsoft.com/office/powerpoint/2010/main" val="3401604049"/>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60FBA4CE-BD76-4FC8-9A9C-9C1DAFC3023D}" type="slidenum">
              <a:rPr lang="ru-RU"/>
              <a:pPr/>
              <a:t>‹#›</a:t>
            </a:fld>
            <a:endParaRPr lang="ru-RU"/>
          </a:p>
        </p:txBody>
      </p:sp>
    </p:spTree>
    <p:extLst>
      <p:ext uri="{BB962C8B-B14F-4D97-AF65-F5344CB8AC3E}">
        <p14:creationId xmlns:p14="http://schemas.microsoft.com/office/powerpoint/2010/main" val="1478700932"/>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Date Placeholder 3"/>
          <p:cNvSpPr>
            <a:spLocks noGrp="1"/>
          </p:cNvSpPr>
          <p:nvPr>
            <p:ph type="dt" sz="half" idx="10"/>
          </p:nvPr>
        </p:nvSpPr>
        <p:spPr/>
        <p:txBody>
          <a:bodyPr/>
          <a:lstStyle>
            <a:lvl1pPr>
              <a:defRPr/>
            </a:lvl1pPr>
          </a:lstStyle>
          <a:p>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450DA255-3BF3-4A9C-8A74-7BE9941F092C}" type="slidenum">
              <a:rPr lang="ru-RU"/>
              <a:pPr/>
              <a:t>‹#›</a:t>
            </a:fld>
            <a:endParaRPr lang="ru-RU"/>
          </a:p>
        </p:txBody>
      </p:sp>
    </p:spTree>
    <p:extLst>
      <p:ext uri="{BB962C8B-B14F-4D97-AF65-F5344CB8AC3E}">
        <p14:creationId xmlns:p14="http://schemas.microsoft.com/office/powerpoint/2010/main" val="3230922041"/>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4"/>
          <p:cNvSpPr>
            <a:spLocks noGrp="1"/>
          </p:cNvSpPr>
          <p:nvPr>
            <p:ph type="dt" sz="half" idx="10"/>
          </p:nvPr>
        </p:nvSpPr>
        <p:spPr/>
        <p:txBody>
          <a:bodyPr/>
          <a:lstStyle>
            <a:lvl1pPr>
              <a:defRPr/>
            </a:lvl1pPr>
          </a:lstStyle>
          <a:p>
            <a:endParaRPr lang="ru-RU"/>
          </a:p>
        </p:txBody>
      </p:sp>
      <p:sp>
        <p:nvSpPr>
          <p:cNvPr id="6" name="Footer Placeholder 5"/>
          <p:cNvSpPr>
            <a:spLocks noGrp="1"/>
          </p:cNvSpPr>
          <p:nvPr>
            <p:ph type="ftr" sz="quarter" idx="11"/>
          </p:nvPr>
        </p:nvSpPr>
        <p:spPr/>
        <p:txBody>
          <a:bodyPr/>
          <a:lstStyle>
            <a:lvl1pPr>
              <a:defRPr/>
            </a:lvl1pPr>
          </a:lstStyle>
          <a:p>
            <a:endParaRPr lang="ru-RU"/>
          </a:p>
        </p:txBody>
      </p:sp>
      <p:sp>
        <p:nvSpPr>
          <p:cNvPr id="7" name="Slide Number Placeholder 6"/>
          <p:cNvSpPr>
            <a:spLocks noGrp="1"/>
          </p:cNvSpPr>
          <p:nvPr>
            <p:ph type="sldNum" sz="quarter" idx="12"/>
          </p:nvPr>
        </p:nvSpPr>
        <p:spPr/>
        <p:txBody>
          <a:bodyPr/>
          <a:lstStyle>
            <a:lvl1pPr>
              <a:defRPr/>
            </a:lvl1pPr>
          </a:lstStyle>
          <a:p>
            <a:fld id="{9CCE3711-BFBB-402B-82F2-5B518217B649}" type="slidenum">
              <a:rPr lang="ru-RU"/>
              <a:pPr/>
              <a:t>‹#›</a:t>
            </a:fld>
            <a:endParaRPr lang="ru-RU"/>
          </a:p>
        </p:txBody>
      </p:sp>
    </p:spTree>
    <p:extLst>
      <p:ext uri="{BB962C8B-B14F-4D97-AF65-F5344CB8AC3E}">
        <p14:creationId xmlns:p14="http://schemas.microsoft.com/office/powerpoint/2010/main" val="2574807333"/>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lvl1pPr>
              <a:defRPr/>
            </a:lvl1pPr>
          </a:lstStyle>
          <a:p>
            <a:endParaRPr lang="ru-RU"/>
          </a:p>
        </p:txBody>
      </p:sp>
      <p:sp>
        <p:nvSpPr>
          <p:cNvPr id="8" name="Footer Placeholder 7"/>
          <p:cNvSpPr>
            <a:spLocks noGrp="1"/>
          </p:cNvSpPr>
          <p:nvPr>
            <p:ph type="ftr" sz="quarter" idx="11"/>
          </p:nvPr>
        </p:nvSpPr>
        <p:spPr/>
        <p:txBody>
          <a:bodyPr/>
          <a:lstStyle>
            <a:lvl1pPr>
              <a:defRPr/>
            </a:lvl1pPr>
          </a:lstStyle>
          <a:p>
            <a:endParaRPr lang="ru-RU"/>
          </a:p>
        </p:txBody>
      </p:sp>
      <p:sp>
        <p:nvSpPr>
          <p:cNvPr id="9" name="Slide Number Placeholder 8"/>
          <p:cNvSpPr>
            <a:spLocks noGrp="1"/>
          </p:cNvSpPr>
          <p:nvPr>
            <p:ph type="sldNum" sz="quarter" idx="12"/>
          </p:nvPr>
        </p:nvSpPr>
        <p:spPr/>
        <p:txBody>
          <a:bodyPr/>
          <a:lstStyle>
            <a:lvl1pPr>
              <a:defRPr/>
            </a:lvl1pPr>
          </a:lstStyle>
          <a:p>
            <a:fld id="{53C5175C-DCB6-4D3E-B0DC-45D375C90C46}" type="slidenum">
              <a:rPr lang="ru-RU"/>
              <a:pPr/>
              <a:t>‹#›</a:t>
            </a:fld>
            <a:endParaRPr lang="ru-RU"/>
          </a:p>
        </p:txBody>
      </p:sp>
    </p:spTree>
    <p:extLst>
      <p:ext uri="{BB962C8B-B14F-4D97-AF65-F5344CB8AC3E}">
        <p14:creationId xmlns:p14="http://schemas.microsoft.com/office/powerpoint/2010/main" val="3709424520"/>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lvl1pPr>
              <a:defRPr/>
            </a:lvl1pPr>
          </a:lstStyle>
          <a:p>
            <a:endParaRPr lang="ru-RU"/>
          </a:p>
        </p:txBody>
      </p:sp>
      <p:sp>
        <p:nvSpPr>
          <p:cNvPr id="4" name="Footer Placeholder 3"/>
          <p:cNvSpPr>
            <a:spLocks noGrp="1"/>
          </p:cNvSpPr>
          <p:nvPr>
            <p:ph type="ftr" sz="quarter" idx="11"/>
          </p:nvPr>
        </p:nvSpPr>
        <p:spPr/>
        <p:txBody>
          <a:bodyPr/>
          <a:lstStyle>
            <a:lvl1pPr>
              <a:defRPr/>
            </a:lvl1pPr>
          </a:lstStyle>
          <a:p>
            <a:endParaRPr lang="ru-RU"/>
          </a:p>
        </p:txBody>
      </p:sp>
      <p:sp>
        <p:nvSpPr>
          <p:cNvPr id="5" name="Slide Number Placeholder 4"/>
          <p:cNvSpPr>
            <a:spLocks noGrp="1"/>
          </p:cNvSpPr>
          <p:nvPr>
            <p:ph type="sldNum" sz="quarter" idx="12"/>
          </p:nvPr>
        </p:nvSpPr>
        <p:spPr/>
        <p:txBody>
          <a:bodyPr/>
          <a:lstStyle>
            <a:lvl1pPr>
              <a:defRPr/>
            </a:lvl1pPr>
          </a:lstStyle>
          <a:p>
            <a:fld id="{90892899-5198-4D0D-B345-E14DD7A9E91B}" type="slidenum">
              <a:rPr lang="ru-RU"/>
              <a:pPr/>
              <a:t>‹#›</a:t>
            </a:fld>
            <a:endParaRPr lang="ru-RU"/>
          </a:p>
        </p:txBody>
      </p:sp>
    </p:spTree>
    <p:extLst>
      <p:ext uri="{BB962C8B-B14F-4D97-AF65-F5344CB8AC3E}">
        <p14:creationId xmlns:p14="http://schemas.microsoft.com/office/powerpoint/2010/main" val="2856806037"/>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ru-RU"/>
          </a:p>
        </p:txBody>
      </p:sp>
      <p:sp>
        <p:nvSpPr>
          <p:cNvPr id="3" name="Footer Placeholder 2"/>
          <p:cNvSpPr>
            <a:spLocks noGrp="1"/>
          </p:cNvSpPr>
          <p:nvPr>
            <p:ph type="ftr" sz="quarter" idx="11"/>
          </p:nvPr>
        </p:nvSpPr>
        <p:spPr/>
        <p:txBody>
          <a:bodyPr/>
          <a:lstStyle>
            <a:lvl1pPr>
              <a:defRPr/>
            </a:lvl1pPr>
          </a:lstStyle>
          <a:p>
            <a:endParaRPr lang="ru-RU"/>
          </a:p>
        </p:txBody>
      </p:sp>
      <p:sp>
        <p:nvSpPr>
          <p:cNvPr id="4" name="Slide Number Placeholder 3"/>
          <p:cNvSpPr>
            <a:spLocks noGrp="1"/>
          </p:cNvSpPr>
          <p:nvPr>
            <p:ph type="sldNum" sz="quarter" idx="12"/>
          </p:nvPr>
        </p:nvSpPr>
        <p:spPr/>
        <p:txBody>
          <a:bodyPr/>
          <a:lstStyle>
            <a:lvl1pPr>
              <a:defRPr/>
            </a:lvl1pPr>
          </a:lstStyle>
          <a:p>
            <a:fld id="{BF66E9D7-1867-4042-9691-5948B80DA99A}" type="slidenum">
              <a:rPr lang="ru-RU"/>
              <a:pPr/>
              <a:t>‹#›</a:t>
            </a:fld>
            <a:endParaRPr lang="ru-RU"/>
          </a:p>
        </p:txBody>
      </p:sp>
    </p:spTree>
    <p:extLst>
      <p:ext uri="{BB962C8B-B14F-4D97-AF65-F5344CB8AC3E}">
        <p14:creationId xmlns:p14="http://schemas.microsoft.com/office/powerpoint/2010/main" val="2043177745"/>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lvl1pPr>
              <a:defRPr/>
            </a:lvl1pPr>
          </a:lstStyle>
          <a:p>
            <a:endParaRPr lang="ru-RU"/>
          </a:p>
        </p:txBody>
      </p:sp>
      <p:sp>
        <p:nvSpPr>
          <p:cNvPr id="6" name="Footer Placeholder 5"/>
          <p:cNvSpPr>
            <a:spLocks noGrp="1"/>
          </p:cNvSpPr>
          <p:nvPr>
            <p:ph type="ftr" sz="quarter" idx="11"/>
          </p:nvPr>
        </p:nvSpPr>
        <p:spPr/>
        <p:txBody>
          <a:bodyPr/>
          <a:lstStyle>
            <a:lvl1pPr>
              <a:defRPr/>
            </a:lvl1pPr>
          </a:lstStyle>
          <a:p>
            <a:endParaRPr lang="ru-RU"/>
          </a:p>
        </p:txBody>
      </p:sp>
      <p:sp>
        <p:nvSpPr>
          <p:cNvPr id="7" name="Slide Number Placeholder 6"/>
          <p:cNvSpPr>
            <a:spLocks noGrp="1"/>
          </p:cNvSpPr>
          <p:nvPr>
            <p:ph type="sldNum" sz="quarter" idx="12"/>
          </p:nvPr>
        </p:nvSpPr>
        <p:spPr/>
        <p:txBody>
          <a:bodyPr/>
          <a:lstStyle>
            <a:lvl1pPr>
              <a:defRPr/>
            </a:lvl1pPr>
          </a:lstStyle>
          <a:p>
            <a:fld id="{3E564767-1FA5-4C27-8B92-AC96111AD703}" type="slidenum">
              <a:rPr lang="ru-RU"/>
              <a:pPr/>
              <a:t>‹#›</a:t>
            </a:fld>
            <a:endParaRPr lang="ru-RU"/>
          </a:p>
        </p:txBody>
      </p:sp>
    </p:spTree>
    <p:extLst>
      <p:ext uri="{BB962C8B-B14F-4D97-AF65-F5344CB8AC3E}">
        <p14:creationId xmlns:p14="http://schemas.microsoft.com/office/powerpoint/2010/main" val="455998385"/>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lvl1pPr>
              <a:defRPr/>
            </a:lvl1pPr>
          </a:lstStyle>
          <a:p>
            <a:endParaRPr lang="ru-RU"/>
          </a:p>
        </p:txBody>
      </p:sp>
      <p:sp>
        <p:nvSpPr>
          <p:cNvPr id="6" name="Footer Placeholder 5"/>
          <p:cNvSpPr>
            <a:spLocks noGrp="1"/>
          </p:cNvSpPr>
          <p:nvPr>
            <p:ph type="ftr" sz="quarter" idx="11"/>
          </p:nvPr>
        </p:nvSpPr>
        <p:spPr/>
        <p:txBody>
          <a:bodyPr/>
          <a:lstStyle>
            <a:lvl1pPr>
              <a:defRPr/>
            </a:lvl1pPr>
          </a:lstStyle>
          <a:p>
            <a:endParaRPr lang="ru-RU"/>
          </a:p>
        </p:txBody>
      </p:sp>
      <p:sp>
        <p:nvSpPr>
          <p:cNvPr id="7" name="Slide Number Placeholder 6"/>
          <p:cNvSpPr>
            <a:spLocks noGrp="1"/>
          </p:cNvSpPr>
          <p:nvPr>
            <p:ph type="sldNum" sz="quarter" idx="12"/>
          </p:nvPr>
        </p:nvSpPr>
        <p:spPr/>
        <p:txBody>
          <a:bodyPr/>
          <a:lstStyle>
            <a:lvl1pPr>
              <a:defRPr/>
            </a:lvl1pPr>
          </a:lstStyle>
          <a:p>
            <a:fld id="{45E1A78C-FB9D-4111-8748-1F1609CE4D6E}" type="slidenum">
              <a:rPr lang="ru-RU"/>
              <a:pPr/>
              <a:t>‹#›</a:t>
            </a:fld>
            <a:endParaRPr lang="ru-RU"/>
          </a:p>
        </p:txBody>
      </p:sp>
    </p:spTree>
    <p:extLst>
      <p:ext uri="{BB962C8B-B14F-4D97-AF65-F5344CB8AC3E}">
        <p14:creationId xmlns:p14="http://schemas.microsoft.com/office/powerpoint/2010/main" val="71328113"/>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6667"/>
                <a:invGamma/>
              </a:schemeClr>
            </a:gs>
            <a:gs pos="50000">
              <a:schemeClr val="bg1"/>
            </a:gs>
            <a:gs pos="100000">
              <a:schemeClr val="bg1">
                <a:gamma/>
                <a:shade val="66667"/>
                <a:invGamma/>
              </a:schemeClr>
            </a:gs>
          </a:gsLst>
          <a:lin ang="5400000" scaled="1"/>
        </a:gradFill>
        <a:effectLst/>
      </p:bgPr>
    </p:bg>
    <p:spTree>
      <p:nvGrpSpPr>
        <p:cNvPr id="1" name=""/>
        <p:cNvGrpSpPr/>
        <p:nvPr/>
      </p:nvGrpSpPr>
      <p:grpSpPr>
        <a:xfrm>
          <a:off x="0" y="0"/>
          <a:ext cx="0" cy="0"/>
          <a:chOff x="0" y="0"/>
          <a:chExt cx="0" cy="0"/>
        </a:xfrm>
      </p:grpSpPr>
      <p:grpSp>
        <p:nvGrpSpPr>
          <p:cNvPr id="5135" name="Group 15"/>
          <p:cNvGrpSpPr>
            <a:grpSpLocks/>
          </p:cNvGrpSpPr>
          <p:nvPr/>
        </p:nvGrpSpPr>
        <p:grpSpPr bwMode="auto">
          <a:xfrm>
            <a:off x="0" y="0"/>
            <a:ext cx="9144000" cy="6858000"/>
            <a:chOff x="0" y="0"/>
            <a:chExt cx="5760" cy="4320"/>
          </a:xfrm>
        </p:grpSpPr>
        <p:sp>
          <p:nvSpPr>
            <p:cNvPr id="5122" name="Rectangle 2"/>
            <p:cNvSpPr>
              <a:spLocks noChangeArrowheads="1"/>
            </p:cNvSpPr>
            <p:nvPr/>
          </p:nvSpPr>
          <p:spPr bwMode="hidden">
            <a:xfrm>
              <a:off x="5568" y="1152"/>
              <a:ext cx="192" cy="3168"/>
            </a:xfrm>
            <a:prstGeom prst="rect">
              <a:avLst/>
            </a:pr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3" name="Rectangle 3"/>
            <p:cNvSpPr>
              <a:spLocks noChangeArrowheads="1"/>
            </p:cNvSpPr>
            <p:nvPr/>
          </p:nvSpPr>
          <p:spPr bwMode="white">
            <a:xfrm>
              <a:off x="1632" y="1152"/>
              <a:ext cx="3936" cy="31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5" name="Rectangle 5"/>
            <p:cNvSpPr>
              <a:spLocks noChangeArrowheads="1"/>
            </p:cNvSpPr>
            <p:nvPr/>
          </p:nvSpPr>
          <p:spPr bwMode="ltGray">
            <a:xfrm>
              <a:off x="0" y="0"/>
              <a:ext cx="384" cy="2256"/>
            </a:xfrm>
            <a:prstGeom prst="rect">
              <a:avLst/>
            </a:prstGeom>
            <a:gradFill rotWithShape="0">
              <a:gsLst>
                <a:gs pos="0">
                  <a:schemeClr val="folHlink"/>
                </a:gs>
                <a:gs pos="100000">
                  <a:schemeClr val="accent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131" name="Picture 11" descr="ARTBANNA"/>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invGray">
            <a:xfrm>
              <a:off x="1728" y="0"/>
              <a:ext cx="3600" cy="36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ARTBANND"/>
            <p:cNvPicPr>
              <a:picLocks noChangeAspect="1" noChangeArrowheads="1"/>
            </p:cNvPicPr>
            <p:nvPr/>
          </p:nvPicPr>
          <p:blipFill>
            <a:blip r:embed="rId14" cstate="print">
              <a:extLst>
                <a:ext uri="{28A0092B-C50C-407E-A947-70E740481C1C}">
                  <a14:useLocalDpi xmlns:a14="http://schemas.microsoft.com/office/drawing/2010/main" val="0"/>
                </a:ext>
              </a:extLst>
            </a:blip>
            <a:srcRect l="64000"/>
            <a:stretch>
              <a:fillRect/>
            </a:stretch>
          </p:blipFill>
          <p:spPr bwMode="invGray">
            <a:xfrm>
              <a:off x="0" y="0"/>
              <a:ext cx="1296" cy="360"/>
            </a:xfrm>
            <a:prstGeom prst="rect">
              <a:avLst/>
            </a:prstGeom>
            <a:noFill/>
            <a:extLst>
              <a:ext uri="{909E8E84-426E-40DD-AFC4-6F175D3DCCD1}">
                <a14:hiddenFill xmlns:a14="http://schemas.microsoft.com/office/drawing/2010/main">
                  <a:solidFill>
                    <a:srgbClr val="FFFFFF"/>
                  </a:solidFill>
                </a14:hiddenFill>
              </a:ext>
            </a:extLst>
          </p:spPr>
        </p:pic>
        <p:pic>
          <p:nvPicPr>
            <p:cNvPr id="5133" name="Picture 13" descr="ARTHSEPA"/>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gray">
            <a:xfrm>
              <a:off x="144" y="1104"/>
              <a:ext cx="1800" cy="60"/>
            </a:xfrm>
            <a:prstGeom prst="rect">
              <a:avLst/>
            </a:prstGeom>
            <a:noFill/>
            <a:extLst>
              <a:ext uri="{909E8E84-426E-40DD-AFC4-6F175D3DCCD1}">
                <a14:hiddenFill xmlns:a14="http://schemas.microsoft.com/office/drawing/2010/main">
                  <a:solidFill>
                    <a:srgbClr val="FFFFFF"/>
                  </a:solidFill>
                </a14:hiddenFill>
              </a:ext>
            </a:extLst>
          </p:spPr>
        </p:pic>
        <p:sp>
          <p:nvSpPr>
            <p:cNvPr id="5134" name="Rectangle 14"/>
            <p:cNvSpPr>
              <a:spLocks noChangeArrowheads="1"/>
            </p:cNvSpPr>
            <p:nvPr/>
          </p:nvSpPr>
          <p:spPr bwMode="hidden">
            <a:xfrm>
              <a:off x="1776" y="4224"/>
              <a:ext cx="2448" cy="96"/>
            </a:xfrm>
            <a:prstGeom prst="rect">
              <a:avLst/>
            </a:prstGeom>
            <a:gradFill rotWithShape="0">
              <a:gsLst>
                <a:gs pos="0">
                  <a:schemeClr val="bg1"/>
                </a:gs>
                <a:gs pos="100000">
                  <a:schemeClr val="hlink"/>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126" name="Rectangle 6"/>
          <p:cNvSpPr>
            <a:spLocks noGrp="1" noChangeArrowheads="1"/>
          </p:cNvSpPr>
          <p:nvPr>
            <p:ph type="title"/>
          </p:nvPr>
        </p:nvSpPr>
        <p:spPr bwMode="auto">
          <a:xfrm>
            <a:off x="685800" y="457200"/>
            <a:ext cx="7772400" cy="1143000"/>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5127" name="Rectangle 7"/>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5128" name="Rectangle 8"/>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vl1pPr>
          </a:lstStyle>
          <a:p>
            <a:endParaRPr lang="ru-RU"/>
          </a:p>
        </p:txBody>
      </p:sp>
      <p:sp>
        <p:nvSpPr>
          <p:cNvPr id="5129" name="Rectangle 9"/>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lvl1pPr>
          </a:lstStyle>
          <a:p>
            <a:endParaRPr lang="ru-RU"/>
          </a:p>
        </p:txBody>
      </p:sp>
      <p:sp>
        <p:nvSpPr>
          <p:cNvPr id="5130" name="Rectangle 10"/>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lvl1pPr>
          </a:lstStyle>
          <a:p>
            <a:fld id="{A63C54D4-93A6-4921-B3C9-134C73201DD8}" type="slidenum">
              <a:rPr lang="ru-RU"/>
              <a:pPr/>
              <a:t>‹#›</a:t>
            </a:fld>
            <a:endParaRPr lang="ru-RU"/>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med">
    <p:fade/>
  </p:transition>
  <p:txStyles>
    <p:title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Impact" pitchFamily="34" charset="0"/>
        </a:defRPr>
      </a:lvl2pPr>
      <a:lvl3pPr algn="l" rtl="0" eaLnBrk="1" fontAlgn="base" hangingPunct="1">
        <a:spcBef>
          <a:spcPct val="0"/>
        </a:spcBef>
        <a:spcAft>
          <a:spcPct val="0"/>
        </a:spcAft>
        <a:defRPr sz="4400">
          <a:solidFill>
            <a:schemeClr val="tx2"/>
          </a:solidFill>
          <a:latin typeface="Impact" pitchFamily="34" charset="0"/>
        </a:defRPr>
      </a:lvl3pPr>
      <a:lvl4pPr algn="l" rtl="0" eaLnBrk="1" fontAlgn="base" hangingPunct="1">
        <a:spcBef>
          <a:spcPct val="0"/>
        </a:spcBef>
        <a:spcAft>
          <a:spcPct val="0"/>
        </a:spcAft>
        <a:defRPr sz="4400">
          <a:solidFill>
            <a:schemeClr val="tx2"/>
          </a:solidFill>
          <a:latin typeface="Impact" pitchFamily="34" charset="0"/>
        </a:defRPr>
      </a:lvl4pPr>
      <a:lvl5pPr algn="l" rtl="0" eaLnBrk="1" fontAlgn="base" hangingPunct="1">
        <a:spcBef>
          <a:spcPct val="0"/>
        </a:spcBef>
        <a:spcAft>
          <a:spcPct val="0"/>
        </a:spcAft>
        <a:defRPr sz="4400">
          <a:solidFill>
            <a:schemeClr val="tx2"/>
          </a:solidFill>
          <a:latin typeface="Impact" pitchFamily="34" charset="0"/>
        </a:defRPr>
      </a:lvl5pPr>
      <a:lvl6pPr marL="457200" algn="l" rtl="0" eaLnBrk="1" fontAlgn="base" hangingPunct="1">
        <a:spcBef>
          <a:spcPct val="0"/>
        </a:spcBef>
        <a:spcAft>
          <a:spcPct val="0"/>
        </a:spcAft>
        <a:defRPr sz="4400">
          <a:solidFill>
            <a:schemeClr val="tx2"/>
          </a:solidFill>
          <a:latin typeface="Impact" pitchFamily="34" charset="0"/>
        </a:defRPr>
      </a:lvl6pPr>
      <a:lvl7pPr marL="914400" algn="l" rtl="0" eaLnBrk="1" fontAlgn="base" hangingPunct="1">
        <a:spcBef>
          <a:spcPct val="0"/>
        </a:spcBef>
        <a:spcAft>
          <a:spcPct val="0"/>
        </a:spcAft>
        <a:defRPr sz="4400">
          <a:solidFill>
            <a:schemeClr val="tx2"/>
          </a:solidFill>
          <a:latin typeface="Impact" pitchFamily="34" charset="0"/>
        </a:defRPr>
      </a:lvl7pPr>
      <a:lvl8pPr marL="1371600" algn="l" rtl="0" eaLnBrk="1" fontAlgn="base" hangingPunct="1">
        <a:spcBef>
          <a:spcPct val="0"/>
        </a:spcBef>
        <a:spcAft>
          <a:spcPct val="0"/>
        </a:spcAft>
        <a:defRPr sz="4400">
          <a:solidFill>
            <a:schemeClr val="tx2"/>
          </a:solidFill>
          <a:latin typeface="Impact" pitchFamily="34" charset="0"/>
        </a:defRPr>
      </a:lvl8pPr>
      <a:lvl9pPr marL="1828800" algn="l" rtl="0" eaLnBrk="1" fontAlgn="base" hangingPunct="1">
        <a:spcBef>
          <a:spcPct val="0"/>
        </a:spcBef>
        <a:spcAft>
          <a:spcPct val="0"/>
        </a:spcAft>
        <a:defRPr sz="4400">
          <a:solidFill>
            <a:schemeClr val="tx2"/>
          </a:solidFill>
          <a:latin typeface="Impact" pitchFamily="34" charset="0"/>
        </a:defRPr>
      </a:lvl9pPr>
    </p:titleStyle>
    <p:bodyStyle>
      <a:lvl1pPr marL="342900" indent="-342900" algn="l" rtl="0" eaLnBrk="1" fontAlgn="base" hangingPunct="1">
        <a:spcBef>
          <a:spcPct val="20000"/>
        </a:spcBef>
        <a:spcAft>
          <a:spcPct val="0"/>
        </a:spcAft>
        <a:buSzPct val="80000"/>
        <a:buBlip>
          <a:blip r:embed="rId16"/>
        </a:buBlip>
        <a:defRPr sz="32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17"/>
        </a:buBlip>
        <a:defRPr sz="2800">
          <a:solidFill>
            <a:schemeClr val="tx1"/>
          </a:solidFill>
          <a:latin typeface="+mn-lt"/>
        </a:defRPr>
      </a:lvl2pPr>
      <a:lvl3pPr marL="1143000" indent="-228600" algn="l" rtl="0" eaLnBrk="1" fontAlgn="base" hangingPunct="1">
        <a:spcBef>
          <a:spcPct val="20000"/>
        </a:spcBef>
        <a:spcAft>
          <a:spcPct val="0"/>
        </a:spcAft>
        <a:buClr>
          <a:schemeClr val="hlink"/>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photo.qip.ru/users/helgireen/3406513/73566354/#mainImageLink" TargetMode="Externa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smtClean="0"/>
              <a:t>Константин Васильев</a:t>
            </a:r>
            <a:br>
              <a:rPr lang="ru-RU" dirty="0" smtClean="0"/>
            </a:br>
            <a:r>
              <a:rPr lang="ru-RU" dirty="0" smtClean="0"/>
              <a:t>Великоросс</a:t>
            </a:r>
            <a:endParaRPr lang="ru-RU"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0845" y="3284984"/>
            <a:ext cx="4279415" cy="2962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116632"/>
            <a:ext cx="8134672" cy="1257288"/>
          </a:xfrm>
        </p:spPr>
        <p:txBody>
          <a:bodyPr/>
          <a:lstStyle/>
          <a:p>
            <a:pPr algn="r"/>
            <a:r>
              <a:rPr lang="ru-RU" sz="3200" dirty="0" smtClean="0"/>
              <a:t>Сюрреализм и абстракционизм – творческий поиск</a:t>
            </a:r>
            <a:endParaRPr lang="ru-RU" sz="3200" dirty="0"/>
          </a:p>
        </p:txBody>
      </p:sp>
      <p:sp>
        <p:nvSpPr>
          <p:cNvPr id="3" name="Содержимое 2"/>
          <p:cNvSpPr>
            <a:spLocks noGrp="1"/>
          </p:cNvSpPr>
          <p:nvPr>
            <p:ph idx="1"/>
          </p:nvPr>
        </p:nvSpPr>
        <p:spPr>
          <a:xfrm>
            <a:off x="5148064" y="1683796"/>
            <a:ext cx="3670176" cy="4114800"/>
          </a:xfrm>
        </p:spPr>
        <p:txBody>
          <a:bodyPr/>
          <a:lstStyle/>
          <a:p>
            <a:r>
              <a:rPr lang="ru-RU" sz="2000" dirty="0" smtClean="0"/>
              <a:t>В период увлечения сюрреализмом Константин Васильев создал несколько работ этого направления живописи. Наиболее яркими из них по праву считаются «Апостол», «Струна» и «Вознесение» . Можно по-разному "читать" эти работы, но во всех трех прослеживается религиозная тема. Эти работы - попытка художника выразить свое отношение к бренности человеческого бытия.</a:t>
            </a:r>
            <a:endParaRPr lang="ru-RU" sz="2000" dirty="0"/>
          </a:p>
        </p:txBody>
      </p:sp>
      <p:sp>
        <p:nvSpPr>
          <p:cNvPr id="5" name="TextBox 4"/>
          <p:cNvSpPr txBox="1"/>
          <p:nvPr/>
        </p:nvSpPr>
        <p:spPr>
          <a:xfrm>
            <a:off x="683568" y="6268670"/>
            <a:ext cx="1563248" cy="369332"/>
          </a:xfrm>
          <a:prstGeom prst="rect">
            <a:avLst/>
          </a:prstGeom>
          <a:noFill/>
        </p:spPr>
        <p:txBody>
          <a:bodyPr wrap="none" rtlCol="0">
            <a:spAutoFit/>
          </a:bodyPr>
          <a:lstStyle/>
          <a:p>
            <a:r>
              <a:rPr lang="ru-RU" b="1" i="1" dirty="0" smtClean="0">
                <a:latin typeface="+mn-lt"/>
              </a:rPr>
              <a:t>«Вознесение» </a:t>
            </a:r>
            <a:endParaRPr lang="ru-RU" b="1" i="1" dirty="0">
              <a:latin typeface="+mn-lt"/>
            </a:endParaRPr>
          </a:p>
        </p:txBody>
      </p:sp>
      <p:pic>
        <p:nvPicPr>
          <p:cNvPr id="39940" name="Picture 4" descr="http://vasil.lipetsk.ru/pic7/2.jpg"/>
          <p:cNvPicPr>
            <a:picLocks noChangeAspect="1" noChangeArrowheads="1"/>
          </p:cNvPicPr>
          <p:nvPr/>
        </p:nvPicPr>
        <p:blipFill>
          <a:blip r:embed="rId2" cstate="print"/>
          <a:srcRect/>
          <a:stretch>
            <a:fillRect/>
          </a:stretch>
        </p:blipFill>
        <p:spPr bwMode="auto">
          <a:xfrm>
            <a:off x="107504" y="1196752"/>
            <a:ext cx="5132609" cy="5019667"/>
          </a:xfrm>
          <a:prstGeom prst="rect">
            <a:avLst/>
          </a:prstGeom>
          <a:noFill/>
        </p:spPr>
      </p:pic>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0" y="1700808"/>
            <a:ext cx="4246240" cy="2733684"/>
          </a:xfrm>
        </p:spPr>
        <p:txBody>
          <a:bodyPr/>
          <a:lstStyle/>
          <a:p>
            <a:r>
              <a:rPr lang="ru-RU" sz="2000" dirty="0" smtClean="0"/>
              <a:t>Картины «Апостол» и «Струна» условно </a:t>
            </a:r>
            <a:r>
              <a:rPr lang="ru-RU" sz="2000" dirty="0" err="1" smtClean="0"/>
              <a:t>полярны</a:t>
            </a:r>
            <a:r>
              <a:rPr lang="ru-RU" sz="2000" dirty="0" smtClean="0"/>
              <a:t>. Они разделены на две смысловые части. В «Апостоле» это фигура женщины, которая является началом всего темного и светлого на земле. Одна рука ее лежит на боевом мече, а другая безвольно опущена. В центре картины - разрушенный Колизей, олицетворяющий бесконечную смену цивилизаций. Третьей, дополнительной частью этой работы можно назвать апостола, читающего книгу бытия.</a:t>
            </a:r>
            <a:endParaRPr lang="ru-RU" sz="2000" dirty="0"/>
          </a:p>
        </p:txBody>
      </p:sp>
      <p:pic>
        <p:nvPicPr>
          <p:cNvPr id="38920" name="Picture 8" descr="http://vasil.lipetsk.ru/pic7/3.jpg"/>
          <p:cNvPicPr>
            <a:picLocks noChangeAspect="1" noChangeArrowheads="1"/>
          </p:cNvPicPr>
          <p:nvPr/>
        </p:nvPicPr>
        <p:blipFill>
          <a:blip r:embed="rId3" cstate="print"/>
          <a:srcRect/>
          <a:stretch>
            <a:fillRect/>
          </a:stretch>
        </p:blipFill>
        <p:spPr bwMode="auto">
          <a:xfrm>
            <a:off x="467544" y="406907"/>
            <a:ext cx="3456384" cy="5736737"/>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1214414" y="6143644"/>
            <a:ext cx="1269899" cy="369332"/>
          </a:xfrm>
          <a:prstGeom prst="rect">
            <a:avLst/>
          </a:prstGeom>
          <a:noFill/>
        </p:spPr>
        <p:txBody>
          <a:bodyPr wrap="none" rtlCol="0">
            <a:spAutoFit/>
          </a:bodyPr>
          <a:lstStyle/>
          <a:p>
            <a:r>
              <a:rPr lang="ru-RU" b="1" i="1" dirty="0" smtClean="0"/>
              <a:t>«Апостол»</a:t>
            </a:r>
            <a:endParaRPr lang="ru-RU" b="1" i="1" dirty="0"/>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 y="4077072"/>
            <a:ext cx="9026027" cy="2746648"/>
          </a:xfrm>
        </p:spPr>
        <p:txBody>
          <a:bodyPr/>
          <a:lstStyle/>
          <a:p>
            <a:r>
              <a:rPr lang="ru-RU" sz="2000" dirty="0" smtClean="0"/>
              <a:t>Композиция картины «Струна» строится совсем иначе. </a:t>
            </a:r>
            <a:r>
              <a:rPr lang="ru-RU" sz="2000" dirty="0"/>
              <a:t>Х</a:t>
            </a:r>
            <a:r>
              <a:rPr lang="ru-RU" sz="2000" dirty="0" smtClean="0"/>
              <a:t>удожник </a:t>
            </a:r>
            <a:r>
              <a:rPr lang="ru-RU" sz="2000" dirty="0" smtClean="0"/>
              <a:t>делит полотно по диагонали. На стилизованной струне изображены сложенными в знаки гвозди, обозначающие: Иисус Христос, запятая, двенадцать апостолов. С небес, объятых пламенем человеческих страстей, спускается ангел и листает книгу бытия. Голова в терновом венце, также объятая пламенем, погружается в бездну. И колокол, за которым тянется огненный шлейф, звонит по каждому из нас. На другой части картины изображена виолончель без струн. Она лишена голоса. Есть только внешняя форма без внутреннего содержания, а значит существование такой формы просто лишено смысла.</a:t>
            </a:r>
            <a:endParaRPr lang="ru-RU" sz="2000" dirty="0"/>
          </a:p>
        </p:txBody>
      </p:sp>
      <p:pic>
        <p:nvPicPr>
          <p:cNvPr id="37892" name="Picture 4" descr="http://vasil.lipetsk.ru/pic7/10.jpg"/>
          <p:cNvPicPr>
            <a:picLocks noChangeAspect="1" noChangeArrowheads="1"/>
          </p:cNvPicPr>
          <p:nvPr/>
        </p:nvPicPr>
        <p:blipFill>
          <a:blip r:embed="rId2" cstate="print"/>
          <a:srcRect/>
          <a:stretch>
            <a:fillRect/>
          </a:stretch>
        </p:blipFill>
        <p:spPr bwMode="auto">
          <a:xfrm>
            <a:off x="1043608" y="257179"/>
            <a:ext cx="6400447" cy="3904274"/>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7884368" y="692696"/>
            <a:ext cx="1141659" cy="369332"/>
          </a:xfrm>
          <a:prstGeom prst="rect">
            <a:avLst/>
          </a:prstGeom>
          <a:noFill/>
        </p:spPr>
        <p:txBody>
          <a:bodyPr wrap="none" rtlCol="0">
            <a:spAutoFit/>
          </a:bodyPr>
          <a:lstStyle/>
          <a:p>
            <a:r>
              <a:rPr lang="ru-RU" b="1" i="1" dirty="0" smtClean="0">
                <a:latin typeface="+mn-lt"/>
              </a:rPr>
              <a:t>«Струна»</a:t>
            </a:r>
            <a:endParaRPr lang="ru-RU" b="1" i="1" dirty="0">
              <a:latin typeface="+mn-lt"/>
            </a:endParaRPr>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139952" y="548680"/>
            <a:ext cx="4750296" cy="4114800"/>
          </a:xfrm>
        </p:spPr>
        <p:txBody>
          <a:bodyPr/>
          <a:lstStyle/>
          <a:p>
            <a:r>
              <a:rPr lang="ru-RU" sz="2200" dirty="0" smtClean="0"/>
              <a:t>Сюрреализм Васильева - это не фантастическое искажение действительности, а реалистическое видение всей сложности и целенаправленности движений и чувств. </a:t>
            </a:r>
            <a:r>
              <a:rPr lang="ru-RU" sz="2200" dirty="0" smtClean="0"/>
              <a:t>Реализм </a:t>
            </a:r>
            <a:r>
              <a:rPr lang="ru-RU" sz="2200" dirty="0" smtClean="0"/>
              <a:t>всегда соседствовал у него с экспериментом.</a:t>
            </a:r>
          </a:p>
          <a:p>
            <a:r>
              <a:rPr lang="ru-RU" sz="2200" dirty="0" smtClean="0"/>
              <a:t>Абстрактные композиции Константина Васильева также своеобразны. </a:t>
            </a:r>
            <a:r>
              <a:rPr lang="ru-RU" sz="2200" dirty="0"/>
              <a:t>У</a:t>
            </a:r>
            <a:r>
              <a:rPr lang="ru-RU" sz="2200" dirty="0" smtClean="0"/>
              <a:t>дивительно, </a:t>
            </a:r>
            <a:r>
              <a:rPr lang="ru-RU" sz="2200" dirty="0" smtClean="0"/>
              <a:t>но в эскизах Васильева резко закреплялись необычайные геометрические и световые формы. Показательна в этом плане работа «Квартет». Она была написана под впечатлением Седьмого квартета Шостаковича, который Константин часто слушал после смерти отца.</a:t>
            </a:r>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04259"/>
            <a:ext cx="3888432" cy="61717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71600" y="6488668"/>
            <a:ext cx="1795684" cy="369332"/>
          </a:xfrm>
          <a:prstGeom prst="rect">
            <a:avLst/>
          </a:prstGeom>
          <a:noFill/>
        </p:spPr>
        <p:txBody>
          <a:bodyPr wrap="none" rtlCol="0">
            <a:spAutoFit/>
          </a:bodyPr>
          <a:lstStyle/>
          <a:p>
            <a:r>
              <a:rPr lang="ru-RU" b="1" i="1" dirty="0" smtClean="0">
                <a:solidFill>
                  <a:srgbClr val="FFC000"/>
                </a:solidFill>
              </a:rPr>
              <a:t>Атомный взрыв</a:t>
            </a:r>
            <a:endParaRPr lang="ru-RU" b="1" i="1" dirty="0">
              <a:solidFill>
                <a:srgbClr val="FFC000"/>
              </a:solidFill>
            </a:endParaRPr>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83568" y="1981200"/>
            <a:ext cx="3744416" cy="4114800"/>
          </a:xfrm>
        </p:spPr>
        <p:txBody>
          <a:bodyPr/>
          <a:lstStyle/>
          <a:p>
            <a:endParaRPr lang="ru-RU"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764704"/>
            <a:ext cx="2797469"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986978"/>
            <a:ext cx="4914900" cy="517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732240" y="6403965"/>
            <a:ext cx="1023037" cy="369332"/>
          </a:xfrm>
          <a:prstGeom prst="rect">
            <a:avLst/>
          </a:prstGeom>
          <a:noFill/>
        </p:spPr>
        <p:txBody>
          <a:bodyPr wrap="none" rtlCol="0">
            <a:spAutoFit/>
          </a:bodyPr>
          <a:lstStyle/>
          <a:p>
            <a:r>
              <a:rPr lang="ru-RU" b="1" i="1" dirty="0" smtClean="0">
                <a:solidFill>
                  <a:srgbClr val="FFC000"/>
                </a:solidFill>
              </a:rPr>
              <a:t>Голгофа</a:t>
            </a:r>
            <a:endParaRPr lang="ru-RU" b="1" i="1" dirty="0">
              <a:solidFill>
                <a:srgbClr val="FFC000"/>
              </a:solidFill>
            </a:endParaRPr>
          </a:p>
        </p:txBody>
      </p:sp>
      <p:sp>
        <p:nvSpPr>
          <p:cNvPr id="5" name="TextBox 4"/>
          <p:cNvSpPr txBox="1"/>
          <p:nvPr/>
        </p:nvSpPr>
        <p:spPr>
          <a:xfrm>
            <a:off x="2699792" y="6219299"/>
            <a:ext cx="1239442" cy="369332"/>
          </a:xfrm>
          <a:prstGeom prst="rect">
            <a:avLst/>
          </a:prstGeom>
          <a:noFill/>
        </p:spPr>
        <p:txBody>
          <a:bodyPr wrap="none" rtlCol="0">
            <a:spAutoFit/>
          </a:bodyPr>
          <a:lstStyle/>
          <a:p>
            <a:r>
              <a:rPr lang="ru-RU" b="1" i="1" dirty="0" smtClean="0">
                <a:solidFill>
                  <a:srgbClr val="FFC000"/>
                </a:solidFill>
              </a:rPr>
              <a:t>Прометей </a:t>
            </a:r>
            <a:endParaRPr lang="ru-RU" b="1" i="1" dirty="0">
              <a:solidFill>
                <a:srgbClr val="FFC000"/>
              </a:solidFill>
            </a:endParaRPr>
          </a:p>
        </p:txBody>
      </p:sp>
    </p:spTree>
    <p:extLst>
      <p:ext uri="{BB962C8B-B14F-4D97-AF65-F5344CB8AC3E}">
        <p14:creationId xmlns:p14="http://schemas.microsoft.com/office/powerpoint/2010/main" val="1913070295"/>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04048" y="1237182"/>
            <a:ext cx="3814192" cy="5115271"/>
          </a:xfrm>
        </p:spPr>
        <p:txBody>
          <a:bodyPr/>
          <a:lstStyle/>
          <a:p>
            <a:r>
              <a:rPr lang="ru-RU" sz="2000" dirty="0" smtClean="0"/>
              <a:t>Композиция, выполненная тушью и белилами на серой тонированной бумаге, построена на довольно отвлеченных, резких, нервных формах, в которых можно угадать струны, пальцы скрипача, искаженный рыданиями рот. Эту работу нельзя считать иллюстрацией к Седьмому квартету Шостаковича, но она как бы вырвана музыкой из страдающей души художника.</a:t>
            </a:r>
            <a:endParaRPr lang="ru-RU" sz="2000" dirty="0"/>
          </a:p>
        </p:txBody>
      </p:sp>
      <p:pic>
        <p:nvPicPr>
          <p:cNvPr id="18434" name="Picture 2" descr="http://vasil.lipetsk.ru/pic7/8.jpg"/>
          <p:cNvPicPr>
            <a:picLocks noChangeAspect="1" noChangeArrowheads="1"/>
          </p:cNvPicPr>
          <p:nvPr/>
        </p:nvPicPr>
        <p:blipFill>
          <a:blip r:embed="rId2" cstate="print"/>
          <a:srcRect/>
          <a:stretch>
            <a:fillRect/>
          </a:stretch>
        </p:blipFill>
        <p:spPr bwMode="auto">
          <a:xfrm>
            <a:off x="539552" y="667219"/>
            <a:ext cx="4176464" cy="5354442"/>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785918" y="6000768"/>
            <a:ext cx="2066002" cy="369332"/>
          </a:xfrm>
          <a:prstGeom prst="rect">
            <a:avLst/>
          </a:prstGeom>
          <a:noFill/>
        </p:spPr>
        <p:txBody>
          <a:bodyPr wrap="square" rtlCol="0">
            <a:spAutoFit/>
          </a:bodyPr>
          <a:lstStyle/>
          <a:p>
            <a:r>
              <a:rPr lang="ru-RU" b="1" i="1" dirty="0" smtClean="0">
                <a:latin typeface="+mn-lt"/>
              </a:rPr>
              <a:t>«Квартет»</a:t>
            </a:r>
            <a:endParaRPr lang="ru-RU" b="1" i="1" dirty="0">
              <a:latin typeface="+mn-lt"/>
            </a:endParaRPr>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75856" y="1981200"/>
            <a:ext cx="5040560" cy="4114800"/>
          </a:xfrm>
        </p:spPr>
        <p:txBody>
          <a:bodyPr/>
          <a:lstStyle/>
          <a:p>
            <a:pPr algn="just"/>
            <a:r>
              <a:rPr lang="ru-RU" sz="2000" dirty="0"/>
              <a:t>Овладев изображением внешних форм в совершенстве</a:t>
            </a:r>
            <a:r>
              <a:rPr lang="ru-RU" sz="2000" dirty="0" smtClean="0"/>
              <a:t>, научившись </a:t>
            </a:r>
            <a:r>
              <a:rPr lang="ru-RU" sz="2000" dirty="0"/>
              <a:t>придавать им особую жизненность</a:t>
            </a:r>
            <a:r>
              <a:rPr lang="ru-RU" sz="2000" dirty="0" smtClean="0"/>
              <a:t>, Константин </a:t>
            </a:r>
            <a:r>
              <a:rPr lang="ru-RU" sz="2000" dirty="0"/>
              <a:t>мучился мыслью о </a:t>
            </a:r>
            <a:r>
              <a:rPr lang="ru-RU" sz="2000" dirty="0" smtClean="0"/>
              <a:t>том, что </a:t>
            </a:r>
            <a:r>
              <a:rPr lang="ru-RU" sz="2000" dirty="0"/>
              <a:t>за этими формами </a:t>
            </a:r>
            <a:r>
              <a:rPr lang="ru-RU" sz="2000" dirty="0" smtClean="0"/>
              <a:t>ничего ,</a:t>
            </a:r>
            <a:r>
              <a:rPr lang="ru-RU" sz="2000" dirty="0"/>
              <a:t>в сущности</a:t>
            </a:r>
            <a:r>
              <a:rPr lang="ru-RU" sz="2000" dirty="0" smtClean="0"/>
              <a:t>, не </a:t>
            </a:r>
            <a:r>
              <a:rPr lang="ru-RU" sz="2000" dirty="0"/>
              <a:t>скрывается</a:t>
            </a:r>
            <a:r>
              <a:rPr lang="ru-RU" sz="2000" dirty="0" smtClean="0"/>
              <a:t>, что, оставаясь </a:t>
            </a:r>
            <a:r>
              <a:rPr lang="ru-RU" sz="2000" dirty="0"/>
              <a:t>на этом пути</a:t>
            </a:r>
            <a:r>
              <a:rPr lang="ru-RU" sz="2000" dirty="0" smtClean="0"/>
              <a:t>, он </a:t>
            </a:r>
            <a:r>
              <a:rPr lang="ru-RU" sz="2000" dirty="0"/>
              <a:t>растеряет главное – творческую духовную силу и не сможет выразить по-настоящему своего отношения к миру. Позже он назовёт эти свои увлечения ошибками молодости.</a:t>
            </a:r>
            <a:endParaRPr lang="ru-RU" sz="20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620688"/>
            <a:ext cx="2764676" cy="56886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4351579"/>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Графика</a:t>
            </a:r>
            <a:endParaRPr lang="ru-RU" dirty="0"/>
          </a:p>
        </p:txBody>
      </p:sp>
      <p:sp>
        <p:nvSpPr>
          <p:cNvPr id="3" name="Содержимое 2"/>
          <p:cNvSpPr>
            <a:spLocks noGrp="1"/>
          </p:cNvSpPr>
          <p:nvPr>
            <p:ph idx="1"/>
          </p:nvPr>
        </p:nvSpPr>
        <p:spPr/>
        <p:txBody>
          <a:bodyPr/>
          <a:lstStyle/>
          <a:p>
            <a:pPr algn="just"/>
            <a:r>
              <a:rPr lang="ru-RU" sz="2200" dirty="0" smtClean="0"/>
              <a:t>Как и многие талантливые люди, Константин Васильев был разносторонне одаренным человеком. Он прекрасно разбирался как в современной, так и в классической музыке. Еще будучи студентом, он создал целый цикл графических работ, среди которых портреты великих композиторов. Несколько смелых, точных, одному художнику ведомых линий - и оживают Лист, Римский-Корсаков , в страстном творческом порыве запечатлен Моцарт...По сути это уже не просто передача внешнего облика того или иного композитора, а словно застывший и весьма характерный фрагмент самой их музыки, ее слепок.</a:t>
            </a:r>
            <a:endParaRPr lang="ru-RU" sz="2200" dirty="0"/>
          </a:p>
        </p:txBody>
      </p:sp>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vasil.lipetsk.ru/pic/list.jpg"/>
          <p:cNvPicPr>
            <a:picLocks noChangeAspect="1" noChangeArrowheads="1"/>
          </p:cNvPicPr>
          <p:nvPr/>
        </p:nvPicPr>
        <p:blipFill>
          <a:blip r:embed="rId2" cstate="print"/>
          <a:srcRect/>
          <a:stretch>
            <a:fillRect/>
          </a:stretch>
        </p:blipFill>
        <p:spPr bwMode="auto">
          <a:xfrm>
            <a:off x="642910" y="2285992"/>
            <a:ext cx="2428892" cy="2906707"/>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571604" y="5214950"/>
            <a:ext cx="595035" cy="369332"/>
          </a:xfrm>
          <a:prstGeom prst="rect">
            <a:avLst/>
          </a:prstGeom>
          <a:noFill/>
        </p:spPr>
        <p:txBody>
          <a:bodyPr wrap="none" rtlCol="0">
            <a:spAutoFit/>
          </a:bodyPr>
          <a:lstStyle/>
          <a:p>
            <a:r>
              <a:rPr lang="ru-RU" dirty="0" smtClean="0">
                <a:latin typeface="+mn-lt"/>
              </a:rPr>
              <a:t>Лист</a:t>
            </a:r>
            <a:endParaRPr lang="ru-RU" dirty="0">
              <a:latin typeface="+mn-lt"/>
            </a:endParaRPr>
          </a:p>
        </p:txBody>
      </p:sp>
      <p:pic>
        <p:nvPicPr>
          <p:cNvPr id="49156" name="Picture 4" descr="http://vasil.lipetsk.ru/pic/rim.jpg"/>
          <p:cNvPicPr>
            <a:picLocks noChangeAspect="1" noChangeArrowheads="1"/>
          </p:cNvPicPr>
          <p:nvPr/>
        </p:nvPicPr>
        <p:blipFill>
          <a:blip r:embed="rId3" cstate="print"/>
          <a:srcRect/>
          <a:stretch>
            <a:fillRect/>
          </a:stretch>
        </p:blipFill>
        <p:spPr bwMode="auto">
          <a:xfrm>
            <a:off x="3214678" y="1785926"/>
            <a:ext cx="2933700" cy="409575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3929058" y="5857892"/>
            <a:ext cx="1811714" cy="369332"/>
          </a:xfrm>
          <a:prstGeom prst="rect">
            <a:avLst/>
          </a:prstGeom>
          <a:noFill/>
        </p:spPr>
        <p:txBody>
          <a:bodyPr wrap="none" rtlCol="0">
            <a:spAutoFit/>
          </a:bodyPr>
          <a:lstStyle/>
          <a:p>
            <a:r>
              <a:rPr lang="ru-RU" dirty="0" smtClean="0">
                <a:latin typeface="+mn-lt"/>
              </a:rPr>
              <a:t>Римский-Корсаков</a:t>
            </a:r>
            <a:endParaRPr lang="ru-RU" dirty="0">
              <a:latin typeface="+mn-lt"/>
            </a:endParaRPr>
          </a:p>
        </p:txBody>
      </p:sp>
      <p:pic>
        <p:nvPicPr>
          <p:cNvPr id="49158" name="Picture 6" descr="http://vasil.lipetsk.ru/pic/mozart.jpg"/>
          <p:cNvPicPr>
            <a:picLocks noChangeAspect="1" noChangeArrowheads="1"/>
          </p:cNvPicPr>
          <p:nvPr/>
        </p:nvPicPr>
        <p:blipFill>
          <a:blip r:embed="rId4" cstate="print"/>
          <a:srcRect/>
          <a:stretch>
            <a:fillRect/>
          </a:stretch>
        </p:blipFill>
        <p:spPr bwMode="auto">
          <a:xfrm>
            <a:off x="6357950" y="2214554"/>
            <a:ext cx="2485378" cy="2857520"/>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7429520" y="5143512"/>
            <a:ext cx="854721" cy="369332"/>
          </a:xfrm>
          <a:prstGeom prst="rect">
            <a:avLst/>
          </a:prstGeom>
          <a:noFill/>
        </p:spPr>
        <p:txBody>
          <a:bodyPr wrap="none" rtlCol="0">
            <a:spAutoFit/>
          </a:bodyPr>
          <a:lstStyle/>
          <a:p>
            <a:r>
              <a:rPr lang="ru-RU" dirty="0" smtClean="0">
                <a:latin typeface="+mn-lt"/>
              </a:rPr>
              <a:t>Моцарт</a:t>
            </a:r>
            <a:endParaRPr lang="ru-RU" dirty="0">
              <a:latin typeface="+mn-lt"/>
            </a:endParaRPr>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004048" y="692696"/>
            <a:ext cx="3670176" cy="4114800"/>
          </a:xfrm>
        </p:spPr>
        <p:txBody>
          <a:bodyPr/>
          <a:lstStyle/>
          <a:p>
            <a:r>
              <a:rPr lang="ru-RU" sz="2000" dirty="0" smtClean="0"/>
              <a:t>Увлекшись великолепной </a:t>
            </a:r>
            <a:r>
              <a:rPr lang="ru-RU" sz="2000" dirty="0"/>
              <a:t>тетралогией Вагнера «Кольцо </a:t>
            </a:r>
            <a:r>
              <a:rPr lang="ru-RU" sz="2000" dirty="0" err="1"/>
              <a:t>нибелунга</a:t>
            </a:r>
            <a:r>
              <a:rPr lang="ru-RU" sz="2000" dirty="0"/>
              <a:t>». В этой музыкальной драме автор, взяв за основу «Сагу о </a:t>
            </a:r>
            <a:r>
              <a:rPr lang="ru-RU" sz="2000" dirty="0" err="1"/>
              <a:t>Вользунгах</a:t>
            </a:r>
            <a:r>
              <a:rPr lang="ru-RU" sz="2000" dirty="0"/>
              <a:t>», повествующую о пределах Зигфрида, древненемецкую «Песнь о </a:t>
            </a:r>
            <a:r>
              <a:rPr lang="ru-RU" sz="2000" dirty="0" err="1"/>
              <a:t>Нибелунгах</a:t>
            </a:r>
            <a:r>
              <a:rPr lang="ru-RU" sz="2000" dirty="0"/>
              <a:t>» и сборник древних германских поэм «Книгу о героях», создал произведение, имеющее собственное философско-этическое толкование: разоблачение мировой несправедливости, порожденной всемогущей властью золота.</a:t>
            </a:r>
            <a:endParaRPr lang="ru-RU" sz="2000" dirty="0"/>
          </a:p>
        </p:txBody>
      </p:sp>
      <p:sp>
        <p:nvSpPr>
          <p:cNvPr id="4" name="Прямоугольник 3"/>
          <p:cNvSpPr/>
          <p:nvPr/>
        </p:nvSpPr>
        <p:spPr>
          <a:xfrm>
            <a:off x="179512" y="6265577"/>
            <a:ext cx="6336704" cy="1200329"/>
          </a:xfrm>
          <a:prstGeom prst="rect">
            <a:avLst/>
          </a:prstGeom>
        </p:spPr>
        <p:txBody>
          <a:bodyPr wrap="square">
            <a:spAutoFit/>
          </a:bodyPr>
          <a:lstStyle/>
          <a:p>
            <a:r>
              <a:rPr lang="ru-RU" b="1" i="1" dirty="0">
                <a:solidFill>
                  <a:srgbClr val="FFC000"/>
                </a:solidFill>
              </a:rPr>
              <a:t>И</a:t>
            </a:r>
            <a:r>
              <a:rPr lang="ru-RU" b="1" i="1" dirty="0" smtClean="0">
                <a:solidFill>
                  <a:srgbClr val="FFC000"/>
                </a:solidFill>
              </a:rPr>
              <a:t>ллюстрация фрагмента </a:t>
            </a:r>
            <a:r>
              <a:rPr lang="ru-RU" b="1" i="1" dirty="0">
                <a:solidFill>
                  <a:srgbClr val="FFC000"/>
                </a:solidFill>
              </a:rPr>
              <a:t>оперы «Золото Рейна</a:t>
            </a:r>
            <a:r>
              <a:rPr lang="ru-RU" b="1" i="1" dirty="0" smtClean="0">
                <a:solidFill>
                  <a:srgbClr val="FFC000"/>
                </a:solidFill>
              </a:rPr>
              <a:t>»</a:t>
            </a:r>
            <a:r>
              <a:rPr lang="ru-RU" b="1" dirty="0"/>
              <a:t> </a:t>
            </a:r>
            <a:endParaRPr lang="ru-RU" b="1" dirty="0" smtClean="0"/>
          </a:p>
          <a:p>
            <a:r>
              <a:rPr lang="ru-RU" b="1" dirty="0" smtClean="0">
                <a:solidFill>
                  <a:srgbClr val="FFC000"/>
                </a:solidFill>
              </a:rPr>
              <a:t>Карлик-</a:t>
            </a:r>
            <a:r>
              <a:rPr lang="ru-RU" b="1" dirty="0" err="1" smtClean="0">
                <a:solidFill>
                  <a:srgbClr val="FFC000"/>
                </a:solidFill>
              </a:rPr>
              <a:t>нибелунг</a:t>
            </a:r>
            <a:r>
              <a:rPr lang="ru-RU" b="1" dirty="0" smtClean="0">
                <a:solidFill>
                  <a:srgbClr val="FFC000"/>
                </a:solidFill>
              </a:rPr>
              <a:t> </a:t>
            </a:r>
            <a:r>
              <a:rPr lang="ru-RU" b="1" dirty="0" err="1">
                <a:solidFill>
                  <a:srgbClr val="FFC000"/>
                </a:solidFill>
              </a:rPr>
              <a:t>Альберих</a:t>
            </a:r>
            <a:r>
              <a:rPr lang="ru-RU" b="1" i="1" dirty="0" smtClean="0">
                <a:solidFill>
                  <a:srgbClr val="FFC000"/>
                </a:solidFill>
              </a:rPr>
              <a:t>.</a:t>
            </a:r>
            <a:endParaRPr lang="ru-RU" b="1" i="1" dirty="0">
              <a:solidFill>
                <a:srgbClr val="FFC000"/>
              </a:solidFill>
            </a:endParaRPr>
          </a:p>
          <a:p>
            <a:r>
              <a:rPr lang="ru-RU" dirty="0"/>
              <a:t/>
            </a:r>
            <a:br>
              <a:rPr lang="ru-RU" dirty="0"/>
            </a:br>
            <a:endParaRPr lang="ru-RU" dirty="0"/>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620688"/>
            <a:ext cx="3528392" cy="5555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029411"/>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Цели и задачи</a:t>
            </a:r>
            <a:endParaRPr lang="ru-RU" dirty="0"/>
          </a:p>
        </p:txBody>
      </p:sp>
      <p:sp>
        <p:nvSpPr>
          <p:cNvPr id="3" name="Содержимое 2"/>
          <p:cNvSpPr>
            <a:spLocks noGrp="1"/>
          </p:cNvSpPr>
          <p:nvPr>
            <p:ph idx="1"/>
          </p:nvPr>
        </p:nvSpPr>
        <p:spPr/>
        <p:txBody>
          <a:bodyPr/>
          <a:lstStyle/>
          <a:p>
            <a:r>
              <a:rPr lang="ru-RU" sz="2200" dirty="0" smtClean="0"/>
              <a:t>Цель: расширить знания о творчестве Константина Алексеевича Васильева</a:t>
            </a:r>
          </a:p>
          <a:p>
            <a:endParaRPr lang="ru-RU" sz="2200" dirty="0" smtClean="0"/>
          </a:p>
          <a:p>
            <a:r>
              <a:rPr lang="ru-RU" sz="2200" dirty="0" smtClean="0"/>
              <a:t>Задачи:</a:t>
            </a:r>
          </a:p>
          <a:p>
            <a:pPr>
              <a:buBlip>
                <a:blip r:embed="rId2"/>
              </a:buBlip>
            </a:pPr>
            <a:r>
              <a:rPr lang="ru-RU" sz="2200" dirty="0" smtClean="0"/>
              <a:t>собрать и систематизировать информацию о К. А. Васильеве</a:t>
            </a:r>
          </a:p>
          <a:p>
            <a:pPr>
              <a:buBlip>
                <a:blip r:embed="rId2"/>
              </a:buBlip>
            </a:pPr>
            <a:r>
              <a:rPr lang="ru-RU" sz="2200" dirty="0" smtClean="0"/>
              <a:t>познакомиться с этапами его </a:t>
            </a:r>
            <a:r>
              <a:rPr lang="ru-RU" sz="2200" dirty="0" smtClean="0"/>
              <a:t>творчества</a:t>
            </a:r>
            <a:endParaRPr lang="ru-RU" sz="2200" dirty="0" smtClean="0"/>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190" y="188640"/>
            <a:ext cx="3562166"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Заголовок 3"/>
          <p:cNvSpPr>
            <a:spLocks noGrp="1"/>
          </p:cNvSpPr>
          <p:nvPr>
            <p:ph type="title"/>
          </p:nvPr>
        </p:nvSpPr>
        <p:spPr>
          <a:xfrm>
            <a:off x="140451" y="6021288"/>
            <a:ext cx="3696140" cy="526774"/>
          </a:xfrm>
        </p:spPr>
        <p:txBody>
          <a:bodyPr/>
          <a:lstStyle/>
          <a:p>
            <a:r>
              <a:rPr lang="ru-RU" sz="1800" b="1" dirty="0"/>
              <a:t>Встреча Зигмунда с </a:t>
            </a:r>
            <a:r>
              <a:rPr lang="ru-RU" sz="1800" b="1" dirty="0" err="1"/>
              <a:t>Хундингом</a:t>
            </a:r>
            <a:r>
              <a:rPr lang="ru-RU" dirty="0"/>
              <a:t/>
            </a:r>
            <a:br>
              <a:rPr lang="ru-RU" dirty="0"/>
            </a:br>
            <a:endParaRPr lang="ru-RU" dirty="0"/>
          </a:p>
        </p:txBody>
      </p:sp>
      <p:sp>
        <p:nvSpPr>
          <p:cNvPr id="5" name="Объект 4"/>
          <p:cNvSpPr>
            <a:spLocks noGrp="1"/>
          </p:cNvSpPr>
          <p:nvPr>
            <p:ph idx="1"/>
          </p:nvPr>
        </p:nvSpPr>
        <p:spPr>
          <a:xfrm>
            <a:off x="4211960" y="692696"/>
            <a:ext cx="4174232" cy="4114800"/>
          </a:xfrm>
        </p:spPr>
        <p:txBody>
          <a:bodyPr/>
          <a:lstStyle/>
          <a:p>
            <a:r>
              <a:rPr lang="ru-RU" sz="2000" dirty="0"/>
              <a:t>Он сделал около десяти графических листов и несколько работ маслом на сюжеты из цикла «Кольцо </a:t>
            </a:r>
            <a:r>
              <a:rPr lang="ru-RU" sz="2000" dirty="0" err="1"/>
              <a:t>нибелунга</a:t>
            </a:r>
            <a:r>
              <a:rPr lang="ru-RU" sz="2000" dirty="0"/>
              <a:t>». Фактически это уже не иллюстрации к тетралогии Вагнера, а собственное осмысление глубоко переживаемой нравственной </a:t>
            </a:r>
            <a:r>
              <a:rPr lang="ru-RU" sz="2000" dirty="0" smtClean="0"/>
              <a:t>проблемы.</a:t>
            </a:r>
            <a:endParaRPr lang="ru-RU" sz="2000" dirty="0"/>
          </a:p>
          <a:p>
            <a:r>
              <a:rPr lang="ru-RU" sz="2000" dirty="0"/>
              <a:t>Он сделал около десяти графических листов и несколько работ маслом на сюжеты из цикла «Кольцо </a:t>
            </a:r>
            <a:r>
              <a:rPr lang="ru-RU" sz="2000" dirty="0" err="1"/>
              <a:t>нибелунга</a:t>
            </a:r>
            <a:r>
              <a:rPr lang="ru-RU" sz="2000" dirty="0"/>
              <a:t>». Фактически это уже не иллюстрации к тетралогии Вагнера, а собственное осмысление глубоко переживаемой нравственной проблемы</a:t>
            </a:r>
            <a:endParaRPr lang="ru-RU" sz="2000" dirty="0"/>
          </a:p>
        </p:txBody>
      </p:sp>
    </p:spTree>
    <p:extLst>
      <p:ext uri="{BB962C8B-B14F-4D97-AF65-F5344CB8AC3E}">
        <p14:creationId xmlns:p14="http://schemas.microsoft.com/office/powerpoint/2010/main" val="1250175442"/>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6165304"/>
            <a:ext cx="4176464" cy="782960"/>
          </a:xfrm>
        </p:spPr>
        <p:txBody>
          <a:bodyPr/>
          <a:lstStyle/>
          <a:p>
            <a:pPr algn="ctr"/>
            <a:r>
              <a:rPr lang="ru-RU" sz="1600" b="1" dirty="0">
                <a:latin typeface="+mn-lt"/>
              </a:rPr>
              <a:t>Зигмунд готовится к сражению с </a:t>
            </a:r>
            <a:r>
              <a:rPr lang="ru-RU" sz="1600" b="1" dirty="0" err="1">
                <a:latin typeface="+mn-lt"/>
              </a:rPr>
              <a:t>Хундингом</a:t>
            </a:r>
            <a:r>
              <a:rPr lang="ru-RU" sz="1600" dirty="0">
                <a:latin typeface="+mn-lt"/>
              </a:rPr>
              <a:t/>
            </a:r>
            <a:br>
              <a:rPr lang="ru-RU" sz="1600" dirty="0">
                <a:latin typeface="+mn-lt"/>
              </a:rPr>
            </a:br>
            <a:r>
              <a:rPr lang="ru-RU" sz="1600" dirty="0">
                <a:latin typeface="+mn-lt"/>
                <a:hlinkClick r:id="rId2"/>
              </a:rPr>
              <a:t/>
            </a:r>
            <a:br>
              <a:rPr lang="ru-RU" sz="1600" dirty="0">
                <a:latin typeface="+mn-lt"/>
                <a:hlinkClick r:id="rId2"/>
              </a:rPr>
            </a:br>
            <a:endParaRPr lang="ru-RU" sz="1600" dirty="0">
              <a:latin typeface="+mn-lt"/>
            </a:endParaRPr>
          </a:p>
        </p:txBody>
      </p:sp>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365" y="620688"/>
            <a:ext cx="3422174" cy="535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626570"/>
            <a:ext cx="4097337" cy="544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5868144" y="6237312"/>
            <a:ext cx="2157963" cy="369332"/>
          </a:xfrm>
          <a:prstGeom prst="rect">
            <a:avLst/>
          </a:prstGeom>
        </p:spPr>
        <p:txBody>
          <a:bodyPr wrap="none">
            <a:spAutoFit/>
          </a:bodyPr>
          <a:lstStyle/>
          <a:p>
            <a:r>
              <a:rPr lang="ru-RU" b="1" dirty="0">
                <a:solidFill>
                  <a:srgbClr val="FFC000"/>
                </a:solidFill>
              </a:rPr>
              <a:t>Скандинавский воин</a:t>
            </a:r>
            <a:endParaRPr lang="ru-RU" dirty="0">
              <a:solidFill>
                <a:srgbClr val="FFC000"/>
              </a:solidFill>
            </a:endParaRPr>
          </a:p>
        </p:txBody>
      </p:sp>
    </p:spTree>
    <p:extLst>
      <p:ext uri="{BB962C8B-B14F-4D97-AF65-F5344CB8AC3E}">
        <p14:creationId xmlns:p14="http://schemas.microsoft.com/office/powerpoint/2010/main" val="1585978770"/>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99592" y="6120614"/>
            <a:ext cx="2376264" cy="360040"/>
          </a:xfrm>
        </p:spPr>
        <p:txBody>
          <a:bodyPr/>
          <a:lstStyle/>
          <a:p>
            <a:pPr marL="0" indent="0" algn="ctr">
              <a:buNone/>
            </a:pPr>
            <a:r>
              <a:rPr lang="ru-RU" sz="1800" b="1" dirty="0">
                <a:solidFill>
                  <a:srgbClr val="FFC000"/>
                </a:solidFill>
              </a:rPr>
              <a:t>Богиня любви </a:t>
            </a:r>
            <a:r>
              <a:rPr lang="ru-RU" sz="1800" b="1" dirty="0" err="1" smtClean="0">
                <a:solidFill>
                  <a:srgbClr val="FFC000"/>
                </a:solidFill>
              </a:rPr>
              <a:t>Фрейя</a:t>
            </a:r>
            <a:endParaRPr lang="ru-RU" sz="1800" dirty="0">
              <a:solidFill>
                <a:srgbClr val="FFC000"/>
              </a:solidFill>
            </a:endParaRPr>
          </a:p>
        </p:txBody>
      </p:sp>
      <p:pic>
        <p:nvPicPr>
          <p:cNvPr id="2150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11560" y="818915"/>
            <a:ext cx="3240360" cy="514799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9666" y="621987"/>
            <a:ext cx="3431654" cy="5498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84168" y="6165304"/>
            <a:ext cx="1808508" cy="369332"/>
          </a:xfrm>
          <a:prstGeom prst="rect">
            <a:avLst/>
          </a:prstGeom>
          <a:noFill/>
        </p:spPr>
        <p:txBody>
          <a:bodyPr wrap="none" rtlCol="0">
            <a:spAutoFit/>
          </a:bodyPr>
          <a:lstStyle/>
          <a:p>
            <a:r>
              <a:rPr lang="ru-RU" b="1" dirty="0" smtClean="0">
                <a:solidFill>
                  <a:srgbClr val="FFC000"/>
                </a:solidFill>
              </a:rPr>
              <a:t>Вестница смерти</a:t>
            </a:r>
            <a:endParaRPr lang="ru-RU" b="1" dirty="0">
              <a:solidFill>
                <a:srgbClr val="FFC000"/>
              </a:solidFill>
            </a:endParaRPr>
          </a:p>
        </p:txBody>
      </p:sp>
    </p:spTree>
    <p:extLst>
      <p:ext uri="{BB962C8B-B14F-4D97-AF65-F5344CB8AC3E}">
        <p14:creationId xmlns:p14="http://schemas.microsoft.com/office/powerpoint/2010/main" val="3036760215"/>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27584" y="6083582"/>
            <a:ext cx="7772400" cy="434752"/>
          </a:xfrm>
        </p:spPr>
        <p:txBody>
          <a:bodyPr/>
          <a:lstStyle/>
          <a:p>
            <a:r>
              <a:rPr lang="ru-RU" sz="1800" b="1" dirty="0">
                <a:solidFill>
                  <a:srgbClr val="FFC000"/>
                </a:solidFill>
              </a:rPr>
              <a:t>Зигфрид вызывает на бой</a:t>
            </a:r>
            <a:endParaRPr lang="ru-RU" sz="1800" dirty="0">
              <a:solidFill>
                <a:srgbClr val="FFC000"/>
              </a:solidFill>
            </a:endParaRP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7" y="548680"/>
            <a:ext cx="3400011" cy="5534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484784"/>
            <a:ext cx="3605332"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5087055"/>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15616" y="5702052"/>
            <a:ext cx="3598168" cy="578768"/>
          </a:xfrm>
        </p:spPr>
        <p:txBody>
          <a:bodyPr/>
          <a:lstStyle/>
          <a:p>
            <a:r>
              <a:rPr lang="ru-RU" sz="1800" b="1" dirty="0" smtClean="0">
                <a:solidFill>
                  <a:srgbClr val="FFC000"/>
                </a:solidFill>
              </a:rPr>
              <a:t>Заклинание огня</a:t>
            </a:r>
            <a:endParaRPr lang="ru-RU" sz="1800" b="1" dirty="0">
              <a:solidFill>
                <a:srgbClr val="FFC000"/>
              </a:solidFill>
            </a:endParaRPr>
          </a:p>
        </p:txBody>
      </p:sp>
      <p:sp>
        <p:nvSpPr>
          <p:cNvPr id="4" name="Прямоугольник 3"/>
          <p:cNvSpPr/>
          <p:nvPr/>
        </p:nvSpPr>
        <p:spPr>
          <a:xfrm>
            <a:off x="5004048" y="1700808"/>
            <a:ext cx="3744416" cy="5016758"/>
          </a:xfrm>
          <a:prstGeom prst="rect">
            <a:avLst/>
          </a:prstGeom>
        </p:spPr>
        <p:txBody>
          <a:bodyPr wrap="square">
            <a:spAutoFit/>
          </a:bodyPr>
          <a:lstStyle/>
          <a:p>
            <a:pPr algn="just"/>
            <a:r>
              <a:rPr lang="ru-RU" sz="2000" dirty="0"/>
              <a:t>Еще одной картине, посвященной опере «Валькирия», художник дал название «Заклинание огня». На полотне — верховный бог, склонившийся над своей любимой прежде дочерью </a:t>
            </a:r>
            <a:r>
              <a:rPr lang="ru-RU" sz="2000" dirty="0" err="1"/>
              <a:t>Брунгильдой</a:t>
            </a:r>
            <a:r>
              <a:rPr lang="ru-RU" sz="2000" dirty="0"/>
              <a:t>. Он решил наказать своевольницу, погрузив ее в волшебный сон, и теперь с грустью прощается с валькирией. За его спиной уже взметнулась стена огня. Отныне </a:t>
            </a:r>
            <a:r>
              <a:rPr lang="ru-RU" sz="2000" dirty="0" err="1"/>
              <a:t>Брунгильда</a:t>
            </a:r>
            <a:r>
              <a:rPr lang="ru-RU" sz="2000" dirty="0"/>
              <a:t> пламенем отгорожена от всего мира, и только подвиг героя, который не убоится копья верховного бога, сможет вернуть ее к жизни.</a:t>
            </a:r>
          </a:p>
        </p:txBody>
      </p:sp>
      <p:pic>
        <p:nvPicPr>
          <p:cNvPr id="307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620688"/>
            <a:ext cx="3888432" cy="50715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3955763"/>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605088"/>
            <a:ext cx="9144000" cy="1477328"/>
          </a:xfrm>
          <a:prstGeom prst="rect">
            <a:avLst/>
          </a:prstGeom>
        </p:spPr>
        <p:txBody>
          <a:bodyPr wrap="square">
            <a:spAutoFit/>
          </a:bodyPr>
          <a:lstStyle/>
          <a:p>
            <a:pPr algn="ctr"/>
            <a:r>
              <a:rPr lang="ru-RU" dirty="0"/>
              <a:t>Техника рисунка этого круга работ безукоризненна. Чувство меры и красоты, изначально руководившее замыслом художника, видимо, сразу же определило строгое графическое изображение вагнеровских героев. Но венчает серию работ огромное, почти четырехметровое полотно, написанное маслом. Это картина «Валькирия над сраженным Зигфридом», посвященная опере «Гибель богов».</a:t>
            </a:r>
            <a:endParaRPr lang="ru-RU" dirty="0"/>
          </a:p>
        </p:txBody>
      </p:sp>
      <p:pic>
        <p:nvPicPr>
          <p:cNvPr id="31747" name="Picture 3" descr="F:\Data\Загрузки\2537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2082416"/>
            <a:ext cx="6407429" cy="46005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6660232" y="1772816"/>
            <a:ext cx="2376264" cy="5632311"/>
          </a:xfrm>
          <a:prstGeom prst="rect">
            <a:avLst/>
          </a:prstGeom>
        </p:spPr>
        <p:txBody>
          <a:bodyPr wrap="square">
            <a:spAutoFit/>
          </a:bodyPr>
          <a:lstStyle/>
          <a:p>
            <a:r>
              <a:rPr lang="ru-RU" dirty="0">
                <a:solidFill>
                  <a:schemeClr val="accent4">
                    <a:lumMod val="20000"/>
                    <a:lumOff val="80000"/>
                  </a:schemeClr>
                </a:solidFill>
              </a:rPr>
              <a:t>Васильев внутренне не соглашается с вагнеровской трактовкой гибели лучшего из героев, не приносящей никому избавления, окутывающей пессимизмом финал величайшей музыкальной драмы. Художник создает не столько иллюстрации к музыкальной драме Вагнера, сколько собственные произведения, которые согревают и жгут сердца зрителей.</a:t>
            </a:r>
          </a:p>
          <a:p>
            <a:r>
              <a:rPr lang="ru-RU" dirty="0"/>
              <a:t/>
            </a:r>
            <a:br>
              <a:rPr lang="ru-RU" dirty="0"/>
            </a:br>
            <a:endParaRPr lang="ru-RU" dirty="0"/>
          </a:p>
        </p:txBody>
      </p:sp>
    </p:spTree>
    <p:extLst>
      <p:ext uri="{BB962C8B-B14F-4D97-AF65-F5344CB8AC3E}">
        <p14:creationId xmlns:p14="http://schemas.microsoft.com/office/powerpoint/2010/main" val="3039227272"/>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940152" y="1700808"/>
            <a:ext cx="2950096" cy="4179168"/>
          </a:xfrm>
        </p:spPr>
        <p:txBody>
          <a:bodyPr/>
          <a:lstStyle/>
          <a:p>
            <a:r>
              <a:rPr lang="ru-RU" sz="2000" dirty="0" smtClean="0"/>
              <a:t>Найдя </a:t>
            </a:r>
            <a:r>
              <a:rPr lang="ru-RU" sz="2000" dirty="0"/>
              <a:t>в себе мужество навсегда</a:t>
            </a:r>
            <a:r>
              <a:rPr lang="ru-RU" sz="2000" dirty="0"/>
              <a:t/>
            </a:r>
            <a:br>
              <a:rPr lang="ru-RU" sz="2000" dirty="0"/>
            </a:br>
            <a:r>
              <a:rPr lang="ru-RU" sz="2000" dirty="0"/>
              <a:t>отказаться от прежнего направления</a:t>
            </a:r>
            <a:r>
              <a:rPr lang="ru-RU" sz="2000" dirty="0" smtClean="0"/>
              <a:t>, Васильев </a:t>
            </a:r>
            <a:r>
              <a:rPr lang="ru-RU" sz="2000" dirty="0"/>
              <a:t>не знал еще</a:t>
            </a:r>
            <a:r>
              <a:rPr lang="ru-RU" sz="2000" dirty="0" smtClean="0"/>
              <a:t>, каким </a:t>
            </a:r>
            <a:r>
              <a:rPr lang="ru-RU" sz="2000" dirty="0"/>
              <a:t>будет новое</a:t>
            </a:r>
            <a:r>
              <a:rPr lang="ru-RU" sz="2000" dirty="0" smtClean="0"/>
              <a:t>. Он </a:t>
            </a:r>
            <a:r>
              <a:rPr lang="ru-RU" sz="2000" dirty="0"/>
              <a:t>оставил живопись</a:t>
            </a:r>
            <a:r>
              <a:rPr lang="ru-RU" sz="2000" dirty="0" smtClean="0"/>
              <a:t>, не </a:t>
            </a:r>
            <a:r>
              <a:rPr lang="ru-RU" sz="2000" dirty="0"/>
              <a:t>делал никаких зарисовок</a:t>
            </a:r>
            <a:r>
              <a:rPr lang="ru-RU" sz="2000" dirty="0" smtClean="0"/>
              <a:t>, даже </a:t>
            </a:r>
            <a:r>
              <a:rPr lang="ru-RU" sz="2000" dirty="0"/>
              <a:t>эскизов</a:t>
            </a:r>
            <a:r>
              <a:rPr lang="ru-RU" sz="2000" dirty="0" smtClean="0"/>
              <a:t>. Несколько </a:t>
            </a:r>
            <a:r>
              <a:rPr lang="ru-RU" sz="2000" dirty="0"/>
              <a:t>месяцев полного творческого бездействия...Вскоре он зачастил со своим другом в лес</a:t>
            </a:r>
            <a:r>
              <a:rPr lang="ru-RU" sz="2000" dirty="0" smtClean="0"/>
              <a:t>, стал </a:t>
            </a:r>
            <a:r>
              <a:rPr lang="ru-RU" sz="2000" dirty="0"/>
              <a:t>прихватывать этюдник и кисти.</a:t>
            </a:r>
            <a:endParaRPr lang="ru-RU" sz="2000" dirty="0"/>
          </a:p>
        </p:txBody>
      </p:sp>
      <p:pic>
        <p:nvPicPr>
          <p:cNvPr id="1536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55576" y="836712"/>
            <a:ext cx="4324350" cy="5715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265397"/>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705" y="836712"/>
            <a:ext cx="3948416" cy="51389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5171" y="116632"/>
            <a:ext cx="2946265" cy="6080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164288" y="6307331"/>
            <a:ext cx="774571" cy="369332"/>
          </a:xfrm>
          <a:prstGeom prst="rect">
            <a:avLst/>
          </a:prstGeom>
          <a:noFill/>
        </p:spPr>
        <p:txBody>
          <a:bodyPr wrap="none" rtlCol="0">
            <a:spAutoFit/>
          </a:bodyPr>
          <a:lstStyle/>
          <a:p>
            <a:r>
              <a:rPr lang="ru-RU" b="1" i="1" dirty="0" smtClean="0">
                <a:solidFill>
                  <a:srgbClr val="FFC000"/>
                </a:solidFill>
              </a:rPr>
              <a:t>Осень</a:t>
            </a:r>
            <a:endParaRPr lang="ru-RU" b="1" i="1" dirty="0">
              <a:solidFill>
                <a:srgbClr val="FFC000"/>
              </a:solidFill>
            </a:endParaRPr>
          </a:p>
        </p:txBody>
      </p:sp>
      <p:sp>
        <p:nvSpPr>
          <p:cNvPr id="5" name="TextBox 4"/>
          <p:cNvSpPr txBox="1"/>
          <p:nvPr/>
        </p:nvSpPr>
        <p:spPr>
          <a:xfrm>
            <a:off x="1835696" y="6197587"/>
            <a:ext cx="1382110" cy="369332"/>
          </a:xfrm>
          <a:prstGeom prst="rect">
            <a:avLst/>
          </a:prstGeom>
          <a:noFill/>
        </p:spPr>
        <p:txBody>
          <a:bodyPr wrap="none" rtlCol="0">
            <a:spAutoFit/>
          </a:bodyPr>
          <a:lstStyle/>
          <a:p>
            <a:r>
              <a:rPr lang="ru-RU" b="1" i="1" dirty="0" smtClean="0">
                <a:solidFill>
                  <a:srgbClr val="FFC000"/>
                </a:solidFill>
              </a:rPr>
              <a:t>Папоротник</a:t>
            </a:r>
            <a:endParaRPr lang="ru-RU" b="1" i="1" dirty="0">
              <a:solidFill>
                <a:srgbClr val="FFC000"/>
              </a:solidFill>
            </a:endParaRPr>
          </a:p>
        </p:txBody>
      </p:sp>
    </p:spTree>
    <p:extLst>
      <p:ext uri="{BB962C8B-B14F-4D97-AF65-F5344CB8AC3E}">
        <p14:creationId xmlns:p14="http://schemas.microsoft.com/office/powerpoint/2010/main" val="3195645114"/>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771800" y="548680"/>
            <a:ext cx="6120680" cy="2031325"/>
          </a:xfrm>
          <a:prstGeom prst="rect">
            <a:avLst/>
          </a:prstGeom>
        </p:spPr>
        <p:txBody>
          <a:bodyPr wrap="square">
            <a:spAutoFit/>
          </a:bodyPr>
          <a:lstStyle/>
          <a:p>
            <a:r>
              <a:rPr lang="ru-RU" dirty="0"/>
              <a:t>Его пейзаж — всегда живой, населенный если не какими-то фантастическими духами, то, во всяком случае, их символами. Постигая глубины русских народных сказок, Васильев, как когда-то Александр Сергеевич Пушкин, требовал языческого присутствия в лесу наших добрых гениев: русалок, лешего, кикимор — загадочности… Чтобы не было так, как сказано у поэта: «Без тайны лес, без плясок нивы…»</a:t>
            </a:r>
            <a:endParaRPr lang="ru-RU" dirty="0"/>
          </a:p>
        </p:txBody>
      </p:sp>
      <p:pic>
        <p:nvPicPr>
          <p:cNvPr id="266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2638" y="2749002"/>
            <a:ext cx="4876800" cy="34766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596336" y="6225627"/>
            <a:ext cx="542136" cy="369332"/>
          </a:xfrm>
          <a:prstGeom prst="rect">
            <a:avLst/>
          </a:prstGeom>
          <a:noFill/>
        </p:spPr>
        <p:txBody>
          <a:bodyPr wrap="none" rtlCol="0">
            <a:spAutoFit/>
          </a:bodyPr>
          <a:lstStyle/>
          <a:p>
            <a:r>
              <a:rPr lang="ru-RU" b="1" i="1" dirty="0" smtClean="0">
                <a:solidFill>
                  <a:srgbClr val="FFC000"/>
                </a:solidFill>
              </a:rPr>
              <a:t>Дуб</a:t>
            </a:r>
            <a:endParaRPr lang="ru-RU" b="1" i="1" dirty="0">
              <a:solidFill>
                <a:srgbClr val="FFC000"/>
              </a:solidFill>
            </a:endParaRPr>
          </a:p>
        </p:txBody>
      </p:sp>
      <p:pic>
        <p:nvPicPr>
          <p:cNvPr id="26630" name="Picture 6"/>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23528" y="404664"/>
            <a:ext cx="2157045" cy="6297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699792" y="6313928"/>
            <a:ext cx="1513556" cy="369332"/>
          </a:xfrm>
          <a:prstGeom prst="rect">
            <a:avLst/>
          </a:prstGeom>
          <a:noFill/>
        </p:spPr>
        <p:txBody>
          <a:bodyPr wrap="none" rtlCol="0">
            <a:spAutoFit/>
          </a:bodyPr>
          <a:lstStyle/>
          <a:p>
            <a:r>
              <a:rPr lang="ru-RU" b="1" i="1" dirty="0" smtClean="0">
                <a:solidFill>
                  <a:srgbClr val="FFC000"/>
                </a:solidFill>
              </a:rPr>
              <a:t>Лесная сказка</a:t>
            </a:r>
            <a:endParaRPr lang="ru-RU" b="1" i="1" dirty="0">
              <a:solidFill>
                <a:srgbClr val="FFC000"/>
              </a:solidFill>
            </a:endParaRPr>
          </a:p>
        </p:txBody>
      </p:sp>
    </p:spTree>
    <p:extLst>
      <p:ext uri="{BB962C8B-B14F-4D97-AF65-F5344CB8AC3E}">
        <p14:creationId xmlns:p14="http://schemas.microsoft.com/office/powerpoint/2010/main" val="1364629776"/>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436096" y="1844824"/>
            <a:ext cx="3022104" cy="4251176"/>
          </a:xfrm>
        </p:spPr>
        <p:txBody>
          <a:bodyPr/>
          <a:lstStyle/>
          <a:p>
            <a:r>
              <a:rPr lang="ru-RU" sz="2000" dirty="0"/>
              <a:t>Писал он </a:t>
            </a:r>
            <a:r>
              <a:rPr lang="ru-RU" sz="2000" dirty="0" err="1"/>
              <a:t>легко,без</a:t>
            </a:r>
            <a:r>
              <a:rPr lang="ru-RU" sz="2000" dirty="0"/>
              <a:t> видимого </a:t>
            </a:r>
            <a:r>
              <a:rPr lang="ru-RU" sz="2000" dirty="0" err="1"/>
              <a:t>напряжения,быстро,в</a:t>
            </a:r>
            <a:r>
              <a:rPr lang="ru-RU" sz="2000" dirty="0"/>
              <a:t> манере старых </a:t>
            </a:r>
            <a:r>
              <a:rPr lang="ru-RU" sz="2000" dirty="0" err="1"/>
              <a:t>мастеров,очень</a:t>
            </a:r>
            <a:r>
              <a:rPr lang="ru-RU" sz="2000" dirty="0"/>
              <a:t> мягкими </a:t>
            </a:r>
            <a:r>
              <a:rPr lang="ru-RU" sz="2000" dirty="0" err="1"/>
              <a:t>кистями,используя</a:t>
            </a:r>
            <a:r>
              <a:rPr lang="ru-RU" sz="2000" dirty="0"/>
              <a:t> технику послойного </a:t>
            </a:r>
            <a:r>
              <a:rPr lang="ru-RU" sz="2000" dirty="0" err="1"/>
              <a:t>наложения.На</a:t>
            </a:r>
            <a:r>
              <a:rPr lang="ru-RU" sz="2000" dirty="0"/>
              <a:t> день рождения мамы в 1966 году Васильев написал картину "Жница"</a:t>
            </a:r>
            <a:endParaRPr lang="ru-RU" sz="20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692696"/>
            <a:ext cx="3672408" cy="60368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6965350"/>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Содержание</a:t>
            </a:r>
            <a:endParaRPr lang="ru-RU" dirty="0"/>
          </a:p>
        </p:txBody>
      </p:sp>
      <p:sp>
        <p:nvSpPr>
          <p:cNvPr id="3" name="Содержимое 2"/>
          <p:cNvSpPr>
            <a:spLocks noGrp="1"/>
          </p:cNvSpPr>
          <p:nvPr>
            <p:ph idx="1"/>
          </p:nvPr>
        </p:nvSpPr>
        <p:spPr/>
        <p:txBody>
          <a:bodyPr/>
          <a:lstStyle/>
          <a:p>
            <a:pPr marL="514350" indent="-514350">
              <a:buSzPct val="90000"/>
              <a:buFont typeface="+mj-lt"/>
              <a:buAutoNum type="romanUcPeriod"/>
            </a:pPr>
            <a:r>
              <a:rPr lang="ru-RU" sz="2200" dirty="0" smtClean="0"/>
              <a:t>Введение</a:t>
            </a:r>
          </a:p>
          <a:p>
            <a:pPr marL="514350" indent="-514350">
              <a:buSzPct val="90000"/>
              <a:buFont typeface="+mj-lt"/>
              <a:buAutoNum type="romanUcPeriod"/>
            </a:pPr>
            <a:r>
              <a:rPr lang="ru-RU" sz="2200" dirty="0" smtClean="0"/>
              <a:t>Константин Васильев</a:t>
            </a:r>
          </a:p>
          <a:p>
            <a:pPr marL="914400" lvl="1" indent="-457200">
              <a:buSzPct val="90000"/>
              <a:buFont typeface="+mj-lt"/>
              <a:buAutoNum type="arabicPeriod"/>
            </a:pPr>
            <a:r>
              <a:rPr lang="ru-RU" sz="2200" dirty="0" smtClean="0"/>
              <a:t>Давным-давно в Советском Союзе</a:t>
            </a:r>
          </a:p>
          <a:p>
            <a:pPr marL="914400" lvl="1" indent="-457200">
              <a:buSzPct val="90000"/>
              <a:buFont typeface="+mj-lt"/>
              <a:buAutoNum type="arabicPeriod"/>
            </a:pPr>
            <a:r>
              <a:rPr lang="ru-RU" sz="2200" dirty="0" smtClean="0"/>
              <a:t>Творчество К. А. Васильева</a:t>
            </a:r>
          </a:p>
          <a:p>
            <a:pPr marL="914400" lvl="1" indent="-457200">
              <a:buSzPct val="90000"/>
              <a:buFont typeface="+mj-lt"/>
              <a:buAutoNum type="arabicPeriod"/>
            </a:pPr>
            <a:r>
              <a:rPr lang="ru-RU" sz="2200" dirty="0" smtClean="0"/>
              <a:t>«Человек с филином»</a:t>
            </a:r>
          </a:p>
          <a:p>
            <a:pPr marL="914400" lvl="1" indent="-457200">
              <a:buSzPct val="90000"/>
              <a:buFont typeface="+mj-lt"/>
              <a:buAutoNum type="arabicPeriod"/>
            </a:pPr>
            <a:r>
              <a:rPr lang="ru-RU" sz="2200" dirty="0" smtClean="0"/>
              <a:t>Странная смерть</a:t>
            </a:r>
          </a:p>
          <a:p>
            <a:pPr marL="914400" lvl="1" indent="-457200">
              <a:buSzPct val="90000"/>
              <a:buFont typeface="+mj-lt"/>
              <a:buAutoNum type="arabicPeriod"/>
            </a:pPr>
            <a:r>
              <a:rPr lang="ru-RU" sz="2200" dirty="0" smtClean="0"/>
              <a:t>Музей К. А. Васильева</a:t>
            </a:r>
          </a:p>
          <a:p>
            <a:pPr marL="514350" indent="-514350">
              <a:buSzPct val="90000"/>
              <a:buFont typeface="+mj-lt"/>
              <a:buAutoNum type="romanUcPeriod"/>
            </a:pPr>
            <a:r>
              <a:rPr lang="ru-RU" sz="2200" dirty="0" smtClean="0"/>
              <a:t>Заключение</a:t>
            </a:r>
          </a:p>
          <a:p>
            <a:pPr marL="514350" indent="-514350">
              <a:buSzPct val="90000"/>
              <a:buFont typeface="+mj-lt"/>
              <a:buAutoNum type="romanUcPeriod"/>
            </a:pPr>
            <a:r>
              <a:rPr lang="ru-RU" sz="2200" dirty="0" smtClean="0"/>
              <a:t>Источники </a:t>
            </a:r>
            <a:endParaRPr lang="ru-RU" sz="2200" dirty="0"/>
          </a:p>
        </p:txBody>
      </p:sp>
      <p:sp>
        <p:nvSpPr>
          <p:cNvPr id="2050" name="AutoShape 2" descr="https://upload.wikimedia.org/wikipedia/commons/8/8b/Konstantin_Vasiliev_196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470579" y="983568"/>
            <a:ext cx="3330580" cy="498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300192" y="6237312"/>
            <a:ext cx="1180131" cy="369332"/>
          </a:xfrm>
          <a:prstGeom prst="rect">
            <a:avLst/>
          </a:prstGeom>
          <a:noFill/>
        </p:spPr>
        <p:txBody>
          <a:bodyPr wrap="none" rtlCol="0">
            <a:spAutoFit/>
          </a:bodyPr>
          <a:lstStyle/>
          <a:p>
            <a:r>
              <a:rPr lang="ru-RU" i="1" dirty="0" smtClean="0"/>
              <a:t>«</a:t>
            </a:r>
            <a:r>
              <a:rPr lang="ru-RU" i="1" dirty="0" err="1" smtClean="0"/>
              <a:t>Семаргл</a:t>
            </a:r>
            <a:r>
              <a:rPr lang="ru-RU" i="1" dirty="0" smtClean="0"/>
              <a:t>»</a:t>
            </a:r>
            <a:endParaRPr lang="ru-RU" i="1" dirty="0"/>
          </a:p>
        </p:txBody>
      </p:sp>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7504" y="4149080"/>
            <a:ext cx="8348464" cy="2306960"/>
          </a:xfrm>
        </p:spPr>
        <p:txBody>
          <a:bodyPr/>
          <a:lstStyle/>
          <a:p>
            <a:pPr algn="just"/>
            <a:r>
              <a:rPr lang="ru-RU" sz="2000" dirty="0"/>
              <a:t>Он</a:t>
            </a:r>
            <a:r>
              <a:rPr lang="ru-RU" dirty="0"/>
              <a:t> </a:t>
            </a:r>
            <a:r>
              <a:rPr lang="ru-RU" sz="2000" dirty="0"/>
              <a:t>начинал писать </a:t>
            </a:r>
            <a:r>
              <a:rPr lang="ru-RU" sz="2000" dirty="0" smtClean="0"/>
              <a:t>новое ,</a:t>
            </a:r>
            <a:r>
              <a:rPr lang="ru-RU" sz="2000" dirty="0"/>
              <a:t>а рисовал старое</a:t>
            </a:r>
            <a:r>
              <a:rPr lang="ru-RU" sz="2000" dirty="0" smtClean="0"/>
              <a:t>, отвергнутое </a:t>
            </a:r>
            <a:r>
              <a:rPr lang="ru-RU" sz="2000" dirty="0"/>
              <a:t>им же самим</a:t>
            </a:r>
            <a:r>
              <a:rPr lang="ru-RU" sz="2000" dirty="0" smtClean="0"/>
              <a:t>. Манера </a:t>
            </a:r>
            <a:r>
              <a:rPr lang="ru-RU" sz="2000" dirty="0"/>
              <a:t>письма оставалась прежней</a:t>
            </a:r>
            <a:r>
              <a:rPr lang="ru-RU" sz="2000" dirty="0" smtClean="0"/>
              <a:t>. Уничтожал </a:t>
            </a:r>
            <a:r>
              <a:rPr lang="ru-RU" sz="2000" dirty="0"/>
              <a:t>и начинал снова...</a:t>
            </a:r>
            <a:r>
              <a:rPr lang="ru-RU" sz="2000" dirty="0"/>
              <a:t/>
            </a:r>
            <a:br>
              <a:rPr lang="ru-RU" sz="2000" dirty="0"/>
            </a:br>
            <a:r>
              <a:rPr lang="ru-RU" sz="2000" dirty="0"/>
              <a:t>Одно время делал даже всевозможные цветовые коллажи</a:t>
            </a:r>
            <a:r>
              <a:rPr lang="ru-RU" sz="2000" dirty="0" smtClean="0"/>
              <a:t>. Специалисты </a:t>
            </a:r>
            <a:r>
              <a:rPr lang="ru-RU" sz="2000" dirty="0"/>
              <a:t>отмечали среди них </a:t>
            </a:r>
            <a:r>
              <a:rPr lang="ru-RU" sz="2000" dirty="0" err="1"/>
              <a:t>подленные</a:t>
            </a:r>
            <a:r>
              <a:rPr lang="ru-RU" sz="2000" dirty="0"/>
              <a:t> шедевры</a:t>
            </a:r>
            <a:r>
              <a:rPr lang="ru-RU" sz="2000" dirty="0" smtClean="0"/>
              <a:t>, но </a:t>
            </a:r>
            <a:r>
              <a:rPr lang="ru-RU" sz="2000" dirty="0"/>
              <a:t>он отказался и от них</a:t>
            </a:r>
            <a:r>
              <a:rPr lang="ru-RU" sz="2000" dirty="0" smtClean="0"/>
              <a:t>. Все </a:t>
            </a:r>
            <a:r>
              <a:rPr lang="ru-RU" sz="2000" dirty="0"/>
              <a:t>до единого пустил на абажуры или сжег.</a:t>
            </a:r>
            <a:r>
              <a:rPr lang="ru-RU" sz="2000" dirty="0"/>
              <a:t/>
            </a:r>
            <a:br>
              <a:rPr lang="ru-RU" sz="2000" dirty="0"/>
            </a:br>
            <a:r>
              <a:rPr lang="ru-RU" sz="2000" dirty="0"/>
              <a:t>Васильева всегда интересовал русский былинно-сказочный фольклор</a:t>
            </a:r>
            <a:r>
              <a:rPr lang="ru-RU" sz="2000" dirty="0" smtClean="0"/>
              <a:t>, древнеславянские </a:t>
            </a:r>
            <a:r>
              <a:rPr lang="ru-RU" sz="2000" dirty="0"/>
              <a:t>и скандинавские мифы и легенды</a:t>
            </a:r>
            <a:r>
              <a:rPr lang="ru-RU" sz="2000" dirty="0" smtClean="0"/>
              <a:t>, а </a:t>
            </a:r>
            <a:r>
              <a:rPr lang="ru-RU" sz="2000" dirty="0"/>
              <a:t>также общность корней в истории арийских народов.</a:t>
            </a:r>
            <a:endParaRPr lang="ru-RU" sz="20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400" y="1700808"/>
            <a:ext cx="3572069" cy="25940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548680"/>
            <a:ext cx="4778896" cy="2986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8966571"/>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«Русь былинная»</a:t>
            </a:r>
            <a:endParaRPr lang="ru-RU" dirty="0"/>
          </a:p>
        </p:txBody>
      </p:sp>
      <p:sp>
        <p:nvSpPr>
          <p:cNvPr id="3" name="Содержимое 2"/>
          <p:cNvSpPr>
            <a:spLocks noGrp="1"/>
          </p:cNvSpPr>
          <p:nvPr>
            <p:ph idx="1"/>
          </p:nvPr>
        </p:nvSpPr>
        <p:spPr/>
        <p:txBody>
          <a:bodyPr/>
          <a:lstStyle/>
          <a:p>
            <a:pPr algn="just"/>
            <a:r>
              <a:rPr lang="ru-RU" sz="2200" dirty="0" smtClean="0"/>
              <a:t>Константина Васильева в период его духовного становления особенно привлекали эпос, народная поэзия. Именно в них, обратившись к ярким и великим характерам, созданным гениальной фантазией народа, нашел он ответ на волнующие вопросы, родилась идея широко отобразить героев народного эпоса, выстроив образы - символы в единый ряд </a:t>
            </a:r>
            <a:r>
              <a:rPr lang="ru-RU" sz="2200" b="1" i="1" dirty="0" smtClean="0"/>
              <a:t>цикла «Русь былинная».</a:t>
            </a:r>
          </a:p>
          <a:p>
            <a:pPr algn="just"/>
            <a:r>
              <a:rPr lang="ru-RU" sz="2200" dirty="0" smtClean="0"/>
              <a:t>Наиболее заинтересовал Васильева древнейший слой русского былинного эпоса – княжеско-дружинный или богатырский. Сюжеты этих былин большей частью восходят к Киевской, Черниговской Руси и Новгороду.</a:t>
            </a:r>
          </a:p>
        </p:txBody>
      </p:sp>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23528" y="1844824"/>
            <a:ext cx="7165081" cy="47210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683568" y="764704"/>
            <a:ext cx="7488832" cy="923330"/>
          </a:xfrm>
          <a:prstGeom prst="rect">
            <a:avLst/>
          </a:prstGeom>
        </p:spPr>
        <p:txBody>
          <a:bodyPr wrap="square">
            <a:spAutoFit/>
          </a:bodyPr>
          <a:lstStyle/>
          <a:p>
            <a:pPr algn="just"/>
            <a:r>
              <a:rPr lang="ru-RU" dirty="0"/>
              <a:t>Наиболее заинтересовал Васильева древнейший слой русского былинного эпоса – княжеско-дружинный или богатырский. Сюжеты этих былин большей частью восходят к Киевской, Черниговской Руси и Новгороду.</a:t>
            </a:r>
          </a:p>
        </p:txBody>
      </p:sp>
      <p:sp>
        <p:nvSpPr>
          <p:cNvPr id="5" name="Прямоугольник 4"/>
          <p:cNvSpPr/>
          <p:nvPr/>
        </p:nvSpPr>
        <p:spPr>
          <a:xfrm>
            <a:off x="7452511" y="3429000"/>
            <a:ext cx="1818126" cy="646331"/>
          </a:xfrm>
          <a:prstGeom prst="rect">
            <a:avLst/>
          </a:prstGeom>
        </p:spPr>
        <p:txBody>
          <a:bodyPr wrap="none">
            <a:spAutoFit/>
          </a:bodyPr>
          <a:lstStyle/>
          <a:p>
            <a:r>
              <a:rPr lang="ru-RU" b="1" i="1" dirty="0"/>
              <a:t>«Илья Муромец </a:t>
            </a:r>
            <a:endParaRPr lang="ru-RU" b="1" i="1" dirty="0" smtClean="0"/>
          </a:p>
          <a:p>
            <a:r>
              <a:rPr lang="ru-RU" b="1" i="1" dirty="0" smtClean="0"/>
              <a:t>и </a:t>
            </a:r>
            <a:r>
              <a:rPr lang="ru-RU" b="1" i="1" dirty="0"/>
              <a:t>голь кабацкая»</a:t>
            </a:r>
          </a:p>
        </p:txBody>
      </p:sp>
    </p:spTree>
    <p:extLst>
      <p:ext uri="{BB962C8B-B14F-4D97-AF65-F5344CB8AC3E}">
        <p14:creationId xmlns:p14="http://schemas.microsoft.com/office/powerpoint/2010/main" val="3386207599"/>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39552" y="620688"/>
            <a:ext cx="7772400" cy="1015752"/>
          </a:xfrm>
        </p:spPr>
        <p:txBody>
          <a:bodyPr/>
          <a:lstStyle/>
          <a:p>
            <a:r>
              <a:rPr lang="ru-RU" sz="2200" dirty="0" smtClean="0"/>
              <a:t>Самой мощной работой Васильева в этой тематике стала картина «Рождение Дуная». Идея этой работы принадлежала сестре художника Людмиле. Это была ее любимая былина. </a:t>
            </a:r>
            <a:endParaRPr lang="ru-RU" sz="2200" dirty="0"/>
          </a:p>
        </p:txBody>
      </p:sp>
      <p:pic>
        <p:nvPicPr>
          <p:cNvPr id="16388" name="Picture 4" descr="http://vasil.lipetsk.ru/pic5/17.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Lst>
          </a:blip>
          <a:srcRect/>
          <a:stretch>
            <a:fillRect/>
          </a:stretch>
        </p:blipFill>
        <p:spPr bwMode="auto">
          <a:xfrm>
            <a:off x="395536" y="1844824"/>
            <a:ext cx="7652346" cy="4846486"/>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6786578" y="6072206"/>
            <a:ext cx="1959191" cy="369332"/>
          </a:xfrm>
          <a:prstGeom prst="rect">
            <a:avLst/>
          </a:prstGeom>
          <a:noFill/>
        </p:spPr>
        <p:txBody>
          <a:bodyPr wrap="none" rtlCol="0">
            <a:spAutoFit/>
          </a:bodyPr>
          <a:lstStyle/>
          <a:p>
            <a:r>
              <a:rPr lang="ru-RU" b="1" i="1" dirty="0" smtClean="0"/>
              <a:t>«Рождение Дуная»</a:t>
            </a:r>
            <a:endParaRPr lang="ru-RU" b="1" i="1" dirty="0"/>
          </a:p>
        </p:txBody>
      </p:sp>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165304"/>
            <a:ext cx="7772400" cy="638944"/>
          </a:xfrm>
        </p:spPr>
        <p:txBody>
          <a:bodyPr/>
          <a:lstStyle/>
          <a:p>
            <a:pPr algn="ctr"/>
            <a:r>
              <a:rPr lang="ru-RU" sz="2400" dirty="0" smtClean="0"/>
              <a:t>Северный орёл</a:t>
            </a:r>
            <a:endParaRPr lang="ru-RU" sz="24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711" y="899998"/>
            <a:ext cx="8156770" cy="46221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99949"/>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788024" y="1844824"/>
            <a:ext cx="3742184" cy="4114800"/>
          </a:xfrm>
        </p:spPr>
        <p:txBody>
          <a:bodyPr/>
          <a:lstStyle/>
          <a:p>
            <a:pPr algn="just"/>
            <a:r>
              <a:rPr lang="ru-RU" sz="2200" dirty="0" smtClean="0"/>
              <a:t>Художник не просто иллюстрировал былины. Он жил в этом близком ему, хорошо знакомом мире… И всякий раз, приступая к осмыслению нового героя, Васильев искал особый ход, необычный ракурс, манеру подачи, чтобы картина его непременно активно воздействовала на зрителя, заставляла его сопереживать созданному образу всей глубиной чувств.</a:t>
            </a:r>
            <a:endParaRPr lang="ru-RU" sz="2200" dirty="0"/>
          </a:p>
        </p:txBody>
      </p:sp>
      <p:pic>
        <p:nvPicPr>
          <p:cNvPr id="15362" name="Picture 2" descr="http://vasil.lipetsk.ru/pic5/16.jpg"/>
          <p:cNvPicPr>
            <a:picLocks noChangeAspect="1" noChangeArrowheads="1"/>
          </p:cNvPicPr>
          <p:nvPr/>
        </p:nvPicPr>
        <p:blipFill>
          <a:blip r:embed="rId2" cstate="print"/>
          <a:srcRect/>
          <a:stretch>
            <a:fillRect/>
          </a:stretch>
        </p:blipFill>
        <p:spPr bwMode="auto">
          <a:xfrm>
            <a:off x="353670" y="478468"/>
            <a:ext cx="3528392" cy="5808052"/>
          </a:xfrm>
          <a:prstGeom prst="rect">
            <a:avLst/>
          </a:prstGeom>
          <a:noFill/>
        </p:spPr>
      </p:pic>
      <p:sp>
        <p:nvSpPr>
          <p:cNvPr id="5" name="TextBox 4"/>
          <p:cNvSpPr txBox="1"/>
          <p:nvPr/>
        </p:nvSpPr>
        <p:spPr>
          <a:xfrm>
            <a:off x="1214414" y="6286520"/>
            <a:ext cx="1899879" cy="369332"/>
          </a:xfrm>
          <a:prstGeom prst="rect">
            <a:avLst/>
          </a:prstGeom>
          <a:noFill/>
        </p:spPr>
        <p:txBody>
          <a:bodyPr wrap="none" rtlCol="0">
            <a:spAutoFit/>
          </a:bodyPr>
          <a:lstStyle/>
          <a:p>
            <a:r>
              <a:rPr lang="ru-RU" b="1" i="1" dirty="0" smtClean="0">
                <a:latin typeface="+mn-lt"/>
              </a:rPr>
              <a:t>«Алеша Попович»</a:t>
            </a:r>
            <a:endParaRPr lang="ru-RU" b="1" i="1" dirty="0">
              <a:latin typeface="+mn-lt"/>
            </a:endParaRPr>
          </a:p>
        </p:txBody>
      </p:sp>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5616" y="6093296"/>
            <a:ext cx="7344816" cy="710952"/>
          </a:xfrm>
        </p:spPr>
        <p:txBody>
          <a:bodyPr/>
          <a:lstStyle/>
          <a:p>
            <a:r>
              <a:rPr lang="ru-RU" sz="1600" dirty="0" err="1" smtClean="0"/>
              <a:t>Вольга</a:t>
            </a:r>
            <a:r>
              <a:rPr lang="ru-RU" sz="1600" dirty="0" smtClean="0"/>
              <a:t> и Микула                                                                             Садко и Владыка морской</a:t>
            </a:r>
            <a:endParaRPr lang="ru-RU" sz="16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60648"/>
            <a:ext cx="3533775"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217583"/>
            <a:ext cx="3582956" cy="5709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2396380"/>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9451" y="5715000"/>
            <a:ext cx="7772400" cy="1143000"/>
          </a:xfrm>
        </p:spPr>
        <p:txBody>
          <a:bodyPr/>
          <a:lstStyle/>
          <a:p>
            <a:r>
              <a:rPr lang="ru-RU" sz="1800" dirty="0" smtClean="0"/>
              <a:t>Василий Буслаев                                                                              Гуси - лебеди</a:t>
            </a:r>
            <a:endParaRPr lang="ru-RU" sz="18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451" y="332656"/>
            <a:ext cx="3515730" cy="56201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14807"/>
            <a:ext cx="3384376" cy="56615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3953824"/>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6021288"/>
            <a:ext cx="7772400" cy="836712"/>
          </a:xfrm>
        </p:spPr>
        <p:txBody>
          <a:bodyPr/>
          <a:lstStyle/>
          <a:p>
            <a:r>
              <a:rPr lang="ru-RU" sz="1800" dirty="0" err="1" smtClean="0"/>
              <a:t>Евпраксия</a:t>
            </a:r>
            <a:r>
              <a:rPr lang="ru-RU" sz="1800" dirty="0" smtClean="0"/>
              <a:t>                                                                                         Над   Волгой</a:t>
            </a:r>
            <a:endParaRPr lang="ru-RU" sz="18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88640"/>
            <a:ext cx="2520280" cy="60974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2998" y="180121"/>
            <a:ext cx="4769442" cy="61059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4020521"/>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5949280"/>
            <a:ext cx="7772400" cy="1143000"/>
          </a:xfrm>
        </p:spPr>
        <p:txBody>
          <a:bodyPr/>
          <a:lstStyle/>
          <a:p>
            <a:r>
              <a:rPr lang="ru-RU" sz="1600" dirty="0" smtClean="0"/>
              <a:t>Алёша попович и красна девица                                                       Рождение Дуная                                                        </a:t>
            </a:r>
            <a:endParaRPr lang="ru-RU" sz="16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041" y="260648"/>
            <a:ext cx="3672408" cy="5870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7955" y="260648"/>
            <a:ext cx="3654521"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4874448"/>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dirty="0" smtClean="0"/>
              <a:t>Введение</a:t>
            </a:r>
            <a:endParaRPr lang="ru-RU" sz="2800" dirty="0"/>
          </a:p>
        </p:txBody>
      </p:sp>
      <p:sp>
        <p:nvSpPr>
          <p:cNvPr id="3" name="Содержимое 2"/>
          <p:cNvSpPr>
            <a:spLocks noGrp="1"/>
          </p:cNvSpPr>
          <p:nvPr>
            <p:ph idx="1"/>
          </p:nvPr>
        </p:nvSpPr>
        <p:spPr>
          <a:xfrm>
            <a:off x="4355976" y="836712"/>
            <a:ext cx="4102224" cy="5259288"/>
          </a:xfrm>
        </p:spPr>
        <p:txBody>
          <a:bodyPr/>
          <a:lstStyle/>
          <a:p>
            <a:pPr algn="just"/>
            <a:r>
              <a:rPr lang="ru-RU" sz="2200" dirty="0" smtClean="0"/>
              <a:t>Константин Алексеевич Васильев (Великоросс) – очень талантливый художник, создавший за свою короткую жизнь, 34 года, более 400 произведений живописи и графики: портреты, пейзажи, сюрреалистические композиции, картины на сказочные сюжеты, на темы древней и современной русской истории.</a:t>
            </a:r>
          </a:p>
          <a:p>
            <a:pPr algn="just"/>
            <a:r>
              <a:rPr lang="ru-RU" sz="2200" dirty="0" smtClean="0"/>
              <a:t>Его работы просто таки заряжают зрителя на патриотизм, любовь к родине и духовность, стоит лишь постоять рядом с ними несколько минут. </a:t>
            </a:r>
          </a:p>
          <a:p>
            <a:pPr algn="just"/>
            <a:endParaRPr lang="ru-RU" sz="22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56792"/>
            <a:ext cx="4067175" cy="485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331640" y="6414542"/>
            <a:ext cx="946093" cy="369332"/>
          </a:xfrm>
          <a:prstGeom prst="rect">
            <a:avLst/>
          </a:prstGeom>
        </p:spPr>
        <p:txBody>
          <a:bodyPr wrap="none">
            <a:spAutoFit/>
          </a:bodyPr>
          <a:lstStyle/>
          <a:p>
            <a:r>
              <a:rPr lang="ru-RU" dirty="0"/>
              <a:t>1970 год</a:t>
            </a:r>
            <a:endParaRPr lang="ru-RU" dirty="0"/>
          </a:p>
        </p:txBody>
      </p:sp>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descr="http://vasil.lipetsk.ru/pic5/1.jpg"/>
          <p:cNvPicPr>
            <a:picLocks noChangeAspect="1" noChangeArrowheads="1"/>
          </p:cNvPicPr>
          <p:nvPr/>
        </p:nvPicPr>
        <p:blipFill>
          <a:blip r:embed="rId2" cstate="print"/>
          <a:srcRect/>
          <a:stretch>
            <a:fillRect/>
          </a:stretch>
        </p:blipFill>
        <p:spPr bwMode="auto">
          <a:xfrm>
            <a:off x="1115616" y="908720"/>
            <a:ext cx="7524432" cy="4464496"/>
          </a:xfrm>
          <a:prstGeom prst="rect">
            <a:avLst/>
          </a:prstGeom>
          <a:ln>
            <a:noFill/>
          </a:ln>
          <a:effectLst>
            <a:outerShdw blurRad="292100" dist="139700" dir="2700000" algn="tl" rotWithShape="0">
              <a:srgbClr val="333333">
                <a:alpha val="65000"/>
              </a:srgbClr>
            </a:outerShdw>
          </a:effectLst>
        </p:spPr>
      </p:pic>
      <p:sp>
        <p:nvSpPr>
          <p:cNvPr id="2" name="Заголовок 1"/>
          <p:cNvSpPr>
            <a:spLocks noGrp="1"/>
          </p:cNvSpPr>
          <p:nvPr>
            <p:ph type="title"/>
          </p:nvPr>
        </p:nvSpPr>
        <p:spPr>
          <a:xfrm>
            <a:off x="728600" y="5445224"/>
            <a:ext cx="7772400" cy="1143000"/>
          </a:xfrm>
        </p:spPr>
        <p:txBody>
          <a:bodyPr/>
          <a:lstStyle/>
          <a:p>
            <a:r>
              <a:rPr lang="ru-RU" sz="1800" dirty="0" smtClean="0"/>
              <a:t>Русский витязь</a:t>
            </a:r>
            <a:endParaRPr lang="ru-RU" sz="1800" dirty="0"/>
          </a:p>
        </p:txBody>
      </p:sp>
    </p:spTree>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96136" y="4941168"/>
            <a:ext cx="3017465" cy="1143000"/>
          </a:xfrm>
        </p:spPr>
        <p:txBody>
          <a:bodyPr/>
          <a:lstStyle/>
          <a:p>
            <a:r>
              <a:rPr lang="ru-RU" sz="2000" dirty="0" err="1" smtClean="0"/>
              <a:t>Вольга</a:t>
            </a:r>
            <a:endParaRPr lang="ru-RU" sz="20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836712"/>
            <a:ext cx="4829175" cy="5715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5688276"/>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5661248"/>
            <a:ext cx="2305050" cy="1143000"/>
          </a:xfrm>
        </p:spPr>
        <p:txBody>
          <a:bodyPr/>
          <a:lstStyle/>
          <a:p>
            <a:pPr algn="ctr"/>
            <a:r>
              <a:rPr lang="ru-RU" sz="2000" dirty="0" smtClean="0"/>
              <a:t>Валькирия</a:t>
            </a:r>
            <a:endParaRPr lang="ru-RU" sz="20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5050" y="571500"/>
            <a:ext cx="4533900" cy="5715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9862052"/>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Великая Отечественная война</a:t>
            </a:r>
            <a:endParaRPr lang="ru-RU" dirty="0"/>
          </a:p>
        </p:txBody>
      </p:sp>
      <p:sp>
        <p:nvSpPr>
          <p:cNvPr id="3" name="Содержимое 2"/>
          <p:cNvSpPr>
            <a:spLocks noGrp="1"/>
          </p:cNvSpPr>
          <p:nvPr>
            <p:ph idx="1"/>
          </p:nvPr>
        </p:nvSpPr>
        <p:spPr/>
        <p:txBody>
          <a:bodyPr/>
          <a:lstStyle/>
          <a:p>
            <a:r>
              <a:rPr lang="ru-RU" sz="2200" dirty="0" smtClean="0"/>
              <a:t>Существует нечто вроде парадокса. Одни художники, находясь во время Великой Отечественной войны в глубоком тылу, писали натюрморты. Другие, спустя много лет, не зная войны, выражают вдруг ее трагедию.</a:t>
            </a:r>
          </a:p>
          <a:p>
            <a:r>
              <a:rPr lang="ru-RU" sz="2200" dirty="0" smtClean="0"/>
              <a:t>Созданные Васильевым картины на эту тему имеют окраску патриотического романтизма, полны глубочайшей веры в жизнь, в торжество добра и света</a:t>
            </a:r>
            <a:r>
              <a:rPr lang="ru-RU" sz="2200" dirty="0" smtClean="0"/>
              <a:t>.</a:t>
            </a:r>
          </a:p>
          <a:p>
            <a:r>
              <a:rPr lang="ru-RU" sz="2400" dirty="0" smtClean="0"/>
              <a:t> </a:t>
            </a:r>
            <a:r>
              <a:rPr lang="ru-RU" sz="2400" dirty="0"/>
              <a:t>В середине 70-х появилась ещё одна его знаменитая серия картин о Второй мировой войне.</a:t>
            </a:r>
            <a:r>
              <a:rPr lang="ru-RU" sz="2400" dirty="0"/>
              <a:t/>
            </a:r>
            <a:br>
              <a:rPr lang="ru-RU" sz="2400" dirty="0"/>
            </a:br>
            <a:r>
              <a:rPr lang="ru-RU" sz="2400" dirty="0"/>
              <a:t>"Маршал Жуков"</a:t>
            </a:r>
            <a:endParaRPr lang="ru-RU" sz="2200" dirty="0" smtClean="0"/>
          </a:p>
        </p:txBody>
      </p:sp>
    </p:spTree>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5445224"/>
            <a:ext cx="2158008" cy="1143000"/>
          </a:xfrm>
        </p:spPr>
        <p:txBody>
          <a:bodyPr/>
          <a:lstStyle/>
          <a:p>
            <a:r>
              <a:rPr lang="ru-RU" sz="2000" dirty="0"/>
              <a:t>"Маршал Жуков"</a:t>
            </a:r>
            <a:r>
              <a:rPr lang="ru-RU" dirty="0"/>
              <a:t/>
            </a:r>
            <a:br>
              <a:rPr lang="ru-RU" dirty="0"/>
            </a:br>
            <a:endParaRPr lang="ru-RU" dirty="0"/>
          </a:p>
        </p:txBody>
      </p:sp>
      <p:pic>
        <p:nvPicPr>
          <p:cNvPr id="1843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995936" y="764704"/>
            <a:ext cx="3528392" cy="5963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955089"/>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3" y="692696"/>
            <a:ext cx="4029075" cy="5667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475656" y="5373216"/>
            <a:ext cx="2081019" cy="369332"/>
          </a:xfrm>
          <a:prstGeom prst="rect">
            <a:avLst/>
          </a:prstGeom>
          <a:noFill/>
        </p:spPr>
        <p:txBody>
          <a:bodyPr wrap="none" rtlCol="0">
            <a:spAutoFit/>
          </a:bodyPr>
          <a:lstStyle/>
          <a:p>
            <a:r>
              <a:rPr lang="ru-RU" b="1" i="1" dirty="0" smtClean="0">
                <a:solidFill>
                  <a:srgbClr val="FFC000"/>
                </a:solidFill>
              </a:rPr>
              <a:t>Константин Жуков</a:t>
            </a:r>
            <a:endParaRPr lang="ru-RU" b="1" i="1" dirty="0">
              <a:solidFill>
                <a:srgbClr val="FFC000"/>
              </a:solidFill>
            </a:endParaRPr>
          </a:p>
        </p:txBody>
      </p:sp>
    </p:spTree>
    <p:extLst>
      <p:ext uri="{BB962C8B-B14F-4D97-AF65-F5344CB8AC3E}">
        <p14:creationId xmlns:p14="http://schemas.microsoft.com/office/powerpoint/2010/main" val="818594890"/>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5496" y="4869160"/>
            <a:ext cx="8996536" cy="1874912"/>
          </a:xfrm>
        </p:spPr>
        <p:txBody>
          <a:bodyPr/>
          <a:lstStyle/>
          <a:p>
            <a:r>
              <a:rPr lang="ru-RU" sz="1800" dirty="0" smtClean="0"/>
              <a:t>Одна из работ этой серии – «Парад 41-го». При всей простоте этой, казалось бы, не новой композиции - воины прямо с парада уходят на </a:t>
            </a:r>
            <a:r>
              <a:rPr lang="ru-RU" sz="1800" dirty="0" smtClean="0"/>
              <a:t>фронт, </a:t>
            </a:r>
            <a:r>
              <a:rPr lang="ru-RU" sz="1800" dirty="0" smtClean="0"/>
              <a:t>художник находит свойственное ему оригинальное решение.</a:t>
            </a:r>
          </a:p>
          <a:p>
            <a:r>
              <a:rPr lang="ru-RU" sz="1800" dirty="0" smtClean="0"/>
              <a:t>Прежде всего найден необычный ракурс. Зритель смотрит на происходящее как бы со стен храма Василия Блаженного, поверх памятника Минину и Пожарскому, нарочно увеличенному в размерах и доминирующему на холсте.</a:t>
            </a:r>
          </a:p>
        </p:txBody>
      </p:sp>
      <p:pic>
        <p:nvPicPr>
          <p:cNvPr id="52226" name="Picture 2" descr="http://vasil.lipetsk.ru/pic4/3.jpg"/>
          <p:cNvPicPr>
            <a:picLocks noChangeAspect="1" noChangeArrowheads="1"/>
          </p:cNvPicPr>
          <p:nvPr/>
        </p:nvPicPr>
        <p:blipFill>
          <a:blip r:embed="rId2" cstate="print"/>
          <a:srcRect/>
          <a:stretch>
            <a:fillRect/>
          </a:stretch>
        </p:blipFill>
        <p:spPr bwMode="auto">
          <a:xfrm>
            <a:off x="179512" y="116632"/>
            <a:ext cx="7396475" cy="4536504"/>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7575987" y="788397"/>
            <a:ext cx="1462260" cy="369332"/>
          </a:xfrm>
          <a:prstGeom prst="rect">
            <a:avLst/>
          </a:prstGeom>
          <a:noFill/>
        </p:spPr>
        <p:txBody>
          <a:bodyPr wrap="none" rtlCol="0">
            <a:spAutoFit/>
          </a:bodyPr>
          <a:lstStyle/>
          <a:p>
            <a:r>
              <a:rPr lang="ru-RU" dirty="0" smtClean="0">
                <a:latin typeface="+mn-lt"/>
              </a:rPr>
              <a:t>«Парад 41-го»</a:t>
            </a:r>
            <a:endParaRPr lang="ru-RU" dirty="0">
              <a:latin typeface="+mn-lt"/>
            </a:endParaRPr>
          </a:p>
        </p:txBody>
      </p:sp>
    </p:spTree>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74579" y="5085184"/>
            <a:ext cx="9044517" cy="1154832"/>
          </a:xfrm>
        </p:spPr>
        <p:txBody>
          <a:bodyPr/>
          <a:lstStyle/>
          <a:p>
            <a:r>
              <a:rPr lang="ru-RU" sz="1800" dirty="0" smtClean="0"/>
              <a:t> Парная к этой картине работа – «Нашествие» - прекрасно дополняет и развивает единую мифологическую основу их общего сюжета. Художник долго вынашивал замысел картины и не один раз переписывал начатое. Первоначально это была многофигурная композиция с изображением жестокой битвы между </a:t>
            </a:r>
            <a:r>
              <a:rPr lang="ru-RU" sz="1800" dirty="0" err="1" smtClean="0"/>
              <a:t>тефтонами</a:t>
            </a:r>
            <a:r>
              <a:rPr lang="ru-RU" sz="1800" dirty="0" smtClean="0"/>
              <a:t> и славянами. Но, сфокусировав главную идею и переведя конфликт в план духовно-символический, Васильев упраздняет батальные сцены, заменяя их духовно противоборствующими силами.</a:t>
            </a:r>
            <a:endParaRPr lang="ru-RU" sz="1800" dirty="0"/>
          </a:p>
        </p:txBody>
      </p:sp>
      <p:pic>
        <p:nvPicPr>
          <p:cNvPr id="51202" name="Picture 2" descr="http://vasil.lipetsk.ru/pic4/2.jpg"/>
          <p:cNvPicPr>
            <a:picLocks noChangeAspect="1" noChangeArrowheads="1"/>
          </p:cNvPicPr>
          <p:nvPr/>
        </p:nvPicPr>
        <p:blipFill>
          <a:blip r:embed="rId2" cstate="print"/>
          <a:srcRect/>
          <a:stretch>
            <a:fillRect/>
          </a:stretch>
        </p:blipFill>
        <p:spPr bwMode="auto">
          <a:xfrm>
            <a:off x="193443" y="476672"/>
            <a:ext cx="7428045" cy="4382548"/>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7596336" y="620688"/>
            <a:ext cx="1390124" cy="369332"/>
          </a:xfrm>
          <a:prstGeom prst="rect">
            <a:avLst/>
          </a:prstGeom>
          <a:noFill/>
        </p:spPr>
        <p:txBody>
          <a:bodyPr wrap="none" rtlCol="0">
            <a:spAutoFit/>
          </a:bodyPr>
          <a:lstStyle/>
          <a:p>
            <a:r>
              <a:rPr lang="ru-RU" dirty="0" smtClean="0">
                <a:latin typeface="+mn-lt"/>
              </a:rPr>
              <a:t>«Нашествие»</a:t>
            </a:r>
            <a:endParaRPr lang="ru-RU" dirty="0">
              <a:latin typeface="+mn-lt"/>
            </a:endParaRPr>
          </a:p>
        </p:txBody>
      </p:sp>
    </p:spTree>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20154" y="4824586"/>
            <a:ext cx="9108504" cy="2018928"/>
          </a:xfrm>
        </p:spPr>
        <p:txBody>
          <a:bodyPr/>
          <a:lstStyle/>
          <a:p>
            <a:r>
              <a:rPr lang="ru-RU" sz="2000" dirty="0" smtClean="0"/>
              <a:t>На полотне «Прощание славянки» выделяется фигура солдата в таком стремительном движении к священной защите, что кажется: за ним не отряд воинов, а весь народ. Справа на картине - фигура женщины с девочкой; женщина неестественно выпрямилась в последнем героическом усилии , чтобы не поддаться отчаянию. Она смотрит куда-то поверх дорогого ей человека, далеко вперед, и словно различает уже грядущие роковые события. Всю композицию незримо пронизывает и возвышает музыка знакомого </a:t>
            </a:r>
            <a:r>
              <a:rPr lang="ru-RU" sz="2200" dirty="0" smtClean="0"/>
              <a:t>нам военного марша.</a:t>
            </a:r>
            <a:endParaRPr lang="ru-RU" sz="2200" dirty="0"/>
          </a:p>
        </p:txBody>
      </p:sp>
      <p:pic>
        <p:nvPicPr>
          <p:cNvPr id="50178" name="Picture 2" descr="http://vasil.lipetsk.ru/pic4/4.jpg"/>
          <p:cNvPicPr>
            <a:picLocks noChangeAspect="1" noChangeArrowheads="1"/>
          </p:cNvPicPr>
          <p:nvPr/>
        </p:nvPicPr>
        <p:blipFill>
          <a:blip r:embed="rId2" cstate="print"/>
          <a:srcRect/>
          <a:stretch>
            <a:fillRect/>
          </a:stretch>
        </p:blipFill>
        <p:spPr bwMode="auto">
          <a:xfrm>
            <a:off x="107504" y="620688"/>
            <a:ext cx="7041664" cy="4248472"/>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6876256" y="620688"/>
            <a:ext cx="2303836" cy="369332"/>
          </a:xfrm>
          <a:prstGeom prst="rect">
            <a:avLst/>
          </a:prstGeom>
          <a:noFill/>
        </p:spPr>
        <p:txBody>
          <a:bodyPr wrap="none" rtlCol="0">
            <a:spAutoFit/>
          </a:bodyPr>
          <a:lstStyle/>
          <a:p>
            <a:r>
              <a:rPr lang="ru-RU" b="1" i="1" dirty="0" smtClean="0">
                <a:latin typeface="+mn-lt"/>
              </a:rPr>
              <a:t>«Прощание славянки»</a:t>
            </a:r>
            <a:endParaRPr lang="ru-RU" b="1" i="1" dirty="0">
              <a:latin typeface="+mn-lt"/>
            </a:endParaRPr>
          </a:p>
        </p:txBody>
      </p:sp>
    </p:spTree>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dirty="0"/>
              <a:t>Т</a:t>
            </a:r>
            <a:r>
              <a:rPr lang="ru-RU" sz="3600" dirty="0" smtClean="0"/>
              <a:t>оска по Родине</a:t>
            </a:r>
            <a:endParaRPr lang="ru-RU" sz="3600" dirty="0"/>
          </a:p>
        </p:txBody>
      </p:sp>
      <p:pic>
        <p:nvPicPr>
          <p:cNvPr id="2457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39552" y="1854561"/>
            <a:ext cx="8079407"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9661704"/>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419872" y="2420888"/>
            <a:ext cx="5386398" cy="4114800"/>
          </a:xfrm>
        </p:spPr>
        <p:txBody>
          <a:bodyPr/>
          <a:lstStyle/>
          <a:p>
            <a:r>
              <a:rPr lang="ru-RU" sz="2400" dirty="0" err="1" smtClean="0"/>
              <a:t>К.А.Васильев</a:t>
            </a:r>
            <a:r>
              <a:rPr lang="ru-RU" sz="2400" dirty="0"/>
              <a:t>, войдя в круг эстетических интересов современников, сразу заявил себя ярким и самобытным мастером. В лучших произведениях художника воплотились талант колориста, звание законов композиции, способность и умение передать всю глубину человеческих переживаний.</a:t>
            </a:r>
            <a:endParaRPr lang="ru-RU" sz="2200" dirty="0"/>
          </a:p>
        </p:txBody>
      </p:sp>
      <p:sp>
        <p:nvSpPr>
          <p:cNvPr id="1026" name="AutoShape 2" descr="Konstantin Vasiliev 196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28" name="AutoShape 4" descr="Konstantin Vasiliev 196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0" name="AutoShape 6" descr="https://upload.wikimedia.org/wikipedia/commons/8/8b/Konstantin_Vasiliev_196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916832"/>
            <a:ext cx="3218012"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200" dirty="0" smtClean="0"/>
              <a:t>Над Берлином</a:t>
            </a:r>
            <a:endParaRPr lang="ru-RU" sz="3200"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132856"/>
            <a:ext cx="7656375" cy="44699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0157505"/>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2060848"/>
            <a:ext cx="3886200" cy="1143000"/>
          </a:xfrm>
        </p:spPr>
        <p:txBody>
          <a:bodyPr/>
          <a:lstStyle/>
          <a:p>
            <a:r>
              <a:rPr lang="ru-RU" sz="3200" dirty="0"/>
              <a:t>Унтер -</a:t>
            </a:r>
            <a:r>
              <a:rPr lang="ru-RU" sz="3200" dirty="0" err="1"/>
              <a:t>ден</a:t>
            </a:r>
            <a:r>
              <a:rPr lang="ru-RU" sz="3200" dirty="0"/>
              <a:t> </a:t>
            </a:r>
            <a:r>
              <a:rPr lang="ru-RU" sz="3200" dirty="0" err="1"/>
              <a:t>линден</a:t>
            </a:r>
            <a:r>
              <a:rPr lang="ru-RU" sz="3200" dirty="0"/>
              <a:t> (</a:t>
            </a:r>
            <a:r>
              <a:rPr lang="en-US" sz="3200" dirty="0" err="1"/>
              <a:t>Unter</a:t>
            </a:r>
            <a:r>
              <a:rPr lang="en-US" sz="3200" dirty="0"/>
              <a:t> den Linden</a:t>
            </a:r>
            <a:r>
              <a:rPr lang="en-US" sz="3200" b="1" dirty="0"/>
              <a:t>) </a:t>
            </a:r>
            <a:r>
              <a:rPr lang="ru-RU" sz="3200" b="1" dirty="0"/>
              <a:t>в огне</a:t>
            </a:r>
            <a:endParaRPr lang="ru-RU" sz="3200" dirty="0"/>
          </a:p>
        </p:txBody>
      </p:sp>
      <p:pic>
        <p:nvPicPr>
          <p:cNvPr id="2560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932040" y="908720"/>
            <a:ext cx="3505200" cy="5667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0456830"/>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44008" y="1844824"/>
            <a:ext cx="3958208" cy="4114800"/>
          </a:xfrm>
        </p:spPr>
        <p:txBody>
          <a:bodyPr/>
          <a:lstStyle/>
          <a:p>
            <a:r>
              <a:rPr lang="ru-RU" sz="2000" dirty="0"/>
              <a:t>В Достоевском на портрете чувствуется уверенность, которую дает писателю сознание нравственной правды его идеалов. Видна трудная и напряженная работа мысли, и в то же время взгляд писателя устремлен на нас, как будто он думает о том, поймем ли мы, что он хотел сказать, и поверим ли ему… Перед Федором Михайловичем на столе — чистый лист бумаги и горящая свеча, про которую сам Васильев однажды сказал: «Это же не просто свеча — это светоч!» Светоч идеалов Достоевского…</a:t>
            </a:r>
            <a:endParaRPr lang="ru-RU" sz="2000" dirty="0"/>
          </a:p>
        </p:txBody>
      </p:sp>
      <p:sp>
        <p:nvSpPr>
          <p:cNvPr id="4" name="Прямоугольник 3"/>
          <p:cNvSpPr/>
          <p:nvPr/>
        </p:nvSpPr>
        <p:spPr>
          <a:xfrm>
            <a:off x="611560" y="548680"/>
            <a:ext cx="8532440" cy="1200329"/>
          </a:xfrm>
          <a:prstGeom prst="rect">
            <a:avLst/>
          </a:prstGeom>
        </p:spPr>
        <p:txBody>
          <a:bodyPr wrap="square">
            <a:spAutoFit/>
          </a:bodyPr>
          <a:lstStyle/>
          <a:p>
            <a:pPr algn="just"/>
            <a:r>
              <a:rPr lang="ru-RU" b="1" i="1" dirty="0"/>
              <a:t>«Многим ли современникам писателя, — продолжал он размышлять, — хватило зоркости, чтобы усмотреть главное в его личности — постоянное горение духа в поисках истины? И не видим ли мы с годами, на отдалении, эту внутреннюю сущность яснее и отчетливее, чем многие, жившие рядом с ним?»</a:t>
            </a:r>
            <a:endParaRPr lang="ru-RU" b="1" i="1"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909529"/>
            <a:ext cx="2866345" cy="47279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7252805"/>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499992" y="980728"/>
            <a:ext cx="4174232" cy="4114800"/>
          </a:xfrm>
        </p:spPr>
        <p:txBody>
          <a:bodyPr/>
          <a:lstStyle/>
          <a:p>
            <a:r>
              <a:rPr lang="ru-RU" sz="2200" dirty="0" smtClean="0"/>
              <a:t>Обстоятельства смерти 34-летнего Васильева привели к тому, что атмосфера тайны еще больше сгустилась над личностью художника. Насчитали целых четыре версии его смерти: 29 октября 1976 года был избит хулиганами в пустой электричке, выброшен на ходу из поезда, зарублен топором, сбит поездом на станции </a:t>
            </a:r>
            <a:r>
              <a:rPr lang="ru-RU" sz="2200" dirty="0" err="1" smtClean="0"/>
              <a:t>Атлашкино</a:t>
            </a:r>
            <a:r>
              <a:rPr lang="ru-RU" sz="2200" dirty="0" smtClean="0"/>
              <a:t>. Следствия не было, похоронили быстро, так что никто уже не установит истину.</a:t>
            </a:r>
            <a:endParaRPr lang="ru-RU" sz="2200" dirty="0"/>
          </a:p>
        </p:txBody>
      </p:sp>
      <p:pic>
        <p:nvPicPr>
          <p:cNvPr id="3379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51520" y="620688"/>
            <a:ext cx="3827033" cy="56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023249" y="6340678"/>
            <a:ext cx="607859" cy="369332"/>
          </a:xfrm>
          <a:prstGeom prst="rect">
            <a:avLst/>
          </a:prstGeom>
          <a:noFill/>
        </p:spPr>
        <p:txBody>
          <a:bodyPr wrap="none" rtlCol="0">
            <a:spAutoFit/>
          </a:bodyPr>
          <a:lstStyle/>
          <a:p>
            <a:r>
              <a:rPr lang="ru-RU" dirty="0" smtClean="0"/>
              <a:t>1976</a:t>
            </a:r>
            <a:endParaRPr lang="ru-RU" dirty="0"/>
          </a:p>
        </p:txBody>
      </p:sp>
    </p:spTree>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«Человек с филином»</a:t>
            </a:r>
            <a:endParaRPr lang="ru-RU" dirty="0"/>
          </a:p>
        </p:txBody>
      </p:sp>
      <p:sp>
        <p:nvSpPr>
          <p:cNvPr id="3" name="Содержимое 2"/>
          <p:cNvSpPr>
            <a:spLocks noGrp="1"/>
          </p:cNvSpPr>
          <p:nvPr>
            <p:ph sz="half" idx="1"/>
          </p:nvPr>
        </p:nvSpPr>
        <p:spPr/>
        <p:txBody>
          <a:bodyPr/>
          <a:lstStyle/>
          <a:p>
            <a:pPr>
              <a:buNone/>
            </a:pPr>
            <a:r>
              <a:rPr lang="ru-RU" sz="2200" dirty="0" smtClean="0"/>
              <a:t>Не лесов громадой дикою</a:t>
            </a:r>
          </a:p>
          <a:p>
            <a:pPr>
              <a:buNone/>
            </a:pPr>
            <a:r>
              <a:rPr lang="ru-RU" sz="2200" dirty="0" smtClean="0"/>
              <a:t>Я, пленённый, обуян.</a:t>
            </a:r>
          </a:p>
          <a:p>
            <a:pPr>
              <a:buNone/>
            </a:pPr>
            <a:r>
              <a:rPr lang="ru-RU" sz="2200" dirty="0" smtClean="0"/>
              <a:t>Ощущаю Русь великою,</a:t>
            </a:r>
          </a:p>
          <a:p>
            <a:pPr>
              <a:buNone/>
            </a:pPr>
            <a:r>
              <a:rPr lang="ru-RU" sz="2200" dirty="0" smtClean="0"/>
              <a:t>Мощь и мудрость россиян!</a:t>
            </a:r>
          </a:p>
          <a:p>
            <a:pPr>
              <a:buNone/>
            </a:pPr>
            <a:r>
              <a:rPr lang="ru-RU" sz="2200" dirty="0" smtClean="0"/>
              <a:t>За тревогой, за невзгодою</a:t>
            </a:r>
          </a:p>
          <a:p>
            <a:pPr>
              <a:buNone/>
            </a:pPr>
            <a:r>
              <a:rPr lang="ru-RU" sz="2200" dirty="0" smtClean="0"/>
              <a:t>Не молитву я твержу -</a:t>
            </a:r>
          </a:p>
          <a:p>
            <a:pPr>
              <a:buNone/>
            </a:pPr>
            <a:r>
              <a:rPr lang="ru-RU" sz="2200" dirty="0" smtClean="0"/>
              <a:t>Единением с природою</a:t>
            </a:r>
          </a:p>
          <a:p>
            <a:pPr>
              <a:buNone/>
            </a:pPr>
            <a:r>
              <a:rPr lang="ru-RU" sz="2200" dirty="0" smtClean="0"/>
              <a:t>Беспредельно дорожу.</a:t>
            </a:r>
          </a:p>
          <a:p>
            <a:pPr>
              <a:buNone/>
            </a:pPr>
            <a:r>
              <a:rPr lang="ru-RU" sz="2200" dirty="0" smtClean="0"/>
              <a:t>С </a:t>
            </a:r>
            <a:r>
              <a:rPr lang="ru-RU" sz="2200" dirty="0" err="1" smtClean="0"/>
              <a:t>остроокой</a:t>
            </a:r>
            <a:r>
              <a:rPr lang="ru-RU" sz="2200" dirty="0" smtClean="0"/>
              <a:t> птицей вольною</a:t>
            </a:r>
          </a:p>
          <a:p>
            <a:pPr>
              <a:buNone/>
            </a:pPr>
            <a:r>
              <a:rPr lang="ru-RU" sz="2200" dirty="0" smtClean="0"/>
              <a:t>В свете вечного огня</a:t>
            </a:r>
          </a:p>
        </p:txBody>
      </p:sp>
      <p:sp>
        <p:nvSpPr>
          <p:cNvPr id="4" name="Содержимое 3"/>
          <p:cNvSpPr>
            <a:spLocks noGrp="1"/>
          </p:cNvSpPr>
          <p:nvPr>
            <p:ph sz="half" idx="2"/>
          </p:nvPr>
        </p:nvSpPr>
        <p:spPr/>
        <p:txBody>
          <a:bodyPr/>
          <a:lstStyle/>
          <a:p>
            <a:pPr>
              <a:buNone/>
            </a:pPr>
            <a:r>
              <a:rPr lang="ru-RU" sz="2200" dirty="0" smtClean="0"/>
              <a:t>Я восславлю Русь раздольную,</a:t>
            </a:r>
          </a:p>
          <a:p>
            <a:pPr>
              <a:buNone/>
            </a:pPr>
            <a:r>
              <a:rPr lang="ru-RU" sz="2200" dirty="0" smtClean="0"/>
              <a:t>Русь раздольная - меня!</a:t>
            </a:r>
          </a:p>
          <a:p>
            <a:pPr>
              <a:buNone/>
            </a:pPr>
            <a:r>
              <a:rPr lang="ru-RU" sz="2200" dirty="0" smtClean="0"/>
              <a:t>Я забуду аллегорию</a:t>
            </a:r>
          </a:p>
          <a:p>
            <a:pPr>
              <a:buNone/>
            </a:pPr>
            <a:r>
              <a:rPr lang="ru-RU" sz="2200" dirty="0" smtClean="0"/>
              <a:t>И открыто рассужу.</a:t>
            </a:r>
          </a:p>
          <a:p>
            <a:pPr>
              <a:buNone/>
            </a:pPr>
            <a:r>
              <a:rPr lang="ru-RU" sz="2200" dirty="0" smtClean="0"/>
              <a:t>Я российскую историю</a:t>
            </a:r>
          </a:p>
          <a:p>
            <a:pPr>
              <a:buNone/>
            </a:pPr>
            <a:r>
              <a:rPr lang="ru-RU" sz="2200" dirty="0" smtClean="0"/>
              <a:t>С географией свяжу.</a:t>
            </a:r>
          </a:p>
          <a:p>
            <a:pPr>
              <a:buNone/>
            </a:pPr>
            <a:r>
              <a:rPr lang="ru-RU" sz="2200" dirty="0" smtClean="0"/>
              <a:t>Я горжусь тобой, невинною!</a:t>
            </a:r>
          </a:p>
          <a:p>
            <a:pPr>
              <a:buNone/>
            </a:pPr>
            <a:r>
              <a:rPr lang="ru-RU" sz="2200" dirty="0" smtClean="0"/>
              <a:t>Сплю и слышу голоса:</a:t>
            </a:r>
          </a:p>
          <a:p>
            <a:pPr>
              <a:buNone/>
            </a:pPr>
            <a:r>
              <a:rPr lang="ru-RU" sz="2200" dirty="0" smtClean="0"/>
              <a:t>"Оставайся, Русь, былинною,</a:t>
            </a:r>
          </a:p>
          <a:p>
            <a:pPr>
              <a:buNone/>
            </a:pPr>
            <a:r>
              <a:rPr lang="ru-RU" sz="2200" dirty="0" smtClean="0"/>
              <a:t>Устремляясь в небеса!"</a:t>
            </a:r>
          </a:p>
          <a:p>
            <a:pPr algn="r">
              <a:buNone/>
            </a:pPr>
            <a:r>
              <a:rPr lang="ru-RU" sz="2200" dirty="0" smtClean="0"/>
              <a:t>В.Зорин</a:t>
            </a:r>
          </a:p>
        </p:txBody>
      </p:sp>
    </p:spTree>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071802" y="642918"/>
            <a:ext cx="5386398" cy="5453082"/>
          </a:xfrm>
        </p:spPr>
        <p:txBody>
          <a:bodyPr/>
          <a:lstStyle/>
          <a:p>
            <a:pPr algn="just"/>
            <a:r>
              <a:rPr lang="ru-RU" sz="2200" dirty="0" smtClean="0"/>
              <a:t>«Человек с филином» - последняя крупная работа Константина Васильева. Громадный образ - аллегория России в облике поистине мифологическом - облике человека, несущего из глубины седой древности в грядущее, несущего и ограждающего вечные ценности: трепетный светоч-свечу, прозорливого филина - образ мудрости во все времена, плеть - символ сдерживания враждебных начал и сгорающий свиток с автографом художника (Константин Великоросс) - символ жертвенного творческого сгорания, порождающего дубовый росток - символ жизни и возрождения.</a:t>
            </a:r>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742" y="116632"/>
            <a:ext cx="2649224" cy="6561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457200"/>
            <a:ext cx="7772400" cy="739552"/>
          </a:xfrm>
        </p:spPr>
        <p:txBody>
          <a:bodyPr/>
          <a:lstStyle/>
          <a:p>
            <a:r>
              <a:rPr lang="ru-RU" sz="3200" dirty="0" smtClean="0"/>
              <a:t>Музей Константина Васильева</a:t>
            </a:r>
            <a:endParaRPr lang="ru-RU" sz="3200" dirty="0"/>
          </a:p>
        </p:txBody>
      </p:sp>
      <p:sp>
        <p:nvSpPr>
          <p:cNvPr id="3" name="Содержимое 2"/>
          <p:cNvSpPr>
            <a:spLocks noGrp="1"/>
          </p:cNvSpPr>
          <p:nvPr>
            <p:ph idx="1"/>
          </p:nvPr>
        </p:nvSpPr>
        <p:spPr>
          <a:xfrm>
            <a:off x="179512" y="4984459"/>
            <a:ext cx="9073008" cy="1298848"/>
          </a:xfrm>
        </p:spPr>
        <p:txBody>
          <a:bodyPr/>
          <a:lstStyle/>
          <a:p>
            <a:r>
              <a:rPr lang="ru-RU" sz="2000" dirty="0" smtClean="0"/>
              <a:t>Музей славянской культуры им. Константина Васильева (Музей творчества художника К. Васильева) — художественный музей русского художника XX века Константина Алексеевича Васильева, расположенный на севере Москвы в районе </a:t>
            </a:r>
            <a:r>
              <a:rPr lang="ru-RU" sz="2000" dirty="0" err="1" smtClean="0"/>
              <a:t>Лианозово</a:t>
            </a:r>
            <a:r>
              <a:rPr lang="ru-RU" sz="2000" dirty="0" smtClean="0"/>
              <a:t> Северо-восточного административного округа. Открыт в 1998 году.</a:t>
            </a:r>
          </a:p>
          <a:p>
            <a:r>
              <a:rPr lang="ru-RU" sz="2000" dirty="0" smtClean="0"/>
              <a:t>Адрес: Череповецкая улица, владение 3б.</a:t>
            </a:r>
          </a:p>
          <a:p>
            <a:pPr>
              <a:buNone/>
            </a:pPr>
            <a:endParaRPr lang="ru-RU" sz="2200" dirty="0"/>
          </a:p>
        </p:txBody>
      </p:sp>
      <p:pic>
        <p:nvPicPr>
          <p:cNvPr id="47106" name="Picture 2" descr="http://k-vasiliev.narod.ru/img/home3.jpg"/>
          <p:cNvPicPr>
            <a:picLocks noChangeAspect="1" noChangeArrowheads="1"/>
          </p:cNvPicPr>
          <p:nvPr/>
        </p:nvPicPr>
        <p:blipFill>
          <a:blip r:embed="rId2" cstate="print"/>
          <a:srcRect t="16439" b="4075"/>
          <a:stretch>
            <a:fillRect/>
          </a:stretch>
        </p:blipFill>
        <p:spPr bwMode="auto">
          <a:xfrm>
            <a:off x="1331640" y="1124744"/>
            <a:ext cx="6293120" cy="3859715"/>
          </a:xfrm>
          <a:prstGeom prst="rect">
            <a:avLst/>
          </a:prstGeom>
          <a:noFill/>
        </p:spPr>
      </p:pic>
    </p:spTree>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39552" y="620688"/>
            <a:ext cx="4966320" cy="4114800"/>
          </a:xfrm>
        </p:spPr>
        <p:txBody>
          <a:bodyPr/>
          <a:lstStyle/>
          <a:p>
            <a:pPr algn="just"/>
            <a:r>
              <a:rPr lang="ru-RU" sz="2200" dirty="0" smtClean="0"/>
              <a:t>24 июля 2009 года музей закрылся из-за угрозы рейдерского захвата земли и здания. Рейдеры планировали построить на месте музея жилые дома. Здание пострадало от пожара. Значительная часть полотен художника была передана по решению суда сестре художника.</a:t>
            </a:r>
          </a:p>
          <a:p>
            <a:pPr algn="just"/>
            <a:r>
              <a:rPr lang="ru-RU" sz="2200" dirty="0" smtClean="0"/>
              <a:t>Региональная общественная организация Клуб любителей живописи К. Васильева планирует </a:t>
            </a:r>
            <a:r>
              <a:rPr lang="ru-RU" sz="2200" dirty="0" smtClean="0"/>
              <a:t>вновь </a:t>
            </a:r>
            <a:r>
              <a:rPr lang="ru-RU" sz="2200" dirty="0" err="1" smtClean="0"/>
              <a:t>открылать</a:t>
            </a:r>
            <a:r>
              <a:rPr lang="ru-RU" sz="2200" dirty="0" smtClean="0"/>
              <a:t> </a:t>
            </a:r>
            <a:r>
              <a:rPr lang="ru-RU" sz="2200" dirty="0" smtClean="0"/>
              <a:t>музей с оставшейся в распоряжении музея коллекцией </a:t>
            </a:r>
            <a:r>
              <a:rPr lang="ru-RU" sz="2200" dirty="0" smtClean="0"/>
              <a:t>31 </a:t>
            </a:r>
            <a:r>
              <a:rPr lang="ru-RU" sz="2200" dirty="0" smtClean="0"/>
              <a:t>марта 2012 года </a:t>
            </a:r>
            <a:r>
              <a:rPr lang="ru-RU" sz="2200" dirty="0" smtClean="0"/>
              <a:t>.</a:t>
            </a:r>
          </a:p>
          <a:p>
            <a:pPr algn="just"/>
            <a:r>
              <a:rPr lang="ru-RU" sz="2200" b="1" i="1" dirty="0" smtClean="0">
                <a:solidFill>
                  <a:srgbClr val="FFC000"/>
                </a:solidFill>
              </a:rPr>
              <a:t>Всего наследие художника составляет около 400 картин.</a:t>
            </a:r>
            <a:endParaRPr lang="ru-RU" sz="2200" b="1" i="1" dirty="0">
              <a:solidFill>
                <a:srgbClr val="FFC000"/>
              </a:solidFill>
            </a:endParaRPr>
          </a:p>
        </p:txBody>
      </p:sp>
      <p:pic>
        <p:nvPicPr>
          <p:cNvPr id="1024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724128" y="620688"/>
            <a:ext cx="3209925" cy="5715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500062" y="6412686"/>
            <a:ext cx="1247457" cy="369332"/>
          </a:xfrm>
          <a:prstGeom prst="rect">
            <a:avLst/>
          </a:prstGeom>
          <a:noFill/>
        </p:spPr>
        <p:txBody>
          <a:bodyPr wrap="none" rtlCol="0">
            <a:spAutoFit/>
          </a:bodyPr>
          <a:lstStyle/>
          <a:p>
            <a:r>
              <a:rPr lang="ru-RU"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mj-lt"/>
              </a:rPr>
              <a:t>Ожидание</a:t>
            </a:r>
            <a:endParaRPr lang="ru-RU"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mj-lt"/>
            </a:endParaRPr>
          </a:p>
        </p:txBody>
      </p:sp>
    </p:spTree>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Заключение</a:t>
            </a:r>
            <a:endParaRPr lang="ru-RU" dirty="0"/>
          </a:p>
        </p:txBody>
      </p:sp>
      <p:sp>
        <p:nvSpPr>
          <p:cNvPr id="3" name="Содержимое 2"/>
          <p:cNvSpPr>
            <a:spLocks noGrp="1"/>
          </p:cNvSpPr>
          <p:nvPr>
            <p:ph idx="1"/>
          </p:nvPr>
        </p:nvSpPr>
        <p:spPr/>
        <p:txBody>
          <a:bodyPr/>
          <a:lstStyle/>
          <a:p>
            <a:pPr algn="just"/>
            <a:r>
              <a:rPr lang="ru-RU" sz="2200" dirty="0" smtClean="0"/>
              <a:t>Константина Васильева, вполне осознанно взявшего себе псевдоним Константин Великоросс, действительно волновали большие философские и общечеловеческие проблемы. Понимая, что в человеческой индивидуальности своеобразно преломляются главные семейные и родовые традиции, Васильев черпал необходимые познания не только в книгах, но и в фольклоре, в народных преданиях, служивших ему отправной точкой для полета художественного воображения и творческой интуиции.</a:t>
            </a:r>
          </a:p>
          <a:p>
            <a:pPr algn="just"/>
            <a:r>
              <a:rPr lang="ru-RU" sz="2200" dirty="0" smtClean="0"/>
              <a:t>Художник своими картинами осуществляет мощный прорыв в прошлое и, обращаясь к нашей памяти, рисует ей такие яркие и конкретные образы, что не может не пробудить сильных чувств, отзвука того далекого, но реального, о котором, </a:t>
            </a:r>
            <a:r>
              <a:rPr lang="ru-RU" sz="2200" dirty="0" err="1" smtClean="0"/>
              <a:t>проживя</a:t>
            </a:r>
            <a:r>
              <a:rPr lang="ru-RU" sz="2200" dirty="0" smtClean="0"/>
              <a:t> жизнь, мы можем даже и не подозревать. Но оно есть, оно заложено в нас.</a:t>
            </a:r>
          </a:p>
          <a:p>
            <a:pPr>
              <a:buNone/>
            </a:pPr>
            <a:endParaRPr lang="ru-RU" sz="2200" dirty="0" smtClean="0"/>
          </a:p>
        </p:txBody>
      </p:sp>
    </p:spTree>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Источники</a:t>
            </a:r>
            <a:endParaRPr lang="ru-RU" dirty="0"/>
          </a:p>
        </p:txBody>
      </p:sp>
      <p:sp>
        <p:nvSpPr>
          <p:cNvPr id="3" name="Содержимое 2"/>
          <p:cNvSpPr>
            <a:spLocks noGrp="1"/>
          </p:cNvSpPr>
          <p:nvPr>
            <p:ph idx="1"/>
          </p:nvPr>
        </p:nvSpPr>
        <p:spPr/>
        <p:txBody>
          <a:bodyPr/>
          <a:lstStyle/>
          <a:p>
            <a:r>
              <a:rPr lang="en-US" sz="2200" dirty="0" smtClean="0"/>
              <a:t>http://lurkmore.to/</a:t>
            </a:r>
            <a:r>
              <a:rPr lang="ru-RU" sz="2200" dirty="0" err="1" smtClean="0"/>
              <a:t>Константин_Васильев</a:t>
            </a:r>
            <a:endParaRPr lang="ru-RU" sz="2200" dirty="0" smtClean="0"/>
          </a:p>
          <a:p>
            <a:r>
              <a:rPr lang="en-US" sz="2200" dirty="0"/>
              <a:t>http://www.litmir.co/br/?b=7352&amp;p=21</a:t>
            </a:r>
            <a:endParaRPr lang="ru-RU" sz="2200" dirty="0" smtClean="0"/>
          </a:p>
          <a:p>
            <a:r>
              <a:rPr lang="en-US" sz="2200" dirty="0" smtClean="0"/>
              <a:t>http://vasil.lipetsk.ru/sur/7.htm</a:t>
            </a:r>
            <a:r>
              <a:rPr lang="ru-RU" sz="2200" dirty="0" smtClean="0"/>
              <a:t> </a:t>
            </a:r>
          </a:p>
          <a:p>
            <a:r>
              <a:rPr lang="en-US" sz="2200" dirty="0" smtClean="0"/>
              <a:t>http://vasil.lipetsk.ru/bil/4.htm</a:t>
            </a:r>
            <a:endParaRPr lang="ru-RU" sz="2200" dirty="0" smtClean="0"/>
          </a:p>
          <a:p>
            <a:r>
              <a:rPr lang="en-US" sz="2200" dirty="0" smtClean="0"/>
              <a:t>http://</a:t>
            </a:r>
            <a:r>
              <a:rPr lang="en-US" sz="2200" dirty="0" smtClean="0"/>
              <a:t>vasil.lipetsk.ru/vov/3.htm</a:t>
            </a:r>
            <a:endParaRPr lang="ru-RU" sz="2200" dirty="0" smtClean="0"/>
          </a:p>
          <a:p>
            <a:r>
              <a:rPr lang="en-US" sz="2200" dirty="0"/>
              <a:t>http://artpoisk.info/artist/vasil_ev_konstantin_alekseevich_1942/gallery/</a:t>
            </a:r>
            <a:endParaRPr lang="ru-RU" sz="2200" dirty="0" smtClean="0"/>
          </a:p>
          <a:p>
            <a:r>
              <a:rPr lang="en-US" sz="2200" dirty="0"/>
              <a:t>http://nashe-nasledie.livejournal.com/818858.html</a:t>
            </a:r>
            <a:endParaRPr lang="ru-RU" sz="2200" dirty="0" smtClean="0"/>
          </a:p>
          <a:p>
            <a:r>
              <a:rPr lang="en-US" sz="2200" dirty="0"/>
              <a:t>http://photo.qip.ru/users/helgireen/3406513/all/?</a:t>
            </a:r>
            <a:r>
              <a:rPr lang="en-US" sz="2200" dirty="0" smtClean="0"/>
              <a:t>mode=large</a:t>
            </a:r>
            <a:endParaRPr lang="ru-RU" sz="2200" dirty="0" smtClean="0"/>
          </a:p>
          <a:p>
            <a:r>
              <a:rPr lang="en-US" sz="2200" dirty="0" smtClean="0"/>
              <a:t>http</a:t>
            </a:r>
            <a:r>
              <a:rPr lang="en-US" sz="2200" dirty="0" smtClean="0"/>
              <a:t>://www.liveinternet.ru/</a:t>
            </a:r>
            <a:endParaRPr lang="ru-RU" sz="2200" dirty="0" smtClean="0"/>
          </a:p>
          <a:p>
            <a:r>
              <a:rPr lang="en-US" sz="2200" dirty="0" smtClean="0"/>
              <a:t>https://ru.wikipedia.org/wiki/</a:t>
            </a:r>
            <a:r>
              <a:rPr lang="ru-RU" sz="2200" dirty="0" err="1" smtClean="0"/>
              <a:t>Музей_Константина_Васильева</a:t>
            </a:r>
            <a:endParaRPr lang="ru-RU" sz="2200" dirty="0"/>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571472" y="1981200"/>
            <a:ext cx="3924328" cy="4114800"/>
          </a:xfrm>
        </p:spPr>
        <p:txBody>
          <a:bodyPr/>
          <a:lstStyle/>
          <a:p>
            <a:pPr>
              <a:buNone/>
            </a:pPr>
            <a:r>
              <a:rPr lang="ru-RU" sz="1900" b="1" i="1" dirty="0" smtClean="0">
                <a:solidFill>
                  <a:schemeClr val="tx2"/>
                </a:solidFill>
              </a:rPr>
              <a:t>К</a:t>
            </a:r>
            <a:r>
              <a:rPr lang="ru-RU" sz="1900" dirty="0" smtClean="0"/>
              <a:t>артины он, художник, рисовал</a:t>
            </a:r>
          </a:p>
          <a:p>
            <a:pPr>
              <a:buNone/>
            </a:pPr>
            <a:r>
              <a:rPr lang="ru-RU" sz="1900" b="1" i="1" dirty="0" smtClean="0">
                <a:solidFill>
                  <a:schemeClr val="tx2"/>
                </a:solidFill>
              </a:rPr>
              <a:t>О</a:t>
            </a:r>
            <a:r>
              <a:rPr lang="ru-RU" sz="1900" dirty="0" smtClean="0"/>
              <a:t> древности, о вотчине славян…</a:t>
            </a:r>
          </a:p>
          <a:p>
            <a:pPr>
              <a:buNone/>
            </a:pPr>
            <a:r>
              <a:rPr lang="ru-RU" sz="1900" b="1" i="1" dirty="0" smtClean="0">
                <a:solidFill>
                  <a:schemeClr val="tx2"/>
                </a:solidFill>
              </a:rPr>
              <a:t>Н</a:t>
            </a:r>
            <a:r>
              <a:rPr lang="ru-RU" sz="1900" dirty="0" smtClean="0"/>
              <a:t>а Севере начало всех начал –</a:t>
            </a:r>
          </a:p>
          <a:p>
            <a:pPr>
              <a:buNone/>
            </a:pPr>
            <a:r>
              <a:rPr lang="ru-RU" sz="1900" b="1" i="1" dirty="0" smtClean="0">
                <a:solidFill>
                  <a:schemeClr val="tx2"/>
                </a:solidFill>
              </a:rPr>
              <a:t>С</a:t>
            </a:r>
            <a:r>
              <a:rPr lang="ru-RU" sz="1900" dirty="0" smtClean="0"/>
              <a:t>траны Гипербореи главный стан…</a:t>
            </a:r>
          </a:p>
          <a:p>
            <a:pPr>
              <a:buNone/>
            </a:pPr>
            <a:r>
              <a:rPr lang="ru-RU" sz="1900" b="1" i="1" dirty="0" smtClean="0">
                <a:solidFill>
                  <a:schemeClr val="tx2"/>
                </a:solidFill>
              </a:rPr>
              <a:t>Т</a:t>
            </a:r>
            <a:r>
              <a:rPr lang="ru-RU" sz="1900" dirty="0" smtClean="0"/>
              <a:t>ворил художник, словно песню пел.</a:t>
            </a:r>
          </a:p>
          <a:p>
            <a:pPr>
              <a:buNone/>
            </a:pPr>
            <a:r>
              <a:rPr lang="ru-RU" sz="1900" b="1" i="1" dirty="0" smtClean="0">
                <a:solidFill>
                  <a:schemeClr val="tx2"/>
                </a:solidFill>
              </a:rPr>
              <a:t>А</a:t>
            </a:r>
            <a:r>
              <a:rPr lang="ru-RU" sz="1900" b="1" i="1" dirty="0" smtClean="0"/>
              <a:t> </a:t>
            </a:r>
            <a:r>
              <a:rPr lang="ru-RU" sz="1900" dirty="0" smtClean="0"/>
              <a:t>воспеванье </a:t>
            </a:r>
            <a:r>
              <a:rPr lang="ru-RU" sz="1900" dirty="0" err="1" smtClean="0"/>
              <a:t>русов</a:t>
            </a:r>
            <a:r>
              <a:rPr lang="ru-RU" sz="1900" dirty="0" smtClean="0"/>
              <a:t> – путь крамол?!</a:t>
            </a:r>
          </a:p>
          <a:p>
            <a:pPr>
              <a:buNone/>
            </a:pPr>
            <a:r>
              <a:rPr lang="ru-RU" sz="1900" b="1" i="1" dirty="0" smtClean="0">
                <a:solidFill>
                  <a:schemeClr val="tx2"/>
                </a:solidFill>
              </a:rPr>
              <a:t>Н</a:t>
            </a:r>
            <a:r>
              <a:rPr lang="ru-RU" sz="1900" dirty="0" smtClean="0"/>
              <a:t>о там, в Руси, художник разглядел</a:t>
            </a:r>
          </a:p>
          <a:p>
            <a:pPr>
              <a:buNone/>
            </a:pPr>
            <a:r>
              <a:rPr lang="ru-RU" sz="1900" b="1" i="1" dirty="0" smtClean="0">
                <a:solidFill>
                  <a:schemeClr val="tx2"/>
                </a:solidFill>
              </a:rPr>
              <a:t>Т</a:t>
            </a:r>
            <a:r>
              <a:rPr lang="ru-RU" sz="1900" dirty="0" smtClean="0"/>
              <a:t>акой типаж, как «Северный Орёл».</a:t>
            </a:r>
          </a:p>
          <a:p>
            <a:pPr>
              <a:buNone/>
            </a:pPr>
            <a:r>
              <a:rPr lang="ru-RU" sz="1900" b="1" i="1" dirty="0" smtClean="0">
                <a:solidFill>
                  <a:schemeClr val="tx2"/>
                </a:solidFill>
              </a:rPr>
              <a:t>И</a:t>
            </a:r>
            <a:r>
              <a:rPr lang="ru-RU" sz="1900" b="1" i="1" dirty="0" smtClean="0"/>
              <a:t> </a:t>
            </a:r>
            <a:r>
              <a:rPr lang="ru-RU" sz="1900" dirty="0" smtClean="0"/>
              <a:t>этот славянин – не раб, не смерд,</a:t>
            </a:r>
          </a:p>
          <a:p>
            <a:pPr>
              <a:buNone/>
            </a:pPr>
            <a:r>
              <a:rPr lang="ru-RU" sz="1900" b="1" i="1" dirty="0" smtClean="0">
                <a:solidFill>
                  <a:schemeClr val="tx2"/>
                </a:solidFill>
              </a:rPr>
              <a:t>Н</a:t>
            </a:r>
            <a:r>
              <a:rPr lang="ru-RU" sz="1900" dirty="0" smtClean="0"/>
              <a:t>апротив – стойкость духа не сломать!</a:t>
            </a:r>
          </a:p>
          <a:p>
            <a:pPr>
              <a:buNone/>
            </a:pPr>
            <a:endParaRPr lang="ru-RU" sz="2200" dirty="0"/>
          </a:p>
        </p:txBody>
      </p:sp>
      <p:sp>
        <p:nvSpPr>
          <p:cNvPr id="4" name="Содержимое 3"/>
          <p:cNvSpPr>
            <a:spLocks noGrp="1"/>
          </p:cNvSpPr>
          <p:nvPr>
            <p:ph sz="half" idx="2"/>
          </p:nvPr>
        </p:nvSpPr>
        <p:spPr>
          <a:xfrm>
            <a:off x="4500562" y="1981200"/>
            <a:ext cx="4071966" cy="4114800"/>
          </a:xfrm>
        </p:spPr>
        <p:txBody>
          <a:bodyPr/>
          <a:lstStyle/>
          <a:p>
            <a:pPr>
              <a:buNone/>
            </a:pPr>
            <a:r>
              <a:rPr lang="ru-RU" sz="1900" b="1" i="1" dirty="0" smtClean="0">
                <a:solidFill>
                  <a:schemeClr val="tx2"/>
                </a:solidFill>
              </a:rPr>
              <a:t>В</a:t>
            </a:r>
            <a:r>
              <a:rPr lang="ru-RU" sz="1900" dirty="0" smtClean="0"/>
              <a:t>згляд той свободы, что боится Смерть,</a:t>
            </a:r>
          </a:p>
          <a:p>
            <a:pPr>
              <a:buNone/>
            </a:pPr>
            <a:r>
              <a:rPr lang="ru-RU" sz="1900" b="1" i="1" dirty="0" smtClean="0">
                <a:solidFill>
                  <a:schemeClr val="tx2"/>
                </a:solidFill>
              </a:rPr>
              <a:t>А</a:t>
            </a:r>
            <a:r>
              <a:rPr lang="ru-RU" sz="1900" dirty="0" smtClean="0"/>
              <a:t> из таких как он слагалась рать…</a:t>
            </a:r>
          </a:p>
          <a:p>
            <a:pPr>
              <a:buNone/>
            </a:pPr>
            <a:r>
              <a:rPr lang="ru-RU" sz="1900" b="1" i="1" dirty="0" smtClean="0">
                <a:solidFill>
                  <a:schemeClr val="tx2"/>
                </a:solidFill>
              </a:rPr>
              <a:t>С</a:t>
            </a:r>
            <a:r>
              <a:rPr lang="ru-RU" sz="1900" dirty="0" smtClean="0"/>
              <a:t>казания славян и мир былин,</a:t>
            </a:r>
          </a:p>
          <a:p>
            <a:pPr>
              <a:buNone/>
            </a:pPr>
            <a:r>
              <a:rPr lang="ru-RU" sz="1900" b="1" i="1" dirty="0" smtClean="0">
                <a:solidFill>
                  <a:schemeClr val="tx2"/>
                </a:solidFill>
              </a:rPr>
              <a:t>И</a:t>
            </a:r>
            <a:r>
              <a:rPr lang="ru-RU" sz="1900" dirty="0" smtClean="0"/>
              <a:t> правды  негасимой древний свет</a:t>
            </a:r>
          </a:p>
          <a:p>
            <a:pPr>
              <a:buNone/>
            </a:pPr>
            <a:r>
              <a:rPr lang="ru-RU" sz="1900" b="1" i="1" dirty="0" smtClean="0">
                <a:solidFill>
                  <a:schemeClr val="tx2"/>
                </a:solidFill>
              </a:rPr>
              <a:t>Л</a:t>
            </a:r>
            <a:r>
              <a:rPr lang="ru-RU" sz="1900" dirty="0" smtClean="0"/>
              <a:t>юбил художник…Он достойный сын</a:t>
            </a:r>
          </a:p>
          <a:p>
            <a:pPr>
              <a:buNone/>
            </a:pPr>
            <a:r>
              <a:rPr lang="ru-RU" sz="1900" b="1" i="1" dirty="0" smtClean="0">
                <a:solidFill>
                  <a:schemeClr val="tx2"/>
                </a:solidFill>
              </a:rPr>
              <a:t>Ь</a:t>
            </a:r>
            <a:r>
              <a:rPr lang="ru-RU" sz="1900" dirty="0" smtClean="0"/>
              <a:t>------------------------------------------------</a:t>
            </a:r>
          </a:p>
          <a:p>
            <a:pPr>
              <a:buNone/>
            </a:pPr>
            <a:r>
              <a:rPr lang="ru-RU" sz="1900" b="1" i="1" dirty="0" smtClean="0">
                <a:solidFill>
                  <a:schemeClr val="tx2"/>
                </a:solidFill>
              </a:rPr>
              <a:t>Е</a:t>
            </a:r>
            <a:r>
              <a:rPr lang="ru-RU" sz="1900" dirty="0" smtClean="0"/>
              <a:t>диной, той Руси,   которой нет…</a:t>
            </a:r>
          </a:p>
          <a:p>
            <a:pPr>
              <a:buNone/>
            </a:pPr>
            <a:r>
              <a:rPr lang="ru-RU" sz="1900" b="1" i="1" dirty="0" smtClean="0">
                <a:solidFill>
                  <a:schemeClr val="tx2"/>
                </a:solidFill>
              </a:rPr>
              <a:t>В</a:t>
            </a:r>
            <a:r>
              <a:rPr lang="ru-RU" sz="1900" dirty="0" smtClean="0"/>
              <a:t> безвременье ушёл в расцвете лет…</a:t>
            </a:r>
          </a:p>
          <a:p>
            <a:pPr>
              <a:buNone/>
            </a:pPr>
            <a:endParaRPr lang="ru-RU" sz="1900" dirty="0"/>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6490"/>
            <a:ext cx="7772400" cy="883568"/>
          </a:xfrm>
        </p:spPr>
        <p:txBody>
          <a:bodyPr/>
          <a:lstStyle/>
          <a:p>
            <a:r>
              <a:rPr lang="ru-RU" sz="3200" dirty="0" smtClean="0"/>
              <a:t>Давным-давно в Советском Союзе…</a:t>
            </a:r>
            <a:endParaRPr lang="ru-RU" sz="3200" dirty="0"/>
          </a:p>
        </p:txBody>
      </p:sp>
      <p:sp>
        <p:nvSpPr>
          <p:cNvPr id="3" name="Содержимое 2"/>
          <p:cNvSpPr>
            <a:spLocks noGrp="1"/>
          </p:cNvSpPr>
          <p:nvPr>
            <p:ph idx="1"/>
          </p:nvPr>
        </p:nvSpPr>
        <p:spPr>
          <a:xfrm>
            <a:off x="683568" y="764704"/>
            <a:ext cx="7772400" cy="4114800"/>
          </a:xfrm>
        </p:spPr>
        <p:txBody>
          <a:bodyPr/>
          <a:lstStyle/>
          <a:p>
            <a:pPr algn="just"/>
            <a:r>
              <a:rPr lang="ru-RU" sz="2000" dirty="0" smtClean="0"/>
              <a:t>С раннего детства Костя вел себя не так, как его сверстники. Он не любил бегать, прыгать, гонять в футбол, даже игрушки его мало интересовали. А вот краски, бумага и кисти пацана могли увлечь надолго. Странный юноша и скромняга все время штудировал и тренировал </a:t>
            </a:r>
            <a:r>
              <a:rPr lang="ru-RU" sz="2000" dirty="0" err="1" smtClean="0"/>
              <a:t>скиллы</a:t>
            </a:r>
            <a:r>
              <a:rPr lang="ru-RU" sz="2000" dirty="0" smtClean="0"/>
              <a:t> живописи и рисунка, совершенно не отвлекаясь на то, что привычно его возрасту. В Московском художественном училище был тихим и прилежным, но начал изучать модернизм и сюрреализм, а также противился навязываемой учебной программе, за что директор попросил его родителей забрать парня домой, в Казань</a:t>
            </a:r>
            <a:r>
              <a:rPr lang="ru-RU" sz="2000" dirty="0" smtClean="0"/>
              <a:t>.</a:t>
            </a:r>
          </a:p>
          <a:p>
            <a:pPr algn="just"/>
            <a:r>
              <a:rPr lang="ru-RU" sz="2000" dirty="0"/>
              <a:t>Судя по рассказам современников, был тем еще затворником, но в то же время гордым. Тяжело пережил юношескую несчастную любовь, после чего погрузился в работу, классическую музыку и прогулки по берегам Волги. И так на годы! До самой смерти прожил под крылом своих заботливых сестер и матери. Васильев совершенно не интересовался славой, официальными наградами и известностью, жил на копейки, что получал как оформитель стендов и плакатов на заводах и фабриках. Писать соцреализм категорически отказывался. Васильев в какой-то момент даже взял себе псевдоним Константин Великоросс, что явно намекает на его любовь к идеализированной истории.</a:t>
            </a:r>
          </a:p>
          <a:p>
            <a:pPr algn="just"/>
            <a:endParaRPr lang="ru-RU" sz="2000" dirty="0"/>
          </a:p>
        </p:txBody>
      </p:sp>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Детские работы</a:t>
            </a:r>
            <a:endParaRPr lang="ru-RU" dirty="0"/>
          </a:p>
        </p:txBody>
      </p:sp>
      <p:pic>
        <p:nvPicPr>
          <p:cNvPr id="40962" name="Picture 2" descr="http://vasil.lipetsk.ru/pic1/12.jpg"/>
          <p:cNvPicPr>
            <a:picLocks noChangeAspect="1" noChangeArrowheads="1"/>
          </p:cNvPicPr>
          <p:nvPr/>
        </p:nvPicPr>
        <p:blipFill>
          <a:blip r:embed="rId2" cstate="print"/>
          <a:srcRect/>
          <a:stretch>
            <a:fillRect/>
          </a:stretch>
        </p:blipFill>
        <p:spPr bwMode="auto">
          <a:xfrm>
            <a:off x="500034" y="1928802"/>
            <a:ext cx="2214578" cy="2885443"/>
          </a:xfrm>
          <a:prstGeom prst="rect">
            <a:avLst/>
          </a:prstGeom>
          <a:noFill/>
        </p:spPr>
      </p:pic>
      <p:pic>
        <p:nvPicPr>
          <p:cNvPr id="40966" name="Picture 6" descr="http://vasil.lipetsk.ru/pic1/1.jpg"/>
          <p:cNvPicPr>
            <a:picLocks noChangeAspect="1" noChangeArrowheads="1"/>
          </p:cNvPicPr>
          <p:nvPr/>
        </p:nvPicPr>
        <p:blipFill>
          <a:blip r:embed="rId3" cstate="print"/>
          <a:srcRect/>
          <a:stretch>
            <a:fillRect/>
          </a:stretch>
        </p:blipFill>
        <p:spPr bwMode="auto">
          <a:xfrm>
            <a:off x="4714876" y="1785926"/>
            <a:ext cx="2042055" cy="2886297"/>
          </a:xfrm>
          <a:prstGeom prst="rect">
            <a:avLst/>
          </a:prstGeom>
          <a:noFill/>
        </p:spPr>
      </p:pic>
      <p:pic>
        <p:nvPicPr>
          <p:cNvPr id="40968" name="Picture 8" descr="http://vasil.lipetsk.ru/pic1/2.jpg"/>
          <p:cNvPicPr>
            <a:picLocks noChangeAspect="1" noChangeArrowheads="1"/>
          </p:cNvPicPr>
          <p:nvPr/>
        </p:nvPicPr>
        <p:blipFill>
          <a:blip r:embed="rId4" cstate="print"/>
          <a:srcRect/>
          <a:stretch>
            <a:fillRect/>
          </a:stretch>
        </p:blipFill>
        <p:spPr bwMode="auto">
          <a:xfrm>
            <a:off x="2643174" y="2857496"/>
            <a:ext cx="2214578" cy="3446814"/>
          </a:xfrm>
          <a:prstGeom prst="rect">
            <a:avLst/>
          </a:prstGeom>
          <a:noFill/>
        </p:spPr>
      </p:pic>
      <p:pic>
        <p:nvPicPr>
          <p:cNvPr id="40970" name="Picture 10" descr="http://vasil.lipetsk.ru/pic1/7.jpg"/>
          <p:cNvPicPr>
            <a:picLocks noChangeAspect="1" noChangeArrowheads="1"/>
          </p:cNvPicPr>
          <p:nvPr/>
        </p:nvPicPr>
        <p:blipFill>
          <a:blip r:embed="rId5" cstate="print"/>
          <a:srcRect/>
          <a:stretch>
            <a:fillRect/>
          </a:stretch>
        </p:blipFill>
        <p:spPr bwMode="auto">
          <a:xfrm>
            <a:off x="6766218" y="3143248"/>
            <a:ext cx="2265656" cy="3168750"/>
          </a:xfrm>
          <a:prstGeom prst="rect">
            <a:avLst/>
          </a:prstGeom>
          <a:noFill/>
        </p:spPr>
      </p:pic>
      <p:sp>
        <p:nvSpPr>
          <p:cNvPr id="12" name="TextBox 11"/>
          <p:cNvSpPr txBox="1"/>
          <p:nvPr/>
        </p:nvSpPr>
        <p:spPr>
          <a:xfrm>
            <a:off x="2143108" y="6286520"/>
            <a:ext cx="3466013" cy="369332"/>
          </a:xfrm>
          <a:prstGeom prst="rect">
            <a:avLst/>
          </a:prstGeom>
          <a:noFill/>
        </p:spPr>
        <p:txBody>
          <a:bodyPr wrap="square" rtlCol="0">
            <a:spAutoFit/>
          </a:bodyPr>
          <a:lstStyle/>
          <a:p>
            <a:r>
              <a:rPr lang="ru-RU" dirty="0" smtClean="0">
                <a:latin typeface="+mn-lt"/>
              </a:rPr>
              <a:t>Натюрморт с гипсовой головой, 1955</a:t>
            </a:r>
            <a:endParaRPr lang="ru-RU" dirty="0">
              <a:latin typeface="+mn-lt"/>
            </a:endParaRPr>
          </a:p>
        </p:txBody>
      </p:sp>
      <p:sp>
        <p:nvSpPr>
          <p:cNvPr id="13" name="TextBox 12"/>
          <p:cNvSpPr txBox="1"/>
          <p:nvPr/>
        </p:nvSpPr>
        <p:spPr>
          <a:xfrm>
            <a:off x="7143768" y="6286520"/>
            <a:ext cx="1430200" cy="369332"/>
          </a:xfrm>
          <a:prstGeom prst="rect">
            <a:avLst/>
          </a:prstGeom>
          <a:noFill/>
        </p:spPr>
        <p:txBody>
          <a:bodyPr wrap="none" rtlCol="0">
            <a:spAutoFit/>
          </a:bodyPr>
          <a:lstStyle/>
          <a:p>
            <a:r>
              <a:rPr lang="ru-RU" dirty="0" smtClean="0">
                <a:latin typeface="+mn-lt"/>
              </a:rPr>
              <a:t>«Кулик», 1960</a:t>
            </a:r>
            <a:endParaRPr lang="ru-RU" dirty="0">
              <a:latin typeface="+mn-lt"/>
            </a:endParaRPr>
          </a:p>
        </p:txBody>
      </p:sp>
      <p:sp>
        <p:nvSpPr>
          <p:cNvPr id="14" name="TextBox 13"/>
          <p:cNvSpPr txBox="1"/>
          <p:nvPr/>
        </p:nvSpPr>
        <p:spPr>
          <a:xfrm>
            <a:off x="571472" y="4786322"/>
            <a:ext cx="1965603" cy="369332"/>
          </a:xfrm>
          <a:prstGeom prst="rect">
            <a:avLst/>
          </a:prstGeom>
          <a:noFill/>
        </p:spPr>
        <p:txBody>
          <a:bodyPr wrap="none" rtlCol="0">
            <a:spAutoFit/>
          </a:bodyPr>
          <a:lstStyle/>
          <a:p>
            <a:r>
              <a:rPr lang="ru-RU" dirty="0" smtClean="0">
                <a:latin typeface="+mn-lt"/>
              </a:rPr>
              <a:t>Собака Орлик, 1954</a:t>
            </a:r>
            <a:endParaRPr lang="ru-RU" dirty="0">
              <a:latin typeface="+mn-lt"/>
            </a:endParaRPr>
          </a:p>
        </p:txBody>
      </p:sp>
      <p:sp>
        <p:nvSpPr>
          <p:cNvPr id="15" name="TextBox 14"/>
          <p:cNvSpPr txBox="1"/>
          <p:nvPr/>
        </p:nvSpPr>
        <p:spPr>
          <a:xfrm>
            <a:off x="4857752" y="4714884"/>
            <a:ext cx="1832553" cy="369332"/>
          </a:xfrm>
          <a:prstGeom prst="rect">
            <a:avLst/>
          </a:prstGeom>
          <a:noFill/>
        </p:spPr>
        <p:txBody>
          <a:bodyPr wrap="none" rtlCol="0">
            <a:spAutoFit/>
          </a:bodyPr>
          <a:lstStyle/>
          <a:p>
            <a:r>
              <a:rPr lang="ru-RU" dirty="0" smtClean="0">
                <a:latin typeface="+mn-lt"/>
              </a:rPr>
              <a:t>Автопортрет, 1957</a:t>
            </a:r>
            <a:endParaRPr lang="ru-RU" dirty="0">
              <a:latin typeface="+mn-lt"/>
            </a:endParaRPr>
          </a:p>
        </p:txBody>
      </p:sp>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55576" y="908720"/>
            <a:ext cx="3958208" cy="871736"/>
          </a:xfrm>
        </p:spPr>
        <p:txBody>
          <a:bodyPr/>
          <a:lstStyle/>
          <a:p>
            <a:r>
              <a:rPr lang="ru-RU" dirty="0" smtClean="0"/>
              <a:t>Портрет сестры.</a:t>
            </a:r>
            <a:endParaRPr lang="ru-RU"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810528"/>
            <a:ext cx="3804254" cy="55334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492896"/>
            <a:ext cx="4686314" cy="3280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15616" y="6237312"/>
            <a:ext cx="949299" cy="369332"/>
          </a:xfrm>
          <a:prstGeom prst="rect">
            <a:avLst/>
          </a:prstGeom>
          <a:noFill/>
        </p:spPr>
        <p:txBody>
          <a:bodyPr wrap="none" rtlCol="0">
            <a:spAutoFit/>
          </a:bodyPr>
          <a:lstStyle/>
          <a:p>
            <a:r>
              <a:rPr lang="ru-RU" b="1" i="1" dirty="0" smtClean="0"/>
              <a:t>Русалка</a:t>
            </a:r>
            <a:endParaRPr lang="ru-RU" b="1" i="1" dirty="0"/>
          </a:p>
        </p:txBody>
      </p:sp>
    </p:spTree>
    <p:extLst>
      <p:ext uri="{BB962C8B-B14F-4D97-AF65-F5344CB8AC3E}">
        <p14:creationId xmlns:p14="http://schemas.microsoft.com/office/powerpoint/2010/main" val="3742958271"/>
      </p:ext>
    </p:extLst>
  </p:cSld>
  <p:clrMapOvr>
    <a:masterClrMapping/>
  </p:clrMapOvr>
  <p:transition spd="med">
    <p:fade/>
  </p:transition>
</p:sld>
</file>

<file path=ppt/theme/theme1.xml><?xml version="1.0" encoding="utf-8"?>
<a:theme xmlns:a="http://schemas.openxmlformats.org/drawingml/2006/main" name="TS102820627">
  <a:themeElements>
    <a:clrScheme name="Office Theme 1">
      <a:dk1>
        <a:srgbClr val="2C2C42"/>
      </a:dk1>
      <a:lt1>
        <a:srgbClr val="FFFFCC"/>
      </a:lt1>
      <a:dk2>
        <a:srgbClr val="5F5F5F"/>
      </a:dk2>
      <a:lt2>
        <a:srgbClr val="FFCC00"/>
      </a:lt2>
      <a:accent1>
        <a:srgbClr val="808000"/>
      </a:accent1>
      <a:accent2>
        <a:srgbClr val="CC9900"/>
      </a:accent2>
      <a:accent3>
        <a:srgbClr val="B6B6B6"/>
      </a:accent3>
      <a:accent4>
        <a:srgbClr val="DADAAE"/>
      </a:accent4>
      <a:accent5>
        <a:srgbClr val="C0C0AA"/>
      </a:accent5>
      <a:accent6>
        <a:srgbClr val="B98A00"/>
      </a:accent6>
      <a:hlink>
        <a:srgbClr val="CC6600"/>
      </a:hlink>
      <a:folHlink>
        <a:srgbClr val="969696"/>
      </a:folHlink>
    </a:clrScheme>
    <a:fontScheme name="Office Theme">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2C2C42"/>
        </a:dk1>
        <a:lt1>
          <a:srgbClr val="FFFFCC"/>
        </a:lt1>
        <a:dk2>
          <a:srgbClr val="5F5F5F"/>
        </a:dk2>
        <a:lt2>
          <a:srgbClr val="FFCC00"/>
        </a:lt2>
        <a:accent1>
          <a:srgbClr val="808000"/>
        </a:accent1>
        <a:accent2>
          <a:srgbClr val="CC9900"/>
        </a:accent2>
        <a:accent3>
          <a:srgbClr val="B6B6B6"/>
        </a:accent3>
        <a:accent4>
          <a:srgbClr val="DADAAE"/>
        </a:accent4>
        <a:accent5>
          <a:srgbClr val="C0C0AA"/>
        </a:accent5>
        <a:accent6>
          <a:srgbClr val="B98A00"/>
        </a:accent6>
        <a:hlink>
          <a:srgbClr val="CC66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660033"/>
        </a:dk1>
        <a:lt1>
          <a:srgbClr val="FFFFFF"/>
        </a:lt1>
        <a:dk2>
          <a:srgbClr val="B60009"/>
        </a:dk2>
        <a:lt2>
          <a:srgbClr val="B2B2B2"/>
        </a:lt2>
        <a:accent1>
          <a:srgbClr val="CCCC00"/>
        </a:accent1>
        <a:accent2>
          <a:srgbClr val="DE9ABC"/>
        </a:accent2>
        <a:accent3>
          <a:srgbClr val="FFFFFF"/>
        </a:accent3>
        <a:accent4>
          <a:srgbClr val="56002A"/>
        </a:accent4>
        <a:accent5>
          <a:srgbClr val="E2E2AA"/>
        </a:accent5>
        <a:accent6>
          <a:srgbClr val="C98BAA"/>
        </a:accent6>
        <a:hlink>
          <a:srgbClr val="FFAFAF"/>
        </a:hlink>
        <a:folHlink>
          <a:srgbClr val="969696"/>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B2B2B2"/>
        </a:lt2>
        <a:accent1>
          <a:srgbClr val="C0C0C0"/>
        </a:accent1>
        <a:accent2>
          <a:srgbClr val="DDDDDD"/>
        </a:accent2>
        <a:accent3>
          <a:srgbClr val="FFFFFF"/>
        </a:accent3>
        <a:accent4>
          <a:srgbClr val="000000"/>
        </a:accent4>
        <a:accent5>
          <a:srgbClr val="DCDCDC"/>
        </a:accent5>
        <a:accent6>
          <a:srgbClr val="C8C8C8"/>
        </a:accent6>
        <a:hlink>
          <a:srgbClr val="808080"/>
        </a:hlink>
        <a:folHlink>
          <a:srgbClr val="969696"/>
        </a:folHlink>
      </a:clrScheme>
      <a:clrMap bg1="lt1" tx1="dk1" bg2="lt2" tx2="dk2" accent1="accent1" accent2="accent2" accent3="accent3" accent4="accent4" accent5="accent5" accent6="accent6" hlink="hlink" folHlink="folHlink"/>
    </a:extraClrScheme>
    <a:extraClrScheme>
      <a:clrScheme name="Office Theme 4">
        <a:dk1>
          <a:srgbClr val="2C2C42"/>
        </a:dk1>
        <a:lt1>
          <a:srgbClr val="FFFFCC"/>
        </a:lt1>
        <a:dk2>
          <a:srgbClr val="666699"/>
        </a:dk2>
        <a:lt2>
          <a:srgbClr val="FFCC00"/>
        </a:lt2>
        <a:accent1>
          <a:srgbClr val="FF9933"/>
        </a:accent1>
        <a:accent2>
          <a:srgbClr val="808000"/>
        </a:accent2>
        <a:accent3>
          <a:srgbClr val="B8B8CA"/>
        </a:accent3>
        <a:accent4>
          <a:srgbClr val="DADAAE"/>
        </a:accent4>
        <a:accent5>
          <a:srgbClr val="FFCAAD"/>
        </a:accent5>
        <a:accent6>
          <a:srgbClr val="737300"/>
        </a:accent6>
        <a:hlink>
          <a:srgbClr val="CC6600"/>
        </a:hlink>
        <a:folHlink>
          <a:srgbClr val="333399"/>
        </a:folHlink>
      </a:clrScheme>
      <a:clrMap bg1="dk2" tx1="lt1" bg2="dk1" tx2="lt2" accent1="accent1" accent2="accent2" accent3="accent3" accent4="accent4" accent5="accent5" accent6="accent6" hlink="hlink" folHlink="folHlink"/>
    </a:extraClrScheme>
    <a:extraClrScheme>
      <a:clrScheme name="Office Theme 5">
        <a:dk1>
          <a:srgbClr val="660033"/>
        </a:dk1>
        <a:lt1>
          <a:srgbClr val="FFFFCC"/>
        </a:lt1>
        <a:dk2>
          <a:srgbClr val="993366"/>
        </a:dk2>
        <a:lt2>
          <a:srgbClr val="FFCC66"/>
        </a:lt2>
        <a:accent1>
          <a:srgbClr val="FF9900"/>
        </a:accent1>
        <a:accent2>
          <a:srgbClr val="FF5050"/>
        </a:accent2>
        <a:accent3>
          <a:srgbClr val="CAADB8"/>
        </a:accent3>
        <a:accent4>
          <a:srgbClr val="DADAAE"/>
        </a:accent4>
        <a:accent5>
          <a:srgbClr val="FFCAAA"/>
        </a:accent5>
        <a:accent6>
          <a:srgbClr val="E74848"/>
        </a:accent6>
        <a:hlink>
          <a:srgbClr val="336699"/>
        </a:hlink>
        <a:folHlink>
          <a:srgbClr val="990033"/>
        </a:folHlink>
      </a:clrScheme>
      <a:clrMap bg1="dk2" tx1="lt1" bg2="dk1" tx2="lt2" accent1="accent1" accent2="accent2" accent3="accent3" accent4="accent4" accent5="accent5" accent6="accent6" hlink="hlink" folHlink="folHlink"/>
    </a:extraClrScheme>
    <a:extraClrScheme>
      <a:clrScheme name="Office Theme 6">
        <a:dk1>
          <a:srgbClr val="50000F"/>
        </a:dk1>
        <a:lt1>
          <a:srgbClr val="FFCC00"/>
        </a:lt1>
        <a:dk2>
          <a:srgbClr val="800000"/>
        </a:dk2>
        <a:lt2>
          <a:srgbClr val="FFFFCC"/>
        </a:lt2>
        <a:accent1>
          <a:srgbClr val="808000"/>
        </a:accent1>
        <a:accent2>
          <a:srgbClr val="993366"/>
        </a:accent2>
        <a:accent3>
          <a:srgbClr val="C0AAAA"/>
        </a:accent3>
        <a:accent4>
          <a:srgbClr val="DAAE00"/>
        </a:accent4>
        <a:accent5>
          <a:srgbClr val="C0C0AA"/>
        </a:accent5>
        <a:accent6>
          <a:srgbClr val="8A2D5C"/>
        </a:accent6>
        <a:hlink>
          <a:srgbClr val="FF5050"/>
        </a:hlink>
        <a:folHlink>
          <a:srgbClr val="993300"/>
        </a:folHlink>
      </a:clrScheme>
      <a:clrMap bg1="dk2" tx1="lt1" bg2="dk1" tx2="lt2" accent1="accent1" accent2="accent2" accent3="accent3" accent4="accent4" accent5="accent5" accent6="accent6" hlink="hlink" folHlink="folHlink"/>
    </a:extraClrScheme>
    <a:extraClrScheme>
      <a:clrScheme name="Office Theme 7">
        <a:dk1>
          <a:srgbClr val="333300"/>
        </a:dk1>
        <a:lt1>
          <a:srgbClr val="FFCC00"/>
        </a:lt1>
        <a:dk2>
          <a:srgbClr val="666633"/>
        </a:dk2>
        <a:lt2>
          <a:srgbClr val="FFFFCC"/>
        </a:lt2>
        <a:accent1>
          <a:srgbClr val="8F7401"/>
        </a:accent1>
        <a:accent2>
          <a:srgbClr val="CC6600"/>
        </a:accent2>
        <a:accent3>
          <a:srgbClr val="B8B8AD"/>
        </a:accent3>
        <a:accent4>
          <a:srgbClr val="DAAE00"/>
        </a:accent4>
        <a:accent5>
          <a:srgbClr val="C6BCAA"/>
        </a:accent5>
        <a:accent6>
          <a:srgbClr val="B95C00"/>
        </a:accent6>
        <a:hlink>
          <a:srgbClr val="666699"/>
        </a:hlink>
        <a:folHlink>
          <a:srgbClr val="808000"/>
        </a:folHlink>
      </a:clrScheme>
      <a:clrMap bg1="dk2" tx1="lt1" bg2="dk1" tx2="lt2" accent1="accent1" accent2="accent2" accent3="accent3" accent4="accent4" accent5="accent5" accent6="accent6" hlink="hlink" folHlink="folHlink"/>
    </a:extraClrScheme>
    <a:extraClrScheme>
      <a:clrScheme name="Office Theme 8">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D73F49A2-B825-463F-8246-D4D3E86D70C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TS102820627</Template>
  <TotalTime>1148</TotalTime>
  <Words>2099</Words>
  <Application>Microsoft Office PowerPoint</Application>
  <PresentationFormat>Экран (4:3)</PresentationFormat>
  <Paragraphs>180</Paragraphs>
  <Slides>59</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59</vt:i4>
      </vt:variant>
    </vt:vector>
  </HeadingPairs>
  <TitlesOfParts>
    <vt:vector size="60" baseType="lpstr">
      <vt:lpstr>TS102820627</vt:lpstr>
      <vt:lpstr>Константин Васильев Великоросс</vt:lpstr>
      <vt:lpstr>Цели и задачи</vt:lpstr>
      <vt:lpstr>Содержание</vt:lpstr>
      <vt:lpstr>Введение</vt:lpstr>
      <vt:lpstr>Презентация PowerPoint</vt:lpstr>
      <vt:lpstr>Презентация PowerPoint</vt:lpstr>
      <vt:lpstr>Давным-давно в Советском Союзе…</vt:lpstr>
      <vt:lpstr>Детские работы</vt:lpstr>
      <vt:lpstr>Презентация PowerPoint</vt:lpstr>
      <vt:lpstr>Сюрреализм и абстракционизм – творческий поиск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Графика</vt:lpstr>
      <vt:lpstr>Презентация PowerPoint</vt:lpstr>
      <vt:lpstr>Презентация PowerPoint</vt:lpstr>
      <vt:lpstr>Встреча Зигмунда с Хундингом </vt:lpstr>
      <vt:lpstr>Зигмунд готовится к сражению с Хундингом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«Русь былинная»</vt:lpstr>
      <vt:lpstr>Презентация PowerPoint</vt:lpstr>
      <vt:lpstr>Презентация PowerPoint</vt:lpstr>
      <vt:lpstr>Северный орёл</vt:lpstr>
      <vt:lpstr>Презентация PowerPoint</vt:lpstr>
      <vt:lpstr>Вольга и Микула                                                                             Садко и Владыка морской</vt:lpstr>
      <vt:lpstr>Василий Буслаев                                                                              Гуси - лебеди</vt:lpstr>
      <vt:lpstr>Евпраксия                                                                                         Над   Волгой</vt:lpstr>
      <vt:lpstr>Алёша попович и красна девица                                                       Рождение Дуная                                                        </vt:lpstr>
      <vt:lpstr>Русский витязь</vt:lpstr>
      <vt:lpstr>Вольга</vt:lpstr>
      <vt:lpstr>Валькирия</vt:lpstr>
      <vt:lpstr>Великая Отечественная война</vt:lpstr>
      <vt:lpstr>"Маршал Жуков" </vt:lpstr>
      <vt:lpstr>Презентация PowerPoint</vt:lpstr>
      <vt:lpstr>Презентация PowerPoint</vt:lpstr>
      <vt:lpstr>Презентация PowerPoint</vt:lpstr>
      <vt:lpstr>Презентация PowerPoint</vt:lpstr>
      <vt:lpstr>Тоска по Родине</vt:lpstr>
      <vt:lpstr>Над Берлином</vt:lpstr>
      <vt:lpstr>Унтер -ден линден (Unter den Linden) в огне</vt:lpstr>
      <vt:lpstr>Презентация PowerPoint</vt:lpstr>
      <vt:lpstr>Презентация PowerPoint</vt:lpstr>
      <vt:lpstr>«Человек с филином»</vt:lpstr>
      <vt:lpstr>Презентация PowerPoint</vt:lpstr>
      <vt:lpstr>Музей Константина Васильева</vt:lpstr>
      <vt:lpstr>Презентация PowerPoint</vt:lpstr>
      <vt:lpstr>Заключение</vt:lpstr>
      <vt:lpstr>Источники</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Константин Васильев Великоросс</dc:title>
  <dc:creator>Бакутина Елена</dc:creator>
  <cp:lastModifiedBy>Домашний</cp:lastModifiedBy>
  <cp:revision>71</cp:revision>
  <dcterms:created xsi:type="dcterms:W3CDTF">2015-02-23T05:57:51Z</dcterms:created>
  <dcterms:modified xsi:type="dcterms:W3CDTF">2017-01-31T19:18:40Z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TC010689751049</vt:lpwstr>
  </property>
</Properties>
</file>