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september.ru/" TargetMode="External"/><Relationship Id="rId2" Type="http://schemas.openxmlformats.org/officeDocument/2006/relationships/hyperlink" Target="http://www.deutschfremdsprach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schkolu./" TargetMode="External"/><Relationship Id="rId4" Type="http://schemas.openxmlformats.org/officeDocument/2006/relationships/hyperlink" Target="http://www.tatsachen&#252;berdeutschland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6114" y="3301776"/>
            <a:ext cx="9144000" cy="2041518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Выполнила: 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обучающаяся   г </a:t>
            </a:r>
            <a:r>
              <a:rPr lang="ru-RU" alt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руппы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№28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по профессии </a:t>
            </a: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Повар, 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кондитер</a:t>
            </a:r>
            <a:b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Деменкова   Кристина </a:t>
            </a:r>
            <a:b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Руководитель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 Андреева О.А.</a:t>
            </a:r>
            <a:b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656" y="1393371"/>
            <a:ext cx="11132458" cy="1625600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/>
              <a:t>Лакуны немецкого языка</a:t>
            </a: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(исследование)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3657" y="187236"/>
            <a:ext cx="8853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профессиональное образовательное учреждение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«Балашовский политехнический лицей»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0551" y="6176219"/>
            <a:ext cx="149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1968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b="1" dirty="0" err="1" smtClean="0">
                <a:solidFill>
                  <a:srgbClr val="00B050"/>
                </a:solidFill>
              </a:rPr>
              <a:t>Danke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r>
              <a:rPr lang="en-US" sz="6600" b="1" dirty="0" err="1">
                <a:solidFill>
                  <a:srgbClr val="00B050"/>
                </a:solidFill>
              </a:rPr>
              <a:t>für</a:t>
            </a:r>
            <a:r>
              <a:rPr lang="en-US" sz="6600" b="1" dirty="0">
                <a:solidFill>
                  <a:srgbClr val="00B050"/>
                </a:solidFill>
              </a:rPr>
              <a:t> Ihre </a:t>
            </a:r>
            <a:r>
              <a:rPr lang="en-US" sz="6600" b="1" dirty="0" err="1">
                <a:solidFill>
                  <a:srgbClr val="00B050"/>
                </a:solidFill>
              </a:rPr>
              <a:t>Aufmerksamkeit</a:t>
            </a:r>
            <a:r>
              <a:rPr lang="en-US" sz="6600" b="1" dirty="0">
                <a:solidFill>
                  <a:srgbClr val="00B050"/>
                </a:solidFill>
              </a:rPr>
              <a:t>!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742056" y="928912"/>
            <a:ext cx="449943" cy="2322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435428"/>
            <a:ext cx="11495314" cy="642257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b="1" u="sng" dirty="0"/>
              <a:t>Объект  исследования: </a:t>
            </a:r>
            <a:r>
              <a:rPr lang="ru-RU" dirty="0"/>
              <a:t>межязыковая специфика межязыковых единиц. </a:t>
            </a:r>
            <a:br>
              <a:rPr lang="ru-RU" dirty="0"/>
            </a:br>
            <a:r>
              <a:rPr lang="ru-RU" dirty="0"/>
              <a:t>            </a:t>
            </a:r>
          </a:p>
          <a:p>
            <a:r>
              <a:rPr lang="ru-RU" b="1" u="sng" dirty="0"/>
              <a:t>Предмет исследования: </a:t>
            </a:r>
            <a:r>
              <a:rPr lang="ru-RU" dirty="0"/>
              <a:t>относительные немотивированные лакуны, </a:t>
            </a:r>
            <a:r>
              <a:rPr lang="ru-RU" b="1" dirty="0" smtClean="0"/>
              <a:t>      </a:t>
            </a:r>
            <a:r>
              <a:rPr lang="ru-RU" dirty="0"/>
              <a:t>имплицированные именами существительными, которые входят в системы двух  </a:t>
            </a:r>
            <a:r>
              <a:rPr lang="ru-RU" dirty="0" smtClean="0"/>
              <a:t>неблизкородственных </a:t>
            </a:r>
            <a:r>
              <a:rPr lang="ru-RU" dirty="0"/>
              <a:t>языков (русского и немецкого).</a:t>
            </a:r>
          </a:p>
          <a:p>
            <a:pPr algn="ctr">
              <a:spcBef>
                <a:spcPts val="0"/>
              </a:spcBef>
            </a:pPr>
            <a:endParaRPr lang="ru-RU" dirty="0"/>
          </a:p>
          <a:p>
            <a:r>
              <a:rPr lang="ru-RU" b="1" u="sng" dirty="0"/>
              <a:t>Цель </a:t>
            </a:r>
            <a:r>
              <a:rPr lang="ru-RU" b="1" u="sng" dirty="0" smtClean="0"/>
              <a:t>исследования </a:t>
            </a:r>
            <a:r>
              <a:rPr lang="ru-RU" dirty="0"/>
              <a:t>выявить универсальные и </a:t>
            </a:r>
            <a:r>
              <a:rPr lang="ru-RU" dirty="0" smtClean="0"/>
              <a:t>национально-языковые</a:t>
            </a:r>
          </a:p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dirty="0" smtClean="0"/>
              <a:t>специфические компоненты в лексических значениях немотивированных лакун на      уровне </a:t>
            </a:r>
            <a:r>
              <a:rPr lang="ru-RU" dirty="0"/>
              <a:t>семантических признаков и компонентов.</a:t>
            </a:r>
          </a:p>
          <a:p>
            <a:pPr algn="ctr">
              <a:spcBef>
                <a:spcPts val="0"/>
              </a:spcBef>
            </a:pPr>
            <a:r>
              <a:rPr lang="ru-RU" i="1" dirty="0" smtClean="0"/>
              <a:t>            </a:t>
            </a:r>
            <a:endParaRPr lang="ru-RU" i="1" dirty="0"/>
          </a:p>
          <a:p>
            <a:r>
              <a:rPr lang="ru-RU" b="1" u="sng" dirty="0"/>
              <a:t>Проблема: </a:t>
            </a:r>
            <a:r>
              <a:rPr lang="ru-RU" dirty="0"/>
              <a:t>перевод лакун с иностранного языка на родной и с родного на </a:t>
            </a:r>
            <a:r>
              <a:rPr lang="ru-RU" dirty="0" smtClean="0"/>
              <a:t>иностранный</a:t>
            </a:r>
            <a:r>
              <a:rPr lang="ru-RU" dirty="0"/>
              <a:t>.</a:t>
            </a:r>
          </a:p>
          <a:p>
            <a:pPr algn="ctr">
              <a:spcBef>
                <a:spcPts val="0"/>
              </a:spcBef>
            </a:pPr>
            <a:endParaRPr lang="ru-RU" dirty="0"/>
          </a:p>
          <a:p>
            <a:r>
              <a:rPr lang="ru-RU" u="sng" dirty="0"/>
              <a:t>Задачи исследования: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1. </a:t>
            </a:r>
            <a:r>
              <a:rPr lang="ru-RU" dirty="0" smtClean="0"/>
              <a:t>Описать </a:t>
            </a:r>
            <a:r>
              <a:rPr lang="ru-RU" dirty="0"/>
              <a:t>этимологическое значение относительных немотивированных </a:t>
            </a:r>
            <a:r>
              <a:rPr lang="ru-RU" dirty="0" smtClean="0"/>
              <a:t>лакунарных </a:t>
            </a:r>
            <a:r>
              <a:rPr lang="ru-RU" dirty="0"/>
              <a:t>соответствий.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2</a:t>
            </a:r>
            <a:r>
              <a:rPr lang="ru-RU" dirty="0"/>
              <a:t>. сравнить особенности национальной специфики </a:t>
            </a:r>
            <a:r>
              <a:rPr lang="ru-RU" dirty="0" smtClean="0"/>
              <a:t>относительных немотивированных      лакун </a:t>
            </a:r>
            <a:r>
              <a:rPr lang="ru-RU" dirty="0"/>
              <a:t>в русском и немецком языках и их переводных соответствий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u="sng" dirty="0"/>
              <a:t>Методы: </a:t>
            </a:r>
            <a:r>
              <a:rPr lang="ru-RU" dirty="0"/>
              <a:t>1) анализ литературы по вопросу; 2) поиск информации в книгах, журналах и сети Интернет; 3) сравнительный анализ; 4) опрос.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u="sng" dirty="0"/>
              <a:t>Гипотеза: </a:t>
            </a:r>
            <a:r>
              <a:rPr lang="ru-RU" dirty="0"/>
              <a:t>количество относительных немотивированных лакун в русском </a:t>
            </a:r>
            <a:r>
              <a:rPr lang="ru-RU" dirty="0" smtClean="0"/>
              <a:t>языке превосходит </a:t>
            </a:r>
            <a:r>
              <a:rPr lang="ru-RU" dirty="0"/>
              <a:t>количество относительных немотивированных лакун в немецком  </a:t>
            </a:r>
            <a:r>
              <a:rPr lang="ru-RU" dirty="0" smtClean="0"/>
              <a:t>языке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4223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Immer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brauchen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wir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Lehrbücher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Wörterbücher</a:t>
            </a:r>
            <a:r>
              <a:rPr lang="en-US" b="1" dirty="0" smtClean="0">
                <a:solidFill>
                  <a:srgbClr val="00B050"/>
                </a:solidFill>
              </a:rPr>
              <a:t> und </a:t>
            </a:r>
            <a:r>
              <a:rPr lang="en-US" b="1" dirty="0" err="1" smtClean="0">
                <a:solidFill>
                  <a:srgbClr val="00B050"/>
                </a:solidFill>
              </a:rPr>
              <a:t>Handbücher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3" y="2293256"/>
            <a:ext cx="4179160" cy="3178629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38" y="1524000"/>
            <a:ext cx="3426948" cy="4876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39" y="1855220"/>
            <a:ext cx="3406683" cy="40547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951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689" y="365125"/>
            <a:ext cx="5647430" cy="13255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en-US" dirty="0" smtClean="0"/>
              <a:t>Ein </a:t>
            </a:r>
            <a:r>
              <a:rPr lang="en-US" dirty="0" err="1" smtClean="0"/>
              <a:t>Beispiel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89" y="1676854"/>
            <a:ext cx="2756908" cy="39837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18" y="261257"/>
            <a:ext cx="2946399" cy="2377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90" y="1690688"/>
            <a:ext cx="2871335" cy="39698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2800" y="5871420"/>
            <a:ext cx="2664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девочка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291" y="5871420"/>
            <a:ext cx="301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d</a:t>
            </a:r>
            <a:r>
              <a:rPr lang="en-US" sz="3600" b="1" dirty="0" smtClean="0">
                <a:solidFill>
                  <a:srgbClr val="00B050"/>
                </a:solidFill>
              </a:rPr>
              <a:t>as </a:t>
            </a:r>
            <a:r>
              <a:rPr lang="en-US" sz="3600" b="1" dirty="0" err="1" smtClean="0">
                <a:solidFill>
                  <a:srgbClr val="00B050"/>
                </a:solidFill>
              </a:rPr>
              <a:t>Mädchen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8" y="272935"/>
            <a:ext cx="3106941" cy="23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64" y="0"/>
            <a:ext cx="10515600" cy="6821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Die </a:t>
            </a:r>
            <a:r>
              <a:rPr lang="en-US" b="1" dirty="0" err="1" smtClean="0">
                <a:solidFill>
                  <a:srgbClr val="00B0F0"/>
                </a:solidFill>
              </a:rPr>
              <a:t>Lakunen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sind</a:t>
            </a:r>
            <a:r>
              <a:rPr lang="en-US" b="1" dirty="0" smtClean="0">
                <a:solidFill>
                  <a:srgbClr val="00B0F0"/>
                </a:solidFill>
              </a:rPr>
              <a:t> …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4" y="3733346"/>
            <a:ext cx="4150182" cy="25077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64" y="3733346"/>
            <a:ext cx="2286000" cy="2609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759052"/>
            <a:ext cx="4607721" cy="2468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8" y="759052"/>
            <a:ext cx="4182838" cy="22628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563" y="6241143"/>
            <a:ext cx="4089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Квас – </a:t>
            </a:r>
            <a:r>
              <a:rPr lang="en-US" sz="2400" b="1" u="sng" dirty="0" smtClean="0">
                <a:solidFill>
                  <a:srgbClr val="00B050"/>
                </a:solidFill>
              </a:rPr>
              <a:t>absolute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Lakuna</a:t>
            </a:r>
            <a:endParaRPr lang="ru-RU" sz="2400" u="sng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1485" y="3244334"/>
            <a:ext cx="5573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Geschwister</a:t>
            </a:r>
            <a:r>
              <a:rPr lang="en-US" sz="2400" b="1" dirty="0" smtClean="0"/>
              <a:t> </a:t>
            </a:r>
            <a:r>
              <a:rPr lang="ru-RU" sz="2400" b="1" dirty="0" smtClean="0"/>
              <a:t>– </a:t>
            </a:r>
            <a:r>
              <a:rPr lang="en-US" sz="2400" b="1" u="sng" dirty="0" smtClean="0">
                <a:solidFill>
                  <a:srgbClr val="00B050"/>
                </a:solidFill>
              </a:rPr>
              <a:t>nicht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motivierte</a:t>
            </a:r>
            <a:r>
              <a:rPr lang="en-US" sz="2400" b="1" u="sng" dirty="0" smtClean="0">
                <a:solidFill>
                  <a:srgbClr val="00B050"/>
                </a:solidFill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</a:rPr>
              <a:t>Lakuna</a:t>
            </a:r>
            <a:endParaRPr lang="ru-RU" sz="2400" u="sng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564" y="3251200"/>
            <a:ext cx="4089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Борщ –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motivierte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Lakuna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01342" y="6370090"/>
            <a:ext cx="3717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Сарафан – </a:t>
            </a:r>
            <a:r>
              <a:rPr lang="en-US" sz="2400" b="1" u="sng" dirty="0" smtClean="0">
                <a:solidFill>
                  <a:srgbClr val="00B050"/>
                </a:solidFill>
              </a:rPr>
              <a:t>relative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Lakuna</a:t>
            </a:r>
            <a:endParaRPr lang="ru-RU" sz="24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9" y="101600"/>
            <a:ext cx="10816771" cy="15890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unserer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Arbeit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haben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wir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Gruppen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ausgewählt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29" y="1825624"/>
            <a:ext cx="11495314" cy="4778375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70000"/>
              </a:lnSpc>
              <a:buAutoNum type="arabicPeriod"/>
            </a:pPr>
            <a:r>
              <a:rPr lang="ru-RU" sz="11200" b="1" dirty="0" smtClean="0"/>
              <a:t>Различия </a:t>
            </a:r>
            <a:r>
              <a:rPr lang="ru-RU" sz="11200" b="1" dirty="0"/>
              <a:t>в </a:t>
            </a:r>
            <a:r>
              <a:rPr lang="ru-RU" sz="11200" b="1" dirty="0" smtClean="0"/>
              <a:t>пище (</a:t>
            </a:r>
            <a:r>
              <a:rPr lang="ru-RU" sz="11200" dirty="0"/>
              <a:t>«винегрет», «квас», </a:t>
            </a:r>
            <a:r>
              <a:rPr lang="ru-RU" sz="11200" dirty="0" smtClean="0"/>
              <a:t>«</a:t>
            </a:r>
            <a:r>
              <a:rPr lang="en-US" sz="11200" dirty="0" err="1"/>
              <a:t>Bockwurst</a:t>
            </a:r>
            <a:r>
              <a:rPr lang="ru-RU" sz="11200" dirty="0" smtClean="0"/>
              <a:t>», «</a:t>
            </a:r>
            <a:r>
              <a:rPr lang="en-US" sz="11200" dirty="0" err="1"/>
              <a:t>Bayerischkraut</a:t>
            </a:r>
            <a:r>
              <a:rPr lang="ru-RU" sz="11200" dirty="0" smtClean="0"/>
              <a:t>»);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1200" b="1" dirty="0"/>
              <a:t>2. Различия в </a:t>
            </a:r>
            <a:r>
              <a:rPr lang="ru-RU" sz="11200" b="1" dirty="0" smtClean="0"/>
              <a:t>культуре (</a:t>
            </a:r>
            <a:r>
              <a:rPr lang="ru-RU" sz="11200" dirty="0"/>
              <a:t>«Кощей-бессмертный», «баба-яга</a:t>
            </a:r>
            <a:r>
              <a:rPr lang="ru-RU" sz="11200" dirty="0" smtClean="0"/>
              <a:t>», «</a:t>
            </a:r>
            <a:r>
              <a:rPr lang="en-US" sz="11200" dirty="0" err="1"/>
              <a:t>Bierdeckel</a:t>
            </a:r>
            <a:r>
              <a:rPr lang="ru-RU" sz="11200" dirty="0"/>
              <a:t>», «</a:t>
            </a:r>
            <a:r>
              <a:rPr lang="en-US" sz="11200" dirty="0"/>
              <a:t>Anschluss</a:t>
            </a:r>
            <a:r>
              <a:rPr lang="ru-RU" sz="11200" dirty="0" smtClean="0"/>
              <a:t>»);</a:t>
            </a:r>
            <a:endParaRPr lang="ru-RU" sz="112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ru-RU" sz="11200" b="1" dirty="0"/>
              <a:t>3. Различия в системе </a:t>
            </a:r>
            <a:r>
              <a:rPr lang="ru-RU" sz="11200" b="1" dirty="0" smtClean="0"/>
              <a:t>образования (</a:t>
            </a:r>
            <a:r>
              <a:rPr lang="ru-RU" sz="11200" dirty="0"/>
              <a:t>«</a:t>
            </a:r>
            <a:r>
              <a:rPr lang="en-US" sz="11200" dirty="0" err="1"/>
              <a:t>Physikum</a:t>
            </a:r>
            <a:r>
              <a:rPr lang="ru-RU" sz="11200" dirty="0"/>
              <a:t>», «</a:t>
            </a:r>
            <a:r>
              <a:rPr lang="en-US" sz="11200" dirty="0" err="1"/>
              <a:t>Abendgymnasium</a:t>
            </a:r>
            <a:r>
              <a:rPr lang="ru-RU" sz="11200" dirty="0" smtClean="0"/>
              <a:t>»);</a:t>
            </a:r>
            <a:endParaRPr lang="ru-RU" sz="11200" dirty="0"/>
          </a:p>
          <a:p>
            <a:pPr marL="0" indent="0">
              <a:lnSpc>
                <a:spcPct val="170000"/>
              </a:lnSpc>
              <a:buNone/>
            </a:pPr>
            <a:r>
              <a:rPr lang="ru-RU" sz="11200" b="1" dirty="0"/>
              <a:t>4. Другие </a:t>
            </a:r>
            <a:r>
              <a:rPr lang="ru-RU" sz="11200" b="1" dirty="0" smtClean="0"/>
              <a:t>различия (</a:t>
            </a:r>
            <a:r>
              <a:rPr lang="ru-RU" sz="11200" dirty="0"/>
              <a:t>«велосипед», «житель», «кость», «ученик</a:t>
            </a:r>
            <a:r>
              <a:rPr lang="ru-RU" sz="11200" dirty="0" smtClean="0"/>
              <a:t>», </a:t>
            </a:r>
            <a:r>
              <a:rPr lang="ru-RU" sz="11200" dirty="0"/>
              <a:t>«</a:t>
            </a:r>
            <a:r>
              <a:rPr lang="en-US" sz="11200" dirty="0"/>
              <a:t>Autobahn</a:t>
            </a:r>
            <a:r>
              <a:rPr lang="ru-RU" sz="11200" dirty="0"/>
              <a:t>», «</a:t>
            </a:r>
            <a:r>
              <a:rPr lang="en-US" sz="11200" dirty="0" err="1"/>
              <a:t>Handtuch</a:t>
            </a:r>
            <a:r>
              <a:rPr lang="ru-RU" sz="11200" dirty="0"/>
              <a:t>», «</a:t>
            </a:r>
            <a:r>
              <a:rPr lang="en-US" sz="11200" dirty="0" err="1"/>
              <a:t>Besen</a:t>
            </a:r>
            <a:r>
              <a:rPr lang="ru-RU" sz="11200" dirty="0"/>
              <a:t>», «</a:t>
            </a:r>
            <a:r>
              <a:rPr lang="en-US" sz="11200" dirty="0" err="1"/>
              <a:t>Topf</a:t>
            </a:r>
            <a:r>
              <a:rPr lang="ru-RU" sz="11200" dirty="0"/>
              <a:t>», «</a:t>
            </a:r>
            <a:r>
              <a:rPr lang="en-US" sz="11200" dirty="0"/>
              <a:t>Leiter</a:t>
            </a:r>
            <a:r>
              <a:rPr lang="ru-RU" sz="11200" dirty="0"/>
              <a:t>», «</a:t>
            </a:r>
            <a:r>
              <a:rPr lang="en-US" sz="11200" dirty="0" err="1"/>
              <a:t>Schwiegervater</a:t>
            </a:r>
            <a:r>
              <a:rPr lang="ru-RU" sz="11200" dirty="0"/>
              <a:t>», «</a:t>
            </a:r>
            <a:r>
              <a:rPr lang="en-US" sz="11200" dirty="0" err="1"/>
              <a:t>Sch</a:t>
            </a:r>
            <a:r>
              <a:rPr lang="ru-RU" sz="11200" dirty="0"/>
              <a:t>ü</a:t>
            </a:r>
            <a:r>
              <a:rPr lang="en-US" sz="11200" dirty="0" err="1"/>
              <a:t>ssel</a:t>
            </a:r>
            <a:r>
              <a:rPr lang="ru-RU" sz="11200" dirty="0" smtClean="0"/>
              <a:t>»).  </a:t>
            </a:r>
            <a:endParaRPr lang="ru-RU" sz="11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841480" y="1886856"/>
            <a:ext cx="45719" cy="1886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891884"/>
              </p:ext>
            </p:extLst>
          </p:nvPr>
        </p:nvGraphicFramePr>
        <p:xfrm>
          <a:off x="1059543" y="3632832"/>
          <a:ext cx="10116457" cy="2985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7743"/>
                <a:gridCol w="5058714"/>
              </a:tblGrid>
              <a:tr h="746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баба-яга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Hexe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9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u="sng" dirty="0">
                          <a:effectLst/>
                        </a:rPr>
                        <a:t>старуха – колдунья</a:t>
                      </a:r>
                      <a:r>
                        <a:rPr lang="ru-RU" sz="2800" dirty="0">
                          <a:effectLst/>
                        </a:rPr>
                        <a:t> в русских сказках;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Сказочное страшилище, </a:t>
                      </a:r>
                      <a:r>
                        <a:rPr lang="ru-RU" sz="2800" u="sng" dirty="0" err="1">
                          <a:effectLst/>
                        </a:rPr>
                        <a:t>подручница</a:t>
                      </a:r>
                      <a:r>
                        <a:rPr lang="ru-RU" sz="2800" u="sng" dirty="0">
                          <a:effectLst/>
                        </a:rPr>
                        <a:t> сатаны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Bösgesinnte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hässliche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effectLst/>
                        </a:rPr>
                        <a:t>alte</a:t>
                      </a:r>
                      <a:r>
                        <a:rPr lang="en-US" sz="2800" u="sng" dirty="0">
                          <a:effectLst/>
                        </a:rPr>
                        <a:t> </a:t>
                      </a:r>
                      <a:r>
                        <a:rPr lang="en-US" sz="2800" u="sng" dirty="0" err="1">
                          <a:effectLst/>
                        </a:rPr>
                        <a:t>Zauberin</a:t>
                      </a:r>
                      <a:r>
                        <a:rPr lang="en-US" sz="2800" dirty="0">
                          <a:effectLst/>
                        </a:rPr>
                        <a:t>, Frau, die </a:t>
                      </a:r>
                      <a:r>
                        <a:rPr lang="en-US" sz="2800" dirty="0" err="1">
                          <a:effectLst/>
                        </a:rPr>
                        <a:t>über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Zauberkräfte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verfügt</a:t>
                      </a:r>
                      <a:r>
                        <a:rPr lang="en-US" sz="2800" dirty="0">
                          <a:effectLst/>
                        </a:rPr>
                        <a:t> und mit dem </a:t>
                      </a:r>
                      <a:r>
                        <a:rPr lang="en-US" sz="2800" u="sng" dirty="0" err="1">
                          <a:effectLst/>
                        </a:rPr>
                        <a:t>Teufel</a:t>
                      </a:r>
                      <a:r>
                        <a:rPr lang="en-US" sz="2800" u="sng" dirty="0">
                          <a:effectLst/>
                        </a:rPr>
                        <a:t> im </a:t>
                      </a:r>
                      <a:r>
                        <a:rPr lang="en-US" sz="2800" u="sng" dirty="0" err="1">
                          <a:effectLst/>
                        </a:rPr>
                        <a:t>Bunde</a:t>
                      </a:r>
                      <a:r>
                        <a:rPr lang="en-US" sz="2800" u="sng" dirty="0">
                          <a:effectLst/>
                        </a:rPr>
                        <a:t> steht.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905" y="-206680"/>
            <a:ext cx="11742295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Практическая часть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Сопоставительный анализ категории «Различия в культуре»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Слову </a:t>
            </a:r>
            <a:r>
              <a:rPr kumimoji="0" lang="ru-RU" altLang="ru-RU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баба-яга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соответствует относительная немотивированная лакуна в немецком языке. Однако на основе дифиниционного анализа можно предположить, что слову </a:t>
            </a:r>
            <a:r>
              <a:rPr kumimoji="0" lang="ru-RU" altLang="ru-RU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баба-яга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соответствует слово «</a:t>
            </a:r>
            <a:r>
              <a:rPr kumimoji="0" lang="en-US" altLang="ru-RU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Hexe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в немецком языке.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семантической структуре значения этих слов мы наблюдаем совпадение семантических компонентов: в слове </a:t>
            </a:r>
            <a:r>
              <a:rPr kumimoji="0" lang="ru-RU" altLang="ru-RU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баба-яга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«старуха-колдунья», «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подручница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сатаны»; в слове </a:t>
            </a:r>
            <a:r>
              <a:rPr kumimoji="0" lang="en-US" altLang="ru-RU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Hexe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«</a:t>
            </a:r>
            <a:r>
              <a:rPr kumimoji="0" lang="en-US" alt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</a:t>
            </a:r>
            <a:r>
              <a:rPr kumimoji="0" lang="en-US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Zauberin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 «</a:t>
            </a:r>
            <a:r>
              <a:rPr kumimoji="0" lang="en-US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mit dem </a:t>
            </a:r>
            <a:r>
              <a:rPr kumimoji="0" lang="en-US" alt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Teufel</a:t>
            </a:r>
            <a:r>
              <a:rPr kumimoji="0" lang="en-US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 </a:t>
            </a:r>
            <a:r>
              <a:rPr kumimoji="0" lang="en-US" alt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Bunde</a:t>
            </a:r>
            <a:r>
              <a:rPr kumimoji="0" lang="en-US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steht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 Сопоставительный анализ дефиниций этих слов подтвердил наше предположение, что слово «</a:t>
            </a:r>
            <a:r>
              <a:rPr kumimoji="0" lang="en-US" altLang="ru-RU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Hexe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является приблизительным переводным соответствием русскому слову «</a:t>
            </a:r>
            <a:r>
              <a:rPr kumimoji="0" lang="ru-RU" altLang="ru-RU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баба-яга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Национальная специфика семантики русского слова </a:t>
            </a:r>
            <a:r>
              <a:rPr kumimoji="0" lang="ru-RU" altLang="ru-RU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баба-яга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заключается в наличии в его структуре семантических компонентов «сказочное страшилище», «старая карга», ведьма в ступе».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00B0F0"/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014" y="2380343"/>
            <a:ext cx="11019971" cy="3825647"/>
          </a:xfrm>
        </p:spPr>
        <p:txBody>
          <a:bodyPr/>
          <a:lstStyle/>
          <a:p>
            <a:pPr marL="0" indent="457200" algn="ctr">
              <a:buNone/>
            </a:pPr>
            <a:r>
              <a:rPr lang="ru-RU" sz="3600" dirty="0"/>
              <a:t>Количество относительных немотивированных лакун в русском языке превосходит количество относительных немотивированных лакун в немецком языке.</a:t>
            </a: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Unsere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bestätigt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Hypothese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1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8" y="116115"/>
            <a:ext cx="9699171" cy="885371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B0F0"/>
                </a:solidFill>
              </a:rPr>
              <a:t>Список использованной литературы</a:t>
            </a:r>
            <a:r>
              <a:rPr lang="ru-RU" sz="44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001486"/>
            <a:ext cx="10233800" cy="58565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Быкова Г.В. </a:t>
            </a:r>
            <a:r>
              <a:rPr lang="ru-RU" dirty="0" err="1"/>
              <a:t>Лакунарность</a:t>
            </a:r>
            <a:r>
              <a:rPr lang="ru-RU" dirty="0"/>
              <a:t> как категория лексической </a:t>
            </a:r>
            <a:r>
              <a:rPr lang="ru-RU" dirty="0" err="1"/>
              <a:t>системологии</a:t>
            </a:r>
            <a:r>
              <a:rPr lang="ru-RU" dirty="0"/>
              <a:t>. – Благовещенск: </a:t>
            </a:r>
            <a:r>
              <a:rPr lang="ru-RU" dirty="0" err="1"/>
              <a:t>Благовещ</a:t>
            </a:r>
            <a:r>
              <a:rPr lang="ru-RU" dirty="0"/>
              <a:t>. гос. </a:t>
            </a:r>
            <a:r>
              <a:rPr lang="ru-RU" dirty="0" err="1"/>
              <a:t>пед</a:t>
            </a:r>
            <a:r>
              <a:rPr lang="ru-RU" dirty="0"/>
              <a:t>. ун-т, 2003.</a:t>
            </a:r>
          </a:p>
          <a:p>
            <a:pPr lvl="0"/>
            <a:r>
              <a:rPr lang="ru-RU" dirty="0" err="1"/>
              <a:t>Вежбицкая</a:t>
            </a:r>
            <a:r>
              <a:rPr lang="ru-RU" dirty="0"/>
              <a:t> А. Сопоставление культур через посредство лексики и </a:t>
            </a:r>
            <a:r>
              <a:rPr lang="ru-RU" dirty="0" err="1"/>
              <a:t>прогматики</a:t>
            </a:r>
            <a:r>
              <a:rPr lang="ru-RU" dirty="0"/>
              <a:t>. – М.: Яз. слав. культуры, 2016.</a:t>
            </a:r>
          </a:p>
          <a:p>
            <a:pPr lvl="0"/>
            <a:r>
              <a:rPr lang="ru-RU" dirty="0"/>
              <a:t>Леонтьева Г.Н., Немецкий язык. 10-11 классы. Страноведческий материал о немецкоговорящих странах. – Волгоград: Учитель, 2005.</a:t>
            </a:r>
          </a:p>
          <a:p>
            <a:pPr lvl="0"/>
            <a:r>
              <a:rPr lang="ru-RU" dirty="0"/>
              <a:t>Даль В.И. Словарь живого русского языка. – М., 2000.</a:t>
            </a:r>
          </a:p>
          <a:p>
            <a:pPr lvl="0"/>
            <a:r>
              <a:rPr lang="en-US" dirty="0" err="1"/>
              <a:t>Duden</a:t>
            </a:r>
            <a:r>
              <a:rPr lang="en-US" dirty="0"/>
              <a:t>: Das </a:t>
            </a:r>
            <a:r>
              <a:rPr lang="en-US" dirty="0" err="1"/>
              <a:t>grosse</a:t>
            </a:r>
            <a:r>
              <a:rPr lang="en-US" dirty="0"/>
              <a:t> </a:t>
            </a:r>
            <a:r>
              <a:rPr lang="en-US" dirty="0" err="1"/>
              <a:t>Wörterbuch</a:t>
            </a:r>
            <a:r>
              <a:rPr lang="en-US" dirty="0"/>
              <a:t> der deutschen Sprache. – Bd.10. – Mannheim, 1981.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Интернет-ресурсы</a:t>
            </a:r>
            <a:r>
              <a:rPr lang="ru-RU" dirty="0">
                <a:solidFill>
                  <a:srgbClr val="00B0F0"/>
                </a:solidFill>
              </a:rPr>
              <a:t>:	</a:t>
            </a:r>
            <a:r>
              <a:rPr lang="ru-RU" dirty="0"/>
              <a:t>							</a:t>
            </a:r>
          </a:p>
          <a:p>
            <a:r>
              <a:rPr lang="de-DE" u="sng" dirty="0">
                <a:solidFill>
                  <a:schemeClr val="tx1"/>
                </a:solidFill>
                <a:hlinkClick r:id="rId2"/>
              </a:rPr>
              <a:t>www.deutschfremdsprache.com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de-DE" u="sng" dirty="0">
                <a:solidFill>
                  <a:schemeClr val="tx1"/>
                </a:solidFill>
                <a:hlinkClick r:id="rId3"/>
              </a:rPr>
              <a:t>www.1september.ru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de-DE" u="sng" dirty="0">
                <a:solidFill>
                  <a:schemeClr val="tx1"/>
                </a:solidFill>
                <a:hlinkClick r:id="rId4"/>
              </a:rPr>
              <a:t>www.tatsachenüberdeutschland.de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de-DE" u="sng" dirty="0">
                <a:solidFill>
                  <a:schemeClr val="tx1"/>
                </a:solidFill>
                <a:hlinkClick r:id="rId5"/>
              </a:rPr>
              <a:t>www.proschkolu.</a:t>
            </a:r>
            <a:r>
              <a:rPr lang="de-DE" dirty="0">
                <a:solidFill>
                  <a:schemeClr val="tx1"/>
                </a:solidFill>
              </a:rPr>
              <a:t>ru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2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331</TotalTime>
  <Words>444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Глубина</vt:lpstr>
      <vt:lpstr>Выполнила:  обучающаяся   г руппы  №28  по профессии  Повар,  кондитер Деменкова   Кристина  Руководитель: Андреева О.А. </vt:lpstr>
      <vt:lpstr>Презентация PowerPoint</vt:lpstr>
      <vt:lpstr>Immer brauchen wir Lehrbücher, Wörterbücher und Handbücher.</vt:lpstr>
      <vt:lpstr> Ein Beispiel</vt:lpstr>
      <vt:lpstr>Die Lakunen sind …</vt:lpstr>
      <vt:lpstr> In unserer Arbeit haben wir 4 Gruppen ausgewählt: </vt:lpstr>
      <vt:lpstr>Презентация PowerPoint</vt:lpstr>
      <vt:lpstr>Заключение</vt:lpstr>
      <vt:lpstr>Список использованной литературы: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 обучающаяся   г руппы  №28  по профессии  Повар,  кондитер Асланова Ниар Руководитель: Андреева О.А.</dc:title>
  <dc:creator>user</dc:creator>
  <cp:lastModifiedBy>user</cp:lastModifiedBy>
  <cp:revision>23</cp:revision>
  <dcterms:created xsi:type="dcterms:W3CDTF">2018-04-19T05:01:21Z</dcterms:created>
  <dcterms:modified xsi:type="dcterms:W3CDTF">2018-04-23T10:43:05Z</dcterms:modified>
</cp:coreProperties>
</file>