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3" r:id="rId4"/>
    <p:sldId id="262" r:id="rId5"/>
    <p:sldId id="261" r:id="rId6"/>
    <p:sldId id="271" r:id="rId7"/>
    <p:sldId id="259" r:id="rId8"/>
    <p:sldId id="258" r:id="rId9"/>
    <p:sldId id="257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2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4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0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7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6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6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229CB-E391-465D-BA98-CE9A1CA9D3CB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B63D-6F40-4B60-B7AD-3E49746A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3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2/69/261/69261035_04.png" TargetMode="External"/><Relationship Id="rId13" Type="http://schemas.openxmlformats.org/officeDocument/2006/relationships/hyperlink" Target="https://thumbs.dreamstime.com/z/book-cartoon-20589877.jpg" TargetMode="External"/><Relationship Id="rId3" Type="http://schemas.microsoft.com/office/2007/relationships/hdphoto" Target="../media/hdphoto1.wdp"/><Relationship Id="rId7" Type="http://schemas.openxmlformats.org/officeDocument/2006/relationships/hyperlink" Target="http://borisova.3dn.ru/kartinki/skola/69261152_10.png" TargetMode="External"/><Relationship Id="rId12" Type="http://schemas.openxmlformats.org/officeDocument/2006/relationships/hyperlink" Target="http://pre11.deviantart.net/6e8e/th/pre/f/2016/081/a/d/anime_girl_render__31__by_nyanhime168-d9w4g11.pn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2.bp.blogspot.com/-MqL1oKbmC50/VgrOO4a2E1I/AAAAAAAEO2k/TS3CvKqkfgg/s1600/MUEBLES+%28LIBRERIAS%29+%2822%29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4.pic4you.ru/y2014/08-13/12216/4543966.png" TargetMode="External"/><Relationship Id="rId11" Type="http://schemas.openxmlformats.org/officeDocument/2006/relationships/hyperlink" Target="http://pre13.deviantart.net/8754/th/pre/i/2014/056/a/3/anime_girl_render_by_senzaki_kun-d77z00d.png" TargetMode="External"/><Relationship Id="rId5" Type="http://schemas.openxmlformats.org/officeDocument/2006/relationships/hyperlink" Target="http://dutsadok.com.ua/clipart/ljudi/83e6d734402b.png" TargetMode="External"/><Relationship Id="rId15" Type="http://schemas.openxmlformats.org/officeDocument/2006/relationships/hyperlink" Target="https://cdn.vectorstock.com/i/thumb-large/98/65/5109865.jpg" TargetMode="External"/><Relationship Id="rId10" Type="http://schemas.openxmlformats.org/officeDocument/2006/relationships/hyperlink" Target="http://3.bp.blogspot.com/-9ncsjYJ0AwE/VP3mn0Q_q3I/AAAAAAAAC1Y/vDjg2LmFIwI/s1600/cute_girl_render_by_monaleinchenx3-d6x6f6j.png" TargetMode="External"/><Relationship Id="rId4" Type="http://schemas.openxmlformats.org/officeDocument/2006/relationships/hyperlink" Target="http://orig10.deviantart.net/e5f0/f/2013/095/e/c/raven_iii_by_luisbc-d60jfds.gif" TargetMode="External"/><Relationship Id="rId9" Type="http://schemas.openxmlformats.org/officeDocument/2006/relationships/hyperlink" Target="http://s4.pic4you.ru/y2014/08-13/12216/4544068.png" TargetMode="External"/><Relationship Id="rId14" Type="http://schemas.openxmlformats.org/officeDocument/2006/relationships/hyperlink" Target="https://thumbs.dreamstime.com/t/book-talking-cartoon-illustration-5367496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Новая папка\MUEBLES (LIBRERIAS) (2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6" y="404664"/>
            <a:ext cx="4459560" cy="32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k886865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217" y1="46907" x2="65217" y2="46907"/>
                        <a14:foregroundMark x1="75920" y1="48454" x2="75920" y2="48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75082"/>
            <a:ext cx="2788904" cy="18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\cute_girl_render_by_monaleinchenx3-d6x6f6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18" y="1772816"/>
            <a:ext cx="3715315" cy="496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808" y="4782524"/>
            <a:ext cx="63866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Constantia" pitchFamily="18" charset="0"/>
              </a:rPr>
              <a:t>ЛЕКСИЧЕСКОЕ ЗНАЧЕНИЕ</a:t>
            </a:r>
          </a:p>
          <a:p>
            <a:pPr algn="ctr"/>
            <a:r>
              <a:rPr lang="ru-RU" sz="3600" b="1" dirty="0" smtClean="0">
                <a:latin typeface="Constantia" pitchFamily="18" charset="0"/>
              </a:rPr>
              <a:t>СЛОВА</a:t>
            </a:r>
          </a:p>
          <a:p>
            <a:pPr algn="ctr"/>
            <a:r>
              <a:rPr lang="ru-RU" sz="2800" b="1" dirty="0" smtClean="0">
                <a:latin typeface="Constantia" pitchFamily="18" charset="0"/>
              </a:rPr>
              <a:t>5 класс</a:t>
            </a:r>
            <a:endParaRPr lang="ru-RU" sz="28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источники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16" y="72056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hlinkClick r:id="rId4"/>
              </a:rPr>
              <a:t>http://orig10.deviantart.net/e5f0/f/2013/095/e/c/raven_iii_by_luisbc-d60jfds.gif</a:t>
            </a:r>
            <a:r>
              <a:rPr lang="ru-RU" sz="1400" dirty="0"/>
              <a:t> ворон</a:t>
            </a:r>
          </a:p>
          <a:p>
            <a:r>
              <a:rPr lang="ru-RU" sz="1400" u="sng" dirty="0">
                <a:hlinkClick r:id="rId5"/>
              </a:rPr>
              <a:t>http://dutsadok.com.ua/clipart/ljudi/83e6d734402b.png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6"/>
              </a:rPr>
              <a:t>http://s4.pic4you.ru/y2014/08-13/12216/4543966.png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7"/>
              </a:rPr>
              <a:t>http://borisova.3dn.ru/kartinki/skola/69261152_10.png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8"/>
              </a:rPr>
              <a:t>http://img1.liveinternet.ru/images/attach/c/2//69/261/69261035_04.png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9"/>
              </a:rPr>
              <a:t>http://s4.pic4you.ru/y2014/08-13/12216/4544068.png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0"/>
              </a:rPr>
              <a:t>http://3.bp.blogspot.com/-9ncsjYJ0AwE/VP3mn0Q_q3I/AAAAAAAAC1Y/vDjg2LmFIwI/s1600/cute_girl_render_by_monaleinchenx3-d6x6f6j.png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1"/>
              </a:rPr>
              <a:t>http://pre13.deviantart.net/8754/th/pre/i/2014/056/a/3/anime_girl_render_by_senzaki_kun-d77z00d.png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2"/>
              </a:rPr>
              <a:t>http://pre11.deviantart.net/6e8e/th/pre/f/2016/081/a/d/anime_girl_render__31__by_nyanhime168-d9w4g11.png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3"/>
              </a:rPr>
              <a:t>https://thumbs.dreamstime.com/z/book-cartoon-20589877.jpg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4"/>
              </a:rPr>
              <a:t>https://thumbs.dreamstime.com/t/book-talking-cartoon-illustration-53674966.jpg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5"/>
              </a:rPr>
              <a:t>https://cdn.vectorstock.com/i/thumb-large/98/65/5109865.jpg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6"/>
              </a:rPr>
              <a:t>http://2.bp.blogspot.com/-MqL1oKbmC50/VgrOO4a2E1I/AAAAAAAEO2k/TS3CvKqkfgg/s1600/MUEBLES%2B%2528LIBRERIAS%2529%2B%252822%2529.png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600" b="1" dirty="0" smtClean="0"/>
              <a:t>конспект урока учителя </a:t>
            </a:r>
            <a:r>
              <a:rPr lang="ru-RU" sz="1600" b="1" dirty="0" err="1" smtClean="0"/>
              <a:t>Шембергер</a:t>
            </a:r>
            <a:r>
              <a:rPr lang="ru-RU" sz="1600" b="1" dirty="0" smtClean="0"/>
              <a:t> Н.Г.</a:t>
            </a:r>
          </a:p>
          <a:p>
            <a:r>
              <a:rPr lang="ru-RU" sz="1600" b="1" dirty="0" smtClean="0"/>
              <a:t>Составитель презентации учитель русского языка и литературы МБОУ СОШ №8 </a:t>
            </a:r>
            <a:r>
              <a:rPr lang="ru-RU" sz="1600" b="1" dirty="0" err="1" smtClean="0"/>
              <a:t>г.Моздок</a:t>
            </a:r>
            <a:r>
              <a:rPr lang="ru-RU" sz="1600" b="1" dirty="0" smtClean="0"/>
              <a:t> РСО-Алания </a:t>
            </a:r>
            <a:r>
              <a:rPr lang="ru-RU" sz="1600" b="1" dirty="0" err="1" smtClean="0"/>
              <a:t>Погребняк</a:t>
            </a:r>
            <a:r>
              <a:rPr lang="ru-RU" sz="1600" b="1" dirty="0" smtClean="0"/>
              <a:t> Н.М.</a:t>
            </a:r>
            <a:endParaRPr lang="ru-RU" sz="1600" b="1" dirty="0"/>
          </a:p>
          <a:p>
            <a:r>
              <a:rPr lang="ru-RU" sz="1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62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5" y="26064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nstantia" pitchFamily="18" charset="0"/>
              </a:rPr>
              <a:t>Определите  количество</a:t>
            </a:r>
          </a:p>
          <a:p>
            <a:pPr algn="ctr"/>
            <a:r>
              <a:rPr lang="ru-RU" sz="4000" b="1" dirty="0" smtClean="0">
                <a:latin typeface="Constantia" pitchFamily="18" charset="0"/>
              </a:rPr>
              <a:t> слов в  предложении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4945" y="1584087"/>
            <a:ext cx="7344815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>
                <a:latin typeface="Constantia" pitchFamily="18" charset="0"/>
              </a:rPr>
              <a:t>Ворон к ворону летит,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>
                <a:latin typeface="Constantia" pitchFamily="18" charset="0"/>
              </a:rPr>
              <a:t>Ворон ворону кричит…</a:t>
            </a:r>
            <a:r>
              <a:rPr lang="ru-RU" sz="3200" dirty="0" smtClean="0">
                <a:latin typeface="Constantia" pitchFamily="18" charset="0"/>
              </a:rPr>
              <a:t>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dirty="0" smtClean="0">
                <a:latin typeface="Constantia" pitchFamily="18" charset="0"/>
              </a:rPr>
              <a:t>(А.С. Пушкин)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3074" name="Picture 2" descr="C:\Users\USER\Desktop\Новая папка\83e6d73440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447" y="3284984"/>
            <a:ext cx="232989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\69261152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3344046"/>
            <a:ext cx="1440160" cy="3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2195736" y="2780928"/>
            <a:ext cx="2160240" cy="1404736"/>
          </a:xfrm>
          <a:prstGeom prst="wedgeEllipseCallout">
            <a:avLst>
              <a:gd name="adj1" fmla="val -74747"/>
              <a:gd name="adj2" fmla="val 41672"/>
            </a:avLst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Здесь 4 слова!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4355976" y="3183502"/>
            <a:ext cx="2125516" cy="1613649"/>
          </a:xfrm>
          <a:prstGeom prst="wedgeEllipseCallout">
            <a:avLst>
              <a:gd name="adj1" fmla="val -83744"/>
              <a:gd name="adj2" fmla="val 7264"/>
            </a:avLst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 я думаю, что 7 слов!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3777" y="5373216"/>
            <a:ext cx="6464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>Что поняли дети под СЛОВОМ </a:t>
            </a:r>
          </a:p>
          <a:p>
            <a:pPr algn="ctr"/>
            <a:r>
              <a:rPr lang="ru-RU" sz="3200" b="1" dirty="0" smtClean="0">
                <a:latin typeface="Constantia" pitchFamily="18" charset="0"/>
              </a:rPr>
              <a:t>в каждом случае?</a:t>
            </a:r>
            <a:endParaRPr lang="ru-RU" sz="32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67" y="313405"/>
            <a:ext cx="89468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>А как бы вы ответили на вопрос, что нужно</a:t>
            </a:r>
          </a:p>
          <a:p>
            <a:pPr algn="ctr"/>
            <a:r>
              <a:rPr lang="ru-RU" sz="3200" b="1" dirty="0" smtClean="0">
                <a:latin typeface="Constantia" pitchFamily="18" charset="0"/>
              </a:rPr>
              <a:t> понимать под словом?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77991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>Как называются в русском языке </a:t>
            </a:r>
          </a:p>
          <a:p>
            <a:pPr algn="ctr"/>
            <a:r>
              <a:rPr lang="ru-RU" sz="3200" b="1" dirty="0" smtClean="0">
                <a:latin typeface="Constantia" pitchFamily="18" charset="0"/>
              </a:rPr>
              <a:t>слова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ВОРОН, ВОРОНУ, К ВОРОНУ?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098" name="Picture 2" descr="C:\Users\USER\Desktop\Новая папка\45440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92593"/>
            <a:ext cx="1948598" cy="49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327" y="3590209"/>
            <a:ext cx="6606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>Сформулируем проблему урока!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437112"/>
            <a:ext cx="5760640" cy="2197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nstantia" pitchFamily="18" charset="0"/>
              </a:rPr>
              <a:t>ЧЕМ ОТЛИЧАЮТСЯ СЛОВА ОТ ФОРМ СЛОВА?</a:t>
            </a:r>
            <a:endParaRPr lang="ru-RU" sz="4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картинки\7e3a2b07033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22" y="188640"/>
            <a:ext cx="2152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702" y="1124744"/>
            <a:ext cx="6632294" cy="13464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РЕШАЕМ ПРОБЛЕМУ, ОТКРЫВАЕМ НОВЫЕ ЗНАНИЯ!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2851" y="2571001"/>
            <a:ext cx="2127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onstantia" pitchFamily="18" charset="0"/>
              </a:rPr>
              <a:t>ВОРОН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9365" y="3593702"/>
            <a:ext cx="3256484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?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36096" y="3593702"/>
            <a:ext cx="324036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?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365" y="3106841"/>
            <a:ext cx="242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Содержание, смысл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0356" y="3098096"/>
            <a:ext cx="346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Морфологические признаки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4577845"/>
            <a:ext cx="465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Распредели признаки в нужную группу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3411" y="4973478"/>
            <a:ext cx="3528392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Одна из самых умных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419" y="5583078"/>
            <a:ext cx="3528392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Имя существительное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3411" y="6237312"/>
            <a:ext cx="3528392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Мужской род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49931" y="4973478"/>
            <a:ext cx="3528392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Единственное число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49931" y="5590641"/>
            <a:ext cx="3528392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Именительный падеж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65659" y="6237312"/>
            <a:ext cx="3528392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Большая черная птица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96336" y="4973478"/>
            <a:ext cx="1296144" cy="1721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2-ое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склонение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8888" y="260648"/>
            <a:ext cx="2515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latin typeface="Constantia" pitchFamily="18" charset="0"/>
              </a:rPr>
              <a:t>с</a:t>
            </a:r>
            <a:r>
              <a:rPr lang="ru-RU" sz="4800" b="1" dirty="0" smtClean="0">
                <a:latin typeface="Constantia" pitchFamily="18" charset="0"/>
              </a:rPr>
              <a:t>лово</a:t>
            </a:r>
          </a:p>
          <a:p>
            <a:pPr algn="ctr"/>
            <a:r>
              <a:rPr lang="ru-RU" sz="4800" b="1" dirty="0" smtClean="0">
                <a:latin typeface="Constantia" pitchFamily="18" charset="0"/>
              </a:rPr>
              <a:t>ВОРОН</a:t>
            </a:r>
            <a:endParaRPr lang="ru-RU" sz="4800" b="1" dirty="0">
              <a:latin typeface="Constantia" pitchFamily="18" charset="0"/>
            </a:endParaRPr>
          </a:p>
        </p:txBody>
      </p:sp>
      <p:pic>
        <p:nvPicPr>
          <p:cNvPr id="6146" name="Picture 2" descr="C:\Users\USER\Desktop\картинки\7e3a2b07033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5095"/>
            <a:ext cx="2152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1830308"/>
            <a:ext cx="1152128" cy="87622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362468" y="1793241"/>
            <a:ext cx="1224136" cy="9132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0523" y="2719695"/>
            <a:ext cx="242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Содержание, смысл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2706528"/>
            <a:ext cx="346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Морфологические признаки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3284984"/>
            <a:ext cx="2285280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Большая черная птица, одна из самых умных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4128" y="3284984"/>
            <a:ext cx="3096344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Имя существительное, 2-ое </a:t>
            </a:r>
            <a:r>
              <a:rPr lang="ru-RU" b="1" dirty="0" err="1" smtClean="0">
                <a:solidFill>
                  <a:schemeClr val="tx1"/>
                </a:solidFill>
                <a:latin typeface="Constantia" pitchFamily="18" charset="0"/>
              </a:rPr>
              <a:t>скл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., мужской род, именительный падеж, единственное число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186248" y="4725144"/>
            <a:ext cx="0" cy="6480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272300" y="4765788"/>
            <a:ext cx="0" cy="6480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76768" y="5413860"/>
            <a:ext cx="3218960" cy="1268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ЛЕКСИЧЕСКОЕ ЗНАЧЕНИЕ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(изучает лексикология)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724128" y="5436527"/>
            <a:ext cx="3218960" cy="1268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ГРАММАТИЧЕСКОЕ ЗНАЧЕНИЕ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(изучает морфология)</a:t>
            </a:r>
            <a:endParaRPr lang="ru-RU" sz="1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8888" y="260648"/>
            <a:ext cx="2515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latin typeface="Constantia" pitchFamily="18" charset="0"/>
              </a:rPr>
              <a:t>с</a:t>
            </a:r>
            <a:r>
              <a:rPr lang="ru-RU" sz="4800" b="1" dirty="0" smtClean="0">
                <a:latin typeface="Constantia" pitchFamily="18" charset="0"/>
              </a:rPr>
              <a:t>лово</a:t>
            </a:r>
          </a:p>
          <a:p>
            <a:pPr algn="ctr"/>
            <a:r>
              <a:rPr lang="ru-RU" sz="4800" b="1" dirty="0" smtClean="0">
                <a:latin typeface="Constantia" pitchFamily="18" charset="0"/>
              </a:rPr>
              <a:t>ВОРОН</a:t>
            </a:r>
            <a:endParaRPr lang="ru-RU" sz="4800" b="1" dirty="0">
              <a:latin typeface="Constantia" pitchFamily="18" charset="0"/>
            </a:endParaRPr>
          </a:p>
        </p:txBody>
      </p:sp>
      <p:pic>
        <p:nvPicPr>
          <p:cNvPr id="6146" name="Picture 2" descr="C:\Users\USER\Desktop\картинки\7e3a2b07033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152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1830308"/>
            <a:ext cx="1152128" cy="87622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362468" y="1793241"/>
            <a:ext cx="1224136" cy="9132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0523" y="2719695"/>
            <a:ext cx="242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Содержание, смысл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2706528"/>
            <a:ext cx="346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Морфологические признаки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3284984"/>
            <a:ext cx="2285280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Большая черная птица, одна из самых умных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4128" y="3284984"/>
            <a:ext cx="3096344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Имя существительное, 2-ое </a:t>
            </a:r>
            <a:r>
              <a:rPr lang="ru-RU" b="1" dirty="0" err="1" smtClean="0">
                <a:solidFill>
                  <a:schemeClr val="tx1"/>
                </a:solidFill>
                <a:latin typeface="Constantia" pitchFamily="18" charset="0"/>
              </a:rPr>
              <a:t>скл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., мужской род, именительный падеж, единственное число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733" y="4742382"/>
            <a:ext cx="75843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</a:rPr>
              <a:t>Можно ли подобрать другие слова</a:t>
            </a:r>
          </a:p>
          <a:p>
            <a:pPr algn="ctr"/>
            <a:r>
              <a:rPr lang="ru-RU" sz="3200" b="1" dirty="0" smtClean="0">
                <a:latin typeface="Constantia" pitchFamily="18" charset="0"/>
              </a:rPr>
              <a:t> с таким же лексическим значением?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0283" y="5642962"/>
            <a:ext cx="7031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А с таким же грамматическим </a:t>
            </a:r>
          </a:p>
          <a:p>
            <a:pPr algn="ctr"/>
            <a:r>
              <a:rPr lang="ru-RU" sz="3600" b="1" dirty="0" smtClean="0">
                <a:latin typeface="Constantia" pitchFamily="18" charset="0"/>
              </a:rPr>
              <a:t>значением?</a:t>
            </a:r>
            <a:endParaRPr lang="ru-RU" sz="36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116" y="332656"/>
            <a:ext cx="87849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>
                <a:latin typeface="Constantia" pitchFamily="18" charset="0"/>
              </a:rPr>
              <a:t>Сделайте вывод об особенностях лексического и грамматического значения слова.</a:t>
            </a:r>
            <a:endParaRPr lang="ru-RU" sz="3200" b="1" dirty="0">
              <a:latin typeface="Constantia" pitchFamily="18" charset="0"/>
            </a:endParaRPr>
          </a:p>
        </p:txBody>
      </p:sp>
      <p:pic>
        <p:nvPicPr>
          <p:cNvPr id="7170" name="Picture 2" descr="C:\Users\USER\Desktop\Новая папка\69261035_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7" y="2276872"/>
            <a:ext cx="2416150" cy="41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овая папка\4ibGrky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2995" y="4356867"/>
            <a:ext cx="2359159" cy="23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59831" y="1754583"/>
            <a:ext cx="3583163" cy="47007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9829" y="1842791"/>
            <a:ext cx="35831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Лексическое значение индивидуально,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 а одно и то же грамматическое значение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может быть у многих слов (групп слов).</a:t>
            </a:r>
          </a:p>
        </p:txBody>
      </p:sp>
    </p:spTree>
    <p:extLst>
      <p:ext uri="{BB962C8B-B14F-4D97-AF65-F5344CB8AC3E}">
        <p14:creationId xmlns:p14="http://schemas.microsoft.com/office/powerpoint/2010/main" val="34292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4664"/>
            <a:ext cx="7575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onstantia" pitchFamily="18" charset="0"/>
              </a:rPr>
              <a:t>Выберите правильные утверждения</a:t>
            </a:r>
            <a:endParaRPr lang="ru-RU" sz="3200" b="1" dirty="0">
              <a:latin typeface="Constantia" pitchFamily="18" charset="0"/>
            </a:endParaRPr>
          </a:p>
        </p:txBody>
      </p:sp>
      <p:pic>
        <p:nvPicPr>
          <p:cNvPr id="8194" name="Picture 2" descr="C:\Users\USER\Desktop\Новая папка\45439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60" y="1988840"/>
            <a:ext cx="2456103" cy="457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Новая папка\book-talking-cartoon-illustration-5367496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50" y1="73750" x2="6250" y2="73750"/>
                        <a14:foregroundMark x1="46250" y1="37500" x2="46250" y2="37500"/>
                        <a14:foregroundMark x1="58125" y1="36250" x2="58125" y2="36250"/>
                        <a14:foregroundMark x1="88125" y1="27500" x2="88125" y2="27500"/>
                        <a14:foregroundMark x1="86250" y1="35625" x2="86250" y2="35625"/>
                        <a14:foregroundMark x1="91250" y1="31250" x2="91250" y2="31250"/>
                        <a14:foregroundMark x1="83125" y1="31250" x2="83125" y2="31250"/>
                        <a14:foregroundMark x1="66250" y1="86250" x2="66250" y2="86250"/>
                        <a14:foregroundMark x1="24375" y1="90625" x2="24375" y2="90625"/>
                        <a14:foregroundMark x1="8125" y1="68750" x2="8125" y2="68750"/>
                        <a14:foregroundMark x1="13125" y1="73750" x2="13125" y2="73750"/>
                        <a14:foregroundMark x1="32500" y1="92500" x2="32500" y2="92500"/>
                        <a14:foregroundMark x1="57500" y1="58750" x2="57500" y2="5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5301208"/>
            <a:ext cx="1411255" cy="141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7719" y="1080152"/>
            <a:ext cx="61044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1. Слово может иметь лексическое значение и не иметь </a:t>
            </a:r>
          </a:p>
          <a:p>
            <a:r>
              <a:rPr lang="ru-RU" sz="2400" b="1" dirty="0" smtClean="0">
                <a:latin typeface="Constantia" pitchFamily="18" charset="0"/>
              </a:rPr>
              <a:t>грамматического.</a:t>
            </a:r>
          </a:p>
          <a:p>
            <a:r>
              <a:rPr lang="ru-RU" sz="2400" b="1" dirty="0" smtClean="0">
                <a:latin typeface="Constantia" pitchFamily="18" charset="0"/>
              </a:rPr>
              <a:t>2. Разные слова отличаются лексическими значениями.</a:t>
            </a:r>
          </a:p>
          <a:p>
            <a:r>
              <a:rPr lang="ru-RU" sz="2400" b="1" dirty="0" smtClean="0">
                <a:latin typeface="Constantia" pitchFamily="18" charset="0"/>
              </a:rPr>
              <a:t>3. Формы слова имеют одинаковое лексическое значение, но разное </a:t>
            </a:r>
          </a:p>
          <a:p>
            <a:r>
              <a:rPr lang="ru-RU" sz="2400" b="1" dirty="0" smtClean="0">
                <a:latin typeface="Constantia" pitchFamily="18" charset="0"/>
              </a:rPr>
              <a:t>грамматическое.</a:t>
            </a:r>
          </a:p>
          <a:p>
            <a:r>
              <a:rPr lang="ru-RU" sz="2400" b="1" dirty="0" smtClean="0">
                <a:latin typeface="Constantia" pitchFamily="18" charset="0"/>
              </a:rPr>
              <a:t>4. </a:t>
            </a:r>
            <a:r>
              <a:rPr lang="ru-RU" sz="2400" b="1" i="1" dirty="0" smtClean="0">
                <a:latin typeface="Constantia" pitchFamily="18" charset="0"/>
              </a:rPr>
              <a:t>Море, за море, у моря</a:t>
            </a:r>
            <a:r>
              <a:rPr lang="ru-RU" sz="2400" b="1" dirty="0" smtClean="0">
                <a:latin typeface="Constantia" pitchFamily="18" charset="0"/>
              </a:rPr>
              <a:t> – это разные слова.</a:t>
            </a:r>
          </a:p>
          <a:p>
            <a:r>
              <a:rPr lang="ru-RU" sz="2400" b="1" dirty="0" smtClean="0">
                <a:latin typeface="Constantia" pitchFamily="18" charset="0"/>
              </a:rPr>
              <a:t>5. У слов </a:t>
            </a:r>
            <a:r>
              <a:rPr lang="ru-RU" sz="2400" b="1" i="1" dirty="0" smtClean="0">
                <a:latin typeface="Constantia" pitchFamily="18" charset="0"/>
              </a:rPr>
              <a:t>летит, кричит</a:t>
            </a:r>
            <a:r>
              <a:rPr lang="ru-RU" sz="2400" b="1" dirty="0" smtClean="0">
                <a:latin typeface="Constantia" pitchFamily="18" charset="0"/>
              </a:rPr>
              <a:t> одинаковое грамматическое значение.</a:t>
            </a:r>
          </a:p>
          <a:p>
            <a:r>
              <a:rPr lang="ru-RU" sz="2400" b="1" dirty="0" smtClean="0">
                <a:latin typeface="Constantia" pitchFamily="18" charset="0"/>
              </a:rPr>
              <a:t>6. Лексическое значение слова можно узнать из толкового словаря. 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515695"/>
            <a:ext cx="4443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onstantia" pitchFamily="18" charset="0"/>
              </a:rPr>
              <a:t>Проверим ответ!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168654"/>
            <a:ext cx="4493538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7200" b="1" dirty="0">
                <a:latin typeface="Arial Black" pitchFamily="34" charset="0"/>
              </a:rPr>
              <a:t>2, 3, 5, 6</a:t>
            </a:r>
          </a:p>
        </p:txBody>
      </p:sp>
      <p:pic>
        <p:nvPicPr>
          <p:cNvPr id="9219" name="Picture 3" descr="C:\Users\USER\Desktop\Новая папка\anime_girl_render__31__by_nyanhime168-d9w4g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22" y="1916832"/>
            <a:ext cx="3379965" cy="47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Новая папка\k886865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559" y1="50515" x2="67559" y2="50515"/>
                        <a14:foregroundMark x1="73913" y1="53093" x2="73913" y2="53093"/>
                        <a14:foregroundMark x1="76254" y1="49485" x2="76254" y2="49485"/>
                        <a14:foregroundMark x1="63880" y1="48969" x2="63880" y2="48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0" y="4249953"/>
            <a:ext cx="3767981" cy="24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380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2017-01-03T12:16:49Z</dcterms:created>
  <dcterms:modified xsi:type="dcterms:W3CDTF">2017-01-03T16:23:21Z</dcterms:modified>
</cp:coreProperties>
</file>