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58" r:id="rId16"/>
    <p:sldId id="277" r:id="rId17"/>
    <p:sldId id="278" r:id="rId18"/>
    <p:sldId id="259" r:id="rId19"/>
    <p:sldId id="276" r:id="rId20"/>
    <p:sldId id="280" r:id="rId21"/>
    <p:sldId id="260" r:id="rId22"/>
    <p:sldId id="275" r:id="rId23"/>
    <p:sldId id="281" r:id="rId24"/>
    <p:sldId id="261" r:id="rId25"/>
    <p:sldId id="274" r:id="rId26"/>
    <p:sldId id="282" r:id="rId27"/>
    <p:sldId id="262" r:id="rId28"/>
    <p:sldId id="273" r:id="rId29"/>
    <p:sldId id="283" r:id="rId30"/>
    <p:sldId id="263" r:id="rId31"/>
    <p:sldId id="272" r:id="rId32"/>
    <p:sldId id="284" r:id="rId33"/>
    <p:sldId id="264" r:id="rId34"/>
    <p:sldId id="271" r:id="rId35"/>
    <p:sldId id="285" r:id="rId36"/>
    <p:sldId id="265" r:id="rId37"/>
    <p:sldId id="270" r:id="rId38"/>
    <p:sldId id="286" r:id="rId39"/>
    <p:sldId id="266" r:id="rId40"/>
    <p:sldId id="269" r:id="rId41"/>
    <p:sldId id="287" r:id="rId42"/>
    <p:sldId id="267" r:id="rId43"/>
    <p:sldId id="268" r:id="rId44"/>
    <p:sldId id="288" r:id="rId45"/>
    <p:sldId id="303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7" r:id="rId56"/>
    <p:sldId id="326" r:id="rId57"/>
    <p:sldId id="325" r:id="rId58"/>
    <p:sldId id="318" r:id="rId59"/>
    <p:sldId id="320" r:id="rId60"/>
    <p:sldId id="319" r:id="rId61"/>
    <p:sldId id="321" r:id="rId62"/>
    <p:sldId id="322" r:id="rId63"/>
    <p:sldId id="324" r:id="rId64"/>
    <p:sldId id="323" r:id="rId65"/>
    <p:sldId id="334" r:id="rId66"/>
    <p:sldId id="327" r:id="rId67"/>
    <p:sldId id="329" r:id="rId68"/>
    <p:sldId id="328" r:id="rId69"/>
    <p:sldId id="332" r:id="rId70"/>
    <p:sldId id="330" r:id="rId71"/>
    <p:sldId id="333" r:id="rId72"/>
    <p:sldId id="316" r:id="rId73"/>
    <p:sldId id="336" r:id="rId74"/>
    <p:sldId id="350" r:id="rId75"/>
    <p:sldId id="349" r:id="rId76"/>
    <p:sldId id="337" r:id="rId77"/>
    <p:sldId id="351" r:id="rId78"/>
    <p:sldId id="344" r:id="rId79"/>
    <p:sldId id="357" r:id="rId80"/>
    <p:sldId id="352" r:id="rId81"/>
    <p:sldId id="358" r:id="rId82"/>
    <p:sldId id="353" r:id="rId83"/>
    <p:sldId id="345" r:id="rId84"/>
    <p:sldId id="359" r:id="rId85"/>
    <p:sldId id="354" r:id="rId86"/>
    <p:sldId id="346" r:id="rId87"/>
    <p:sldId id="361" r:id="rId88"/>
    <p:sldId id="355" r:id="rId89"/>
    <p:sldId id="347" r:id="rId90"/>
    <p:sldId id="360" r:id="rId91"/>
    <p:sldId id="356" r:id="rId92"/>
    <p:sldId id="348" r:id="rId93"/>
    <p:sldId id="343" r:id="rId94"/>
    <p:sldId id="362" r:id="rId95"/>
    <p:sldId id="363" r:id="rId9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12" y="-224974"/>
            <a:ext cx="9317632" cy="70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8876" y="836712"/>
            <a:ext cx="66247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Мадист</a:t>
            </a:r>
            <a:endParaRPr lang="ru-RU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Васильевич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Мусорский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m-p-musorgskiy-slez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340768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Село, где родился </a:t>
            </a:r>
          </a:p>
          <a:p>
            <a:r>
              <a:rPr lang="ru-RU" sz="6000" b="1" dirty="0" err="1">
                <a:solidFill>
                  <a:srgbClr val="002060"/>
                </a:solidFill>
              </a:rPr>
              <a:t>М.Мусоргский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060848"/>
            <a:ext cx="583140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</a:rPr>
              <a:t>Что </a:t>
            </a:r>
            <a:r>
              <a:rPr lang="ru-RU" sz="6600" b="1" dirty="0" smtClean="0">
                <a:solidFill>
                  <a:srgbClr val="00B0F0"/>
                </a:solidFill>
              </a:rPr>
              <a:t>произошло</a:t>
            </a:r>
            <a:endParaRPr lang="en-US" sz="6600" b="1" dirty="0" smtClean="0">
              <a:solidFill>
                <a:srgbClr val="00B0F0"/>
              </a:solidFill>
            </a:endParaRPr>
          </a:p>
          <a:p>
            <a:r>
              <a:rPr lang="ru-RU" sz="6600" b="1" dirty="0" smtClean="0">
                <a:solidFill>
                  <a:srgbClr val="00B0F0"/>
                </a:solidFill>
              </a:rPr>
              <a:t> </a:t>
            </a:r>
            <a:r>
              <a:rPr lang="ru-RU" sz="6600" b="1" dirty="0">
                <a:solidFill>
                  <a:srgbClr val="00B0F0"/>
                </a:solidFill>
              </a:rPr>
              <a:t>в 1981 году</a:t>
            </a:r>
          </a:p>
        </p:txBody>
      </p:sp>
    </p:spTree>
    <p:extLst>
      <p:ext uri="{BB962C8B-B14F-4D97-AF65-F5344CB8AC3E}">
        <p14:creationId xmlns:p14="http://schemas.microsoft.com/office/powerpoint/2010/main" val="1541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65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908720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Кто дал первые музыкальные знания М.П. Мусоргскому</a:t>
            </a:r>
          </a:p>
        </p:txBody>
      </p:sp>
    </p:spTree>
    <p:extLst>
      <p:ext uri="{BB962C8B-B14F-4D97-AF65-F5344CB8AC3E}">
        <p14:creationId xmlns:p14="http://schemas.microsoft.com/office/powerpoint/2010/main" val="1541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8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B0F0"/>
                </a:solidFill>
                <a:cs typeface="Aharoni" pitchFamily="2" charset="-79"/>
              </a:rPr>
              <a:t>Постоянное …. подорвали и без того расстроенное здоровье композитора</a:t>
            </a:r>
          </a:p>
        </p:txBody>
      </p:sp>
    </p:spTree>
    <p:extLst>
      <p:ext uri="{BB962C8B-B14F-4D97-AF65-F5344CB8AC3E}">
        <p14:creationId xmlns:p14="http://schemas.microsoft.com/office/powerpoint/2010/main" val="1541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2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2541" y="1628800"/>
            <a:ext cx="67325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6667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  <a:r>
              <a:rPr lang="ru-RU" sz="5400" b="1" i="1" dirty="0">
                <a:solidFill>
                  <a:srgbClr val="C00000"/>
                </a:solidFill>
              </a:rPr>
              <a:t>Жанр произведения М.П. Мусоргского «Борис Годунов»</a:t>
            </a:r>
          </a:p>
        </p:txBody>
      </p:sp>
    </p:spTree>
    <p:extLst>
      <p:ext uri="{BB962C8B-B14F-4D97-AF65-F5344CB8AC3E}">
        <p14:creationId xmlns:p14="http://schemas.microsoft.com/office/powerpoint/2010/main" val="1002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5" y="0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9314" y="908720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Семинарист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Опера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Гартман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Сиротка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Репин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</p:spTree>
    <p:extLst>
      <p:ext uri="{BB962C8B-B14F-4D97-AF65-F5344CB8AC3E}">
        <p14:creationId xmlns:p14="http://schemas.microsoft.com/office/powerpoint/2010/main" val="1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61664"/>
            <a:ext cx="7560840" cy="12391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564905"/>
            <a:ext cx="4032448" cy="1371928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«Опера»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" y="0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159450"/>
            <a:ext cx="52838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sz="4800" b="1" i="1" dirty="0">
                <a:solidFill>
                  <a:srgbClr val="C00000"/>
                </a:solidFill>
              </a:rPr>
              <a:t>Песня на слова 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М.П</a:t>
            </a:r>
            <a:r>
              <a:rPr lang="ru-RU" sz="4800" b="1" i="1" dirty="0">
                <a:solidFill>
                  <a:srgbClr val="C00000"/>
                </a:solidFill>
              </a:rPr>
              <a:t>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113745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9488" y="833767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Семинарист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Опера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Гартман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Сиротка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Репин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</p:spTree>
    <p:extLst>
      <p:ext uri="{BB962C8B-B14F-4D97-AF65-F5344CB8AC3E}">
        <p14:creationId xmlns:p14="http://schemas.microsoft.com/office/powerpoint/2010/main" val="1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36712"/>
            <a:ext cx="88204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Модест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Петрович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Мусоргский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956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61664"/>
            <a:ext cx="6984775" cy="12391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564905"/>
            <a:ext cx="5328592" cy="1371928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«Семинарист»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0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060848"/>
            <a:ext cx="50321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>
                <a:solidFill>
                  <a:srgbClr val="C00000"/>
                </a:solidFill>
              </a:rPr>
              <a:t>Песня на слова 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 lvl="0"/>
            <a:r>
              <a:rPr lang="ru-RU" sz="4800" b="1" i="1" dirty="0" smtClean="0">
                <a:solidFill>
                  <a:srgbClr val="C00000"/>
                </a:solidFill>
              </a:rPr>
              <a:t>М.П</a:t>
            </a:r>
            <a:r>
              <a:rPr lang="ru-RU" sz="4800" b="1" i="1" dirty="0">
                <a:solidFill>
                  <a:srgbClr val="C00000"/>
                </a:solidFill>
              </a:rPr>
              <a:t>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113745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9314" y="833767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Семинарист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Опера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Гартман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Сиротка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Репин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</p:spTree>
    <p:extLst>
      <p:ext uri="{BB962C8B-B14F-4D97-AF65-F5344CB8AC3E}">
        <p14:creationId xmlns:p14="http://schemas.microsoft.com/office/powerpoint/2010/main" val="1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764704"/>
            <a:ext cx="6552727" cy="98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21169"/>
            <a:ext cx="4941361" cy="1299919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«Сиротка»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291" y="35167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b="1" i="1" dirty="0">
                <a:solidFill>
                  <a:srgbClr val="C00000"/>
                </a:solidFill>
              </a:rPr>
              <a:t>Художник, вдохновивших М.П. Мусоргского на создание цикла фортепианных пьес «Картинки с выставки» </a:t>
            </a:r>
          </a:p>
        </p:txBody>
      </p:sp>
    </p:spTree>
    <p:extLst>
      <p:ext uri="{BB962C8B-B14F-4D97-AF65-F5344CB8AC3E}">
        <p14:creationId xmlns:p14="http://schemas.microsoft.com/office/powerpoint/2010/main" val="11374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6249" y="692696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Семинарист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Опера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Гартман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Сиротка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Репин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</p:spTree>
    <p:extLst>
      <p:ext uri="{BB962C8B-B14F-4D97-AF65-F5344CB8AC3E}">
        <p14:creationId xmlns:p14="http://schemas.microsoft.com/office/powerpoint/2010/main" val="1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" y="-230160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20688"/>
            <a:ext cx="6336704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492897"/>
            <a:ext cx="6696744" cy="1443936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  </a:t>
            </a:r>
            <a:r>
              <a:rPr lang="ru-RU" sz="6000" b="1" dirty="0">
                <a:solidFill>
                  <a:srgbClr val="FF0000"/>
                </a:solidFill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</a:rPr>
              <a:t>иктор Гартман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Картинки по запросу фото гартмана худож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2292"/>
            <a:ext cx="9476393" cy="7297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634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764704"/>
            <a:ext cx="480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C00000"/>
                </a:solidFill>
              </a:rPr>
              <a:t>Русский художник, который написал портрет М.П. Мусоргского</a:t>
            </a:r>
          </a:p>
        </p:txBody>
      </p:sp>
      <p:pic>
        <p:nvPicPr>
          <p:cNvPr id="8194" name="Picture 2" descr="Картинки по запросу фото гартмана худож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44" y="146138"/>
            <a:ext cx="5880112" cy="6566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6778" y="629287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Семинарист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Опера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Гартман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Сиротка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Репин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</p:spTree>
    <p:extLst>
      <p:ext uri="{BB962C8B-B14F-4D97-AF65-F5344CB8AC3E}">
        <p14:creationId xmlns:p14="http://schemas.microsoft.com/office/powerpoint/2010/main" val="1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61664"/>
            <a:ext cx="5832647" cy="1239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3" y="2636913"/>
            <a:ext cx="3744416" cy="1080119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Илья Репин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Картинки по запросу фото худ реп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-99392"/>
            <a:ext cx="5472608" cy="7056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72" y="-1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739070"/>
            <a:ext cx="8820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Повторим</a:t>
            </a:r>
            <a:endParaRPr lang="ru-RU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412776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C00000"/>
                </a:solidFill>
              </a:rPr>
              <a:t>Композитор, руководитель  «Могучей кучки», под руководством которого Мусоргский начал серьезно заниматься композицией</a:t>
            </a:r>
          </a:p>
        </p:txBody>
      </p:sp>
    </p:spTree>
    <p:extLst>
      <p:ext uri="{BB962C8B-B14F-4D97-AF65-F5344CB8AC3E}">
        <p14:creationId xmlns:p14="http://schemas.microsoft.com/office/powerpoint/2010/main" val="1211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2485" y="629287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Семинарист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Опера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Гартман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Сиротка</a:t>
            </a:r>
          </a:p>
          <a:p>
            <a:pPr lvl="0"/>
            <a:r>
              <a:rPr lang="ru-RU" sz="6000" b="1" dirty="0">
                <a:solidFill>
                  <a:srgbClr val="FF0000"/>
                </a:solidFill>
              </a:rPr>
              <a:t>Репин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</p:spTree>
    <p:extLst>
      <p:ext uri="{BB962C8B-B14F-4D97-AF65-F5344CB8AC3E}">
        <p14:creationId xmlns:p14="http://schemas.microsoft.com/office/powerpoint/2010/main" val="139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04664"/>
            <a:ext cx="5472608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348880"/>
            <a:ext cx="5328592" cy="1800199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Балакирев </a:t>
            </a: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73188"/>
            <a:ext cx="5616623" cy="7044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204864"/>
            <a:ext cx="6865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Опера М.П.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2869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5472" y="1367951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6600" b="1" dirty="0">
                <a:solidFill>
                  <a:srgbClr val="FF0000"/>
                </a:solidFill>
              </a:rPr>
              <a:t>Дебюсси</a:t>
            </a: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Детская</a:t>
            </a:r>
          </a:p>
          <a:p>
            <a:pPr lvl="0"/>
            <a:r>
              <a:rPr lang="ru-RU" sz="6600" b="1" dirty="0" err="1">
                <a:solidFill>
                  <a:srgbClr val="FF0000"/>
                </a:solidFill>
              </a:rPr>
              <a:t>Хованщина</a:t>
            </a:r>
            <a:endParaRPr lang="ru-RU" sz="6600" b="1" dirty="0">
              <a:solidFill>
                <a:srgbClr val="FF0000"/>
              </a:solidFill>
            </a:endParaRP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Некрасов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19" y="493839"/>
            <a:ext cx="698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487696"/>
            <a:ext cx="5472607" cy="1661384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</a:rPr>
              <a:t>«</a:t>
            </a:r>
            <a:r>
              <a:rPr lang="ru-RU" sz="6600" b="1" dirty="0" err="1" smtClean="0">
                <a:solidFill>
                  <a:srgbClr val="FF0000"/>
                </a:solidFill>
              </a:rPr>
              <a:t>Хованщина</a:t>
            </a:r>
            <a:r>
              <a:rPr lang="ru-RU" sz="6600" b="1" dirty="0" smtClean="0">
                <a:solidFill>
                  <a:srgbClr val="FF0000"/>
                </a:solidFill>
              </a:rPr>
              <a:t>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5987" y="2132856"/>
            <a:ext cx="69175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C00000"/>
                </a:solidFill>
              </a:rPr>
              <a:t>Автор слов  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lvl="0"/>
            <a:r>
              <a:rPr lang="ru-RU" sz="4400" b="1" i="1" dirty="0" smtClean="0">
                <a:solidFill>
                  <a:srgbClr val="C00000"/>
                </a:solidFill>
              </a:rPr>
              <a:t>«</a:t>
            </a:r>
            <a:r>
              <a:rPr lang="ru-RU" sz="4400" b="1" i="1" dirty="0">
                <a:solidFill>
                  <a:srgbClr val="C00000"/>
                </a:solidFill>
              </a:rPr>
              <a:t>Колыбельная </a:t>
            </a:r>
            <a:r>
              <a:rPr lang="ru-RU" sz="4400" b="1" i="1" dirty="0" err="1">
                <a:solidFill>
                  <a:srgbClr val="C00000"/>
                </a:solidFill>
              </a:rPr>
              <a:t>Ерёмушки</a:t>
            </a:r>
            <a:r>
              <a:rPr lang="ru-RU" sz="4400" b="1" i="1" dirty="0">
                <a:solidFill>
                  <a:srgbClr val="C00000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869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5472" y="1367951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6600" b="1" dirty="0">
                <a:solidFill>
                  <a:srgbClr val="FF0000"/>
                </a:solidFill>
              </a:rPr>
              <a:t>Дебюсси</a:t>
            </a: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Детская</a:t>
            </a:r>
          </a:p>
          <a:p>
            <a:pPr lvl="0"/>
            <a:r>
              <a:rPr lang="ru-RU" sz="6600" b="1" dirty="0" err="1">
                <a:solidFill>
                  <a:srgbClr val="FF0000"/>
                </a:solidFill>
              </a:rPr>
              <a:t>Хованщина</a:t>
            </a:r>
            <a:endParaRPr lang="ru-RU" sz="6600" b="1" dirty="0">
              <a:solidFill>
                <a:srgbClr val="FF0000"/>
              </a:solidFill>
            </a:endParaRP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Некрасов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78538"/>
            <a:ext cx="5904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5856" y="2564904"/>
            <a:ext cx="5114455" cy="1656184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</a:rPr>
              <a:t>Николай Некрасов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Картинки по запросу фото некрасова н.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54" y="-321988"/>
            <a:ext cx="6116698" cy="6991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04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772816"/>
            <a:ext cx="64098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Вокальный </a:t>
            </a:r>
            <a:r>
              <a:rPr lang="ru-RU" sz="6000" b="1" i="1" dirty="0" smtClean="0">
                <a:solidFill>
                  <a:srgbClr val="C00000"/>
                </a:solidFill>
              </a:rPr>
              <a:t>цикл</a:t>
            </a:r>
          </a:p>
          <a:p>
            <a:r>
              <a:rPr lang="ru-RU" sz="6000" b="1" i="1" dirty="0" smtClean="0">
                <a:solidFill>
                  <a:srgbClr val="C00000"/>
                </a:solidFill>
              </a:rPr>
              <a:t> </a:t>
            </a:r>
            <a:r>
              <a:rPr lang="ru-RU" sz="6000" b="1" i="1" dirty="0">
                <a:solidFill>
                  <a:srgbClr val="C00000"/>
                </a:solidFill>
              </a:rPr>
              <a:t>М.П.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39783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980728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Национальность композитора М.П.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29543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16443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48478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6600" b="1" dirty="0">
                <a:solidFill>
                  <a:srgbClr val="FF0000"/>
                </a:solidFill>
              </a:rPr>
              <a:t>Дебюсси</a:t>
            </a: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Детская</a:t>
            </a:r>
          </a:p>
          <a:p>
            <a:pPr lvl="0"/>
            <a:r>
              <a:rPr lang="ru-RU" sz="6600" b="1" dirty="0" err="1">
                <a:solidFill>
                  <a:srgbClr val="FF0000"/>
                </a:solidFill>
              </a:rPr>
              <a:t>Хованщина</a:t>
            </a:r>
            <a:endParaRPr lang="ru-RU" sz="6600" b="1" dirty="0">
              <a:solidFill>
                <a:srgbClr val="FF0000"/>
              </a:solidFill>
            </a:endParaRP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Некрасов</a:t>
            </a:r>
          </a:p>
        </p:txBody>
      </p:sp>
    </p:spTree>
    <p:extLst>
      <p:ext uri="{BB962C8B-B14F-4D97-AF65-F5344CB8AC3E}">
        <p14:creationId xmlns:p14="http://schemas.microsoft.com/office/powerpoint/2010/main" val="23039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282" y="461665"/>
            <a:ext cx="8061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42744"/>
            <a:ext cx="4032448" cy="1578343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</a:rPr>
              <a:t>«Детская»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9217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  </a:t>
            </a:r>
            <a:r>
              <a:rPr lang="ru-RU" sz="6600" b="1" dirty="0">
                <a:solidFill>
                  <a:srgbClr val="C00000"/>
                </a:solidFill>
              </a:rPr>
              <a:t>Какому зарубежному композитору принадлежат следующие слова   «Мусоргский - некий бог музыки».</a:t>
            </a:r>
          </a:p>
        </p:txBody>
      </p:sp>
    </p:spTree>
    <p:extLst>
      <p:ext uri="{BB962C8B-B14F-4D97-AF65-F5344CB8AC3E}">
        <p14:creationId xmlns:p14="http://schemas.microsoft.com/office/powerpoint/2010/main" val="2873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41785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6600" b="1" dirty="0">
                <a:solidFill>
                  <a:srgbClr val="FF0000"/>
                </a:solidFill>
              </a:rPr>
              <a:t>Дебюсси</a:t>
            </a: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Детская</a:t>
            </a:r>
          </a:p>
          <a:p>
            <a:pPr lvl="0"/>
            <a:r>
              <a:rPr lang="ru-RU" sz="6600" b="1" dirty="0" err="1">
                <a:solidFill>
                  <a:srgbClr val="FF0000"/>
                </a:solidFill>
              </a:rPr>
              <a:t>Хованщина</a:t>
            </a:r>
            <a:endParaRPr lang="ru-RU" sz="6600" b="1" dirty="0">
              <a:solidFill>
                <a:srgbClr val="FF0000"/>
              </a:solidFill>
            </a:endParaRPr>
          </a:p>
          <a:p>
            <a:pPr lvl="0"/>
            <a:r>
              <a:rPr lang="ru-RU" sz="6600" b="1" dirty="0">
                <a:solidFill>
                  <a:srgbClr val="FF0000"/>
                </a:solidFill>
              </a:rPr>
              <a:t>Некрасов</a:t>
            </a:r>
          </a:p>
        </p:txBody>
      </p:sp>
    </p:spTree>
    <p:extLst>
      <p:ext uri="{BB962C8B-B14F-4D97-AF65-F5344CB8AC3E}">
        <p14:creationId xmlns:p14="http://schemas.microsoft.com/office/powerpoint/2010/main" val="31224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620688"/>
            <a:ext cx="6264697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ответ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r>
              <a:rPr lang="ru-RU" sz="9600" b="1" dirty="0" smtClean="0">
                <a:solidFill>
                  <a:srgbClr val="FF0000"/>
                </a:solidFill>
              </a:rPr>
              <a:t>Клод Дебюсси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460857"/>
            <a:ext cx="6408712" cy="731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824" y="-329932"/>
            <a:ext cx="8064895" cy="4464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 и запомним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6667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  <a:r>
              <a:rPr lang="ru-RU" sz="5400" b="1" i="1" dirty="0">
                <a:solidFill>
                  <a:srgbClr val="C00000"/>
                </a:solidFill>
              </a:rPr>
              <a:t>Жанр произведения М.П. Мусоргского «Борис Годунов»</a:t>
            </a:r>
          </a:p>
        </p:txBody>
      </p:sp>
    </p:spTree>
    <p:extLst>
      <p:ext uri="{BB962C8B-B14F-4D97-AF65-F5344CB8AC3E}">
        <p14:creationId xmlns:p14="http://schemas.microsoft.com/office/powerpoint/2010/main" val="38378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" y="0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159450"/>
            <a:ext cx="52838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sz="4800" b="1" i="1" dirty="0">
                <a:solidFill>
                  <a:srgbClr val="C00000"/>
                </a:solidFill>
              </a:rPr>
              <a:t>Песня на слова 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М.П</a:t>
            </a:r>
            <a:r>
              <a:rPr lang="ru-RU" sz="4800" b="1" i="1" dirty="0">
                <a:solidFill>
                  <a:srgbClr val="C00000"/>
                </a:solidFill>
              </a:rPr>
              <a:t>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26593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291" y="35167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b="1" i="1" dirty="0">
                <a:solidFill>
                  <a:srgbClr val="C00000"/>
                </a:solidFill>
              </a:rPr>
              <a:t>Художник, вдохновивших М.П. Мусоргского на создание цикла фортепианных пьес «Картинки с выставки» </a:t>
            </a:r>
          </a:p>
        </p:txBody>
      </p:sp>
    </p:spTree>
    <p:extLst>
      <p:ext uri="{BB962C8B-B14F-4D97-AF65-F5344CB8AC3E}">
        <p14:creationId xmlns:p14="http://schemas.microsoft.com/office/powerpoint/2010/main" val="19738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634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764704"/>
            <a:ext cx="480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C00000"/>
                </a:solidFill>
              </a:rPr>
              <a:t>Русский художник, который написал портрет М.П.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36149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816" y="707745"/>
            <a:ext cx="5223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Любимый камень Бориса Годунова. </a:t>
            </a:r>
            <a:endParaRPr lang="en-US" sz="6000" b="1" dirty="0" smtClean="0">
              <a:solidFill>
                <a:srgbClr val="00B0F0"/>
              </a:solidFill>
            </a:endParaRPr>
          </a:p>
          <a:p>
            <a:r>
              <a:rPr lang="ru-RU" sz="6000" b="1" dirty="0" smtClean="0">
                <a:solidFill>
                  <a:srgbClr val="00B0F0"/>
                </a:solidFill>
              </a:rPr>
              <a:t>Как </a:t>
            </a:r>
            <a:r>
              <a:rPr lang="ru-RU" sz="6000" b="1" dirty="0">
                <a:solidFill>
                  <a:srgbClr val="00B0F0"/>
                </a:solidFill>
              </a:rPr>
              <a:t>называется?</a:t>
            </a:r>
          </a:p>
        </p:txBody>
      </p:sp>
    </p:spTree>
    <p:extLst>
      <p:ext uri="{BB962C8B-B14F-4D97-AF65-F5344CB8AC3E}">
        <p14:creationId xmlns:p14="http://schemas.microsoft.com/office/powerpoint/2010/main" val="3717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412776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C00000"/>
                </a:solidFill>
              </a:rPr>
              <a:t>Композитор, руководитель  «Могучей кучки», под руководством которого Мусоргский начал серьезно заниматься композицией</a:t>
            </a:r>
          </a:p>
        </p:txBody>
      </p:sp>
    </p:spTree>
    <p:extLst>
      <p:ext uri="{BB962C8B-B14F-4D97-AF65-F5344CB8AC3E}">
        <p14:creationId xmlns:p14="http://schemas.microsoft.com/office/powerpoint/2010/main" val="13402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204864"/>
            <a:ext cx="6865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Опера М.П.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11081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5987" y="2132856"/>
            <a:ext cx="69175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C00000"/>
                </a:solidFill>
              </a:rPr>
              <a:t>Автор слов  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lvl="0"/>
            <a:r>
              <a:rPr lang="ru-RU" sz="4400" b="1" i="1" dirty="0" smtClean="0">
                <a:solidFill>
                  <a:srgbClr val="C00000"/>
                </a:solidFill>
              </a:rPr>
              <a:t>«</a:t>
            </a:r>
            <a:r>
              <a:rPr lang="ru-RU" sz="4400" b="1" i="1" dirty="0">
                <a:solidFill>
                  <a:srgbClr val="C00000"/>
                </a:solidFill>
              </a:rPr>
              <a:t>Колыбельная </a:t>
            </a:r>
            <a:r>
              <a:rPr lang="ru-RU" sz="4400" b="1" i="1" dirty="0" err="1">
                <a:solidFill>
                  <a:srgbClr val="C00000"/>
                </a:solidFill>
              </a:rPr>
              <a:t>Ерёмушки</a:t>
            </a:r>
            <a:r>
              <a:rPr lang="ru-RU" sz="4400" b="1" i="1" dirty="0">
                <a:solidFill>
                  <a:srgbClr val="C00000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5673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04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772816"/>
            <a:ext cx="64098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Вокальный </a:t>
            </a:r>
            <a:r>
              <a:rPr lang="ru-RU" sz="6000" b="1" i="1" dirty="0" smtClean="0">
                <a:solidFill>
                  <a:srgbClr val="C00000"/>
                </a:solidFill>
              </a:rPr>
              <a:t>цикл</a:t>
            </a:r>
          </a:p>
          <a:p>
            <a:r>
              <a:rPr lang="ru-RU" sz="6000" b="1" i="1" dirty="0" smtClean="0">
                <a:solidFill>
                  <a:srgbClr val="C00000"/>
                </a:solidFill>
              </a:rPr>
              <a:t> </a:t>
            </a:r>
            <a:r>
              <a:rPr lang="ru-RU" sz="6000" b="1" i="1" dirty="0">
                <a:solidFill>
                  <a:srgbClr val="C00000"/>
                </a:solidFill>
              </a:rPr>
              <a:t>М.П. Мусоргского</a:t>
            </a:r>
          </a:p>
        </p:txBody>
      </p:sp>
    </p:spTree>
    <p:extLst>
      <p:ext uri="{BB962C8B-B14F-4D97-AF65-F5344CB8AC3E}">
        <p14:creationId xmlns:p14="http://schemas.microsoft.com/office/powerpoint/2010/main" val="40034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1"/>
            <a:ext cx="9144000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9217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  </a:t>
            </a:r>
            <a:r>
              <a:rPr lang="ru-RU" sz="6600" b="1" dirty="0">
                <a:solidFill>
                  <a:srgbClr val="C00000"/>
                </a:solidFill>
              </a:rPr>
              <a:t>Какому зарубежному композитору принадлежат следующие слова   «Мусоргский - некий бог музыки».</a:t>
            </a:r>
          </a:p>
        </p:txBody>
      </p:sp>
    </p:spTree>
    <p:extLst>
      <p:ext uri="{BB962C8B-B14F-4D97-AF65-F5344CB8AC3E}">
        <p14:creationId xmlns:p14="http://schemas.microsoft.com/office/powerpoint/2010/main" val="37165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8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B0F0"/>
                </a:solidFill>
                <a:cs typeface="Aharoni" pitchFamily="2" charset="-79"/>
              </a:rPr>
              <a:t>Постоянное …. подорвали и без того расстроенное здоровье композитора</a:t>
            </a:r>
          </a:p>
        </p:txBody>
      </p:sp>
    </p:spTree>
    <p:extLst>
      <p:ext uri="{BB962C8B-B14F-4D97-AF65-F5344CB8AC3E}">
        <p14:creationId xmlns:p14="http://schemas.microsoft.com/office/powerpoint/2010/main" val="17505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8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B0F0"/>
                </a:solidFill>
                <a:cs typeface="Aharoni" pitchFamily="2" charset="-79"/>
              </a:rPr>
              <a:t>Постоянное …. подорвали и без того расстроенное здоровье композитора</a:t>
            </a:r>
          </a:p>
        </p:txBody>
      </p:sp>
    </p:spTree>
    <p:extLst>
      <p:ext uri="{BB962C8B-B14F-4D97-AF65-F5344CB8AC3E}">
        <p14:creationId xmlns:p14="http://schemas.microsoft.com/office/powerpoint/2010/main" val="31789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65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908720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Кто дал первые музыкальные знания М.П. Мусоргскому</a:t>
            </a:r>
          </a:p>
        </p:txBody>
      </p:sp>
    </p:spTree>
    <p:extLst>
      <p:ext uri="{BB962C8B-B14F-4D97-AF65-F5344CB8AC3E}">
        <p14:creationId xmlns:p14="http://schemas.microsoft.com/office/powerpoint/2010/main" val="28995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816" y="707745"/>
            <a:ext cx="5223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Любимый камень Бориса Годунова. </a:t>
            </a:r>
            <a:endParaRPr lang="en-US" sz="6000" b="1" dirty="0" smtClean="0">
              <a:solidFill>
                <a:srgbClr val="00B0F0"/>
              </a:solidFill>
            </a:endParaRPr>
          </a:p>
          <a:p>
            <a:r>
              <a:rPr lang="ru-RU" sz="6000" b="1" dirty="0" smtClean="0">
                <a:solidFill>
                  <a:srgbClr val="00B0F0"/>
                </a:solidFill>
              </a:rPr>
              <a:t>Как </a:t>
            </a:r>
            <a:r>
              <a:rPr lang="ru-RU" sz="6000" b="1" dirty="0">
                <a:solidFill>
                  <a:srgbClr val="00B0F0"/>
                </a:solidFill>
              </a:rPr>
              <a:t>называется?</a:t>
            </a:r>
          </a:p>
        </p:txBody>
      </p:sp>
    </p:spTree>
    <p:extLst>
      <p:ext uri="{BB962C8B-B14F-4D97-AF65-F5344CB8AC3E}">
        <p14:creationId xmlns:p14="http://schemas.microsoft.com/office/powerpoint/2010/main" val="777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751344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Во сколько лет отдали Модеста в юнкерскую школу</a:t>
            </a:r>
          </a:p>
        </p:txBody>
      </p:sp>
    </p:spTree>
    <p:extLst>
      <p:ext uri="{BB962C8B-B14F-4D97-AF65-F5344CB8AC3E}">
        <p14:creationId xmlns:p14="http://schemas.microsoft.com/office/powerpoint/2010/main" val="3637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816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В 1858 г. Мусоргский </a:t>
            </a:r>
          </a:p>
          <a:p>
            <a:r>
              <a:rPr lang="ru-RU" sz="6000" b="1" dirty="0">
                <a:solidFill>
                  <a:srgbClr val="00B0F0"/>
                </a:solidFill>
              </a:rPr>
              <a:t>уходит в ….?</a:t>
            </a:r>
          </a:p>
        </p:txBody>
      </p:sp>
    </p:spTree>
    <p:extLst>
      <p:ext uri="{BB962C8B-B14F-4D97-AF65-F5344CB8AC3E}">
        <p14:creationId xmlns:p14="http://schemas.microsoft.com/office/powerpoint/2010/main" val="15952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816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В 1858 г. Мусоргский </a:t>
            </a:r>
          </a:p>
          <a:p>
            <a:r>
              <a:rPr lang="ru-RU" sz="6000" b="1" dirty="0">
                <a:solidFill>
                  <a:srgbClr val="00B0F0"/>
                </a:solidFill>
              </a:rPr>
              <a:t>уходит в ….?</a:t>
            </a:r>
          </a:p>
        </p:txBody>
      </p:sp>
    </p:spTree>
    <p:extLst>
      <p:ext uri="{BB962C8B-B14F-4D97-AF65-F5344CB8AC3E}">
        <p14:creationId xmlns:p14="http://schemas.microsoft.com/office/powerpoint/2010/main" val="3554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6080"/>
            <a:ext cx="576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С каким композитором после окончания школы встретился М.П. Мусоргский</a:t>
            </a:r>
          </a:p>
        </p:txBody>
      </p:sp>
    </p:spTree>
    <p:extLst>
      <p:ext uri="{BB962C8B-B14F-4D97-AF65-F5344CB8AC3E}">
        <p14:creationId xmlns:p14="http://schemas.microsoft.com/office/powerpoint/2010/main" val="18488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290" y="908720"/>
            <a:ext cx="51220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В какие школы отдавали дворяне своих сыновей</a:t>
            </a:r>
          </a:p>
        </p:txBody>
      </p:sp>
    </p:spTree>
    <p:extLst>
      <p:ext uri="{BB962C8B-B14F-4D97-AF65-F5344CB8AC3E}">
        <p14:creationId xmlns:p14="http://schemas.microsoft.com/office/powerpoint/2010/main" val="35337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060848"/>
            <a:ext cx="583140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</a:rPr>
              <a:t>Что </a:t>
            </a:r>
            <a:r>
              <a:rPr lang="ru-RU" sz="6600" b="1" dirty="0" smtClean="0">
                <a:solidFill>
                  <a:srgbClr val="00B0F0"/>
                </a:solidFill>
              </a:rPr>
              <a:t>произошло</a:t>
            </a:r>
            <a:endParaRPr lang="en-US" sz="6600" b="1" dirty="0" smtClean="0">
              <a:solidFill>
                <a:srgbClr val="00B0F0"/>
              </a:solidFill>
            </a:endParaRPr>
          </a:p>
          <a:p>
            <a:r>
              <a:rPr lang="ru-RU" sz="6600" b="1" dirty="0" smtClean="0">
                <a:solidFill>
                  <a:srgbClr val="00B0F0"/>
                </a:solidFill>
              </a:rPr>
              <a:t> </a:t>
            </a:r>
            <a:r>
              <a:rPr lang="ru-RU" sz="6600" b="1" dirty="0">
                <a:solidFill>
                  <a:srgbClr val="00B0F0"/>
                </a:solidFill>
              </a:rPr>
              <a:t>в 1981 году</a:t>
            </a:r>
          </a:p>
        </p:txBody>
      </p:sp>
    </p:spTree>
    <p:extLst>
      <p:ext uri="{BB962C8B-B14F-4D97-AF65-F5344CB8AC3E}">
        <p14:creationId xmlns:p14="http://schemas.microsoft.com/office/powerpoint/2010/main" val="18649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340768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Село, где родился </a:t>
            </a:r>
          </a:p>
          <a:p>
            <a:r>
              <a:rPr lang="ru-RU" sz="6000" b="1" dirty="0" err="1">
                <a:solidFill>
                  <a:srgbClr val="002060"/>
                </a:solidFill>
              </a:rPr>
              <a:t>М.Мусоргский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282" y="461665"/>
            <a:ext cx="8061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597" y="1628800"/>
            <a:ext cx="7272808" cy="2448271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</a:rPr>
              <a:t>«Перевёртыши»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71531" cy="69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877" y="16443"/>
            <a:ext cx="741682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          </a:t>
            </a:r>
            <a:r>
              <a:rPr lang="ru-RU" sz="8800" b="1" dirty="0" err="1" smtClean="0">
                <a:solidFill>
                  <a:srgbClr val="FF0000"/>
                </a:solidFill>
              </a:rPr>
              <a:t>апоре</a:t>
            </a:r>
            <a:endParaRPr lang="ru-RU" sz="8800" b="1" dirty="0">
              <a:solidFill>
                <a:srgbClr val="FF0000"/>
              </a:solidFill>
            </a:endParaRPr>
          </a:p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  </a:t>
            </a:r>
          </a:p>
          <a:p>
            <a:pPr lvl="0"/>
            <a:r>
              <a:rPr lang="ru-RU" sz="8000" b="1" dirty="0" err="1" smtClean="0">
                <a:solidFill>
                  <a:srgbClr val="FF0000"/>
                </a:solidFill>
              </a:rPr>
              <a:t>сеиартисмн</a:t>
            </a:r>
            <a:endParaRPr lang="ru-RU" sz="8000" b="1" dirty="0" smtClean="0">
              <a:solidFill>
                <a:srgbClr val="FF0000"/>
              </a:solidFill>
            </a:endParaRPr>
          </a:p>
          <a:p>
            <a:pPr lvl="0"/>
            <a:endParaRPr lang="ru-RU" sz="6000" b="1" dirty="0" smtClean="0">
              <a:solidFill>
                <a:srgbClr val="FF0000"/>
              </a:solidFill>
            </a:endParaRPr>
          </a:p>
          <a:p>
            <a:pPr lvl="0"/>
            <a:r>
              <a:rPr lang="ru-RU" sz="8800" b="1" dirty="0" err="1" smtClean="0">
                <a:solidFill>
                  <a:srgbClr val="FF0000"/>
                </a:solidFill>
              </a:rPr>
              <a:t>нагтарм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5654" y="1412776"/>
            <a:ext cx="217713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опера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6344" y="3671747"/>
            <a:ext cx="43364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семинарист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1356" y="5805264"/>
            <a:ext cx="30225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ГАРТМАН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5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8616" y="593393"/>
            <a:ext cx="61662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оващинхан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0369" y="1916832"/>
            <a:ext cx="530273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Хованщина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0223" y="3495351"/>
            <a:ext cx="4891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оверканс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1715" y="4915771"/>
            <a:ext cx="440216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Некрасов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48" y="0"/>
            <a:ext cx="9366476" cy="68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5584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6000" b="1" dirty="0">
              <a:solidFill>
                <a:srgbClr val="FF0000"/>
              </a:solidFill>
            </a:endParaRPr>
          </a:p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06288"/>
            <a:ext cx="2217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ИПРЕН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9865" y="908720"/>
            <a:ext cx="26772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Репин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1989" y="2170023"/>
            <a:ext cx="3781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лабеикарв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4238" y="3093353"/>
            <a:ext cx="501932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Балакирев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2380" y="3755072"/>
            <a:ext cx="33921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иосртак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0860" y="5509397"/>
            <a:ext cx="379636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Сиротка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9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71400"/>
            <a:ext cx="10441160" cy="71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5584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6000" b="1" dirty="0">
              <a:solidFill>
                <a:srgbClr val="FF0000"/>
              </a:solidFill>
            </a:endParaRPr>
          </a:p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0524" y="217002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2380" y="3755072"/>
            <a:ext cx="3392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631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321" y="-162869"/>
            <a:ext cx="72957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ордасжымкйи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8095" y="928149"/>
            <a:ext cx="712246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Даргомыжский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26400" y="2141392"/>
            <a:ext cx="3338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оерква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0995" y="3228945"/>
            <a:ext cx="383494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Карево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1831" y="4377405"/>
            <a:ext cx="49838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дебжезенье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42854" y="5415607"/>
            <a:ext cx="565122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Безденежье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8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751344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Во сколько лет отдали Модеста в юнкерскую школу</a:t>
            </a:r>
          </a:p>
        </p:txBody>
      </p:sp>
    </p:spTree>
    <p:extLst>
      <p:ext uri="{BB962C8B-B14F-4D97-AF65-F5344CB8AC3E}">
        <p14:creationId xmlns:p14="http://schemas.microsoft.com/office/powerpoint/2010/main" val="24997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" y="0"/>
            <a:ext cx="917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41785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6600" b="1" dirty="0">
              <a:solidFill>
                <a:srgbClr val="FF0000"/>
              </a:solidFill>
            </a:endParaRPr>
          </a:p>
          <a:p>
            <a:pPr lvl="0"/>
            <a:endParaRPr lang="ru-RU" sz="6600" b="1" dirty="0">
              <a:solidFill>
                <a:srgbClr val="FF0000"/>
              </a:solidFill>
            </a:endParaRPr>
          </a:p>
          <a:p>
            <a:pPr lvl="0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0311" y="756139"/>
            <a:ext cx="4616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сиюбдес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2147" y="1982450"/>
            <a:ext cx="452303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Дебюсси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8488" y="3643691"/>
            <a:ext cx="4120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аткяедс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6499" y="4931603"/>
            <a:ext cx="4070473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1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73" y="-23192"/>
            <a:ext cx="9366476" cy="68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5584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6000" b="1" dirty="0">
              <a:solidFill>
                <a:srgbClr val="FF0000"/>
              </a:solidFill>
            </a:endParaRPr>
          </a:p>
          <a:p>
            <a:pPr lvl="0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0524" y="217002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2380" y="3755072"/>
            <a:ext cx="3392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2469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201" y="-121564"/>
            <a:ext cx="4264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йриксу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9166" y="938917"/>
            <a:ext cx="406617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2340" y="2170023"/>
            <a:ext cx="60969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рнатицатьд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5072" y="3354963"/>
            <a:ext cx="535563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тринадцать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14987" y="4579493"/>
            <a:ext cx="47916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уйскишй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1569" y="5661248"/>
            <a:ext cx="38379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Шуйский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4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уже много знаете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музыке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22" y="348889"/>
            <a:ext cx="8640960" cy="22160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702429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По творчеству </a:t>
            </a:r>
          </a:p>
          <a:p>
            <a:r>
              <a:rPr lang="ru-RU" sz="6600" b="1" i="1" dirty="0" smtClean="0">
                <a:solidFill>
                  <a:srgbClr val="FF0000"/>
                </a:solidFill>
              </a:rPr>
              <a:t>М</a:t>
            </a:r>
            <a:r>
              <a:rPr lang="ru-RU" sz="6600" b="1" i="1" dirty="0" smtClean="0">
                <a:solidFill>
                  <a:srgbClr val="FF0000"/>
                </a:solidFill>
              </a:rPr>
              <a:t>. П. Мусоргского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22" y="348889"/>
            <a:ext cx="8640960" cy="1999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Название пьесы из цикла для фортепиано «Картинки с выставки».</a:t>
            </a:r>
          </a:p>
        </p:txBody>
      </p:sp>
    </p:spTree>
    <p:extLst>
      <p:ext uri="{BB962C8B-B14F-4D97-AF65-F5344CB8AC3E}">
        <p14:creationId xmlns:p14="http://schemas.microsoft.com/office/powerpoint/2010/main" val="42849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86250"/>
            <a:ext cx="90661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           ОТВЕТЫ</a:t>
            </a:r>
          </a:p>
          <a:p>
            <a:r>
              <a:rPr lang="ru-RU" sz="6000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Гартман.   Пимен. «Прогулка». «Забытый</a:t>
            </a:r>
            <a:r>
              <a:rPr lang="ru-RU" sz="7200" dirty="0">
                <a:solidFill>
                  <a:srgbClr val="C00000"/>
                </a:solidFill>
              </a:rPr>
              <a:t>». </a:t>
            </a:r>
            <a:r>
              <a:rPr lang="ru-RU" sz="7200" dirty="0" smtClean="0">
                <a:solidFill>
                  <a:srgbClr val="C00000"/>
                </a:solidFill>
              </a:rPr>
              <a:t>  </a:t>
            </a:r>
            <a:r>
              <a:rPr lang="ru-RU" sz="7200" dirty="0">
                <a:solidFill>
                  <a:srgbClr val="C00000"/>
                </a:solidFill>
              </a:rPr>
              <a:t>…смерти</a:t>
            </a:r>
            <a:r>
              <a:rPr lang="ru-RU" sz="7200" dirty="0" smtClean="0">
                <a:solidFill>
                  <a:srgbClr val="C00000"/>
                </a:solidFill>
              </a:rPr>
              <a:t>».  Гном  </a:t>
            </a:r>
            <a:r>
              <a:rPr lang="ru-RU" sz="7200" dirty="0">
                <a:solidFill>
                  <a:srgbClr val="C00000"/>
                </a:solidFill>
              </a:rPr>
              <a:t>Отрепьев.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7200" dirty="0">
                <a:solidFill>
                  <a:srgbClr val="C00000"/>
                </a:solidFill>
              </a:rPr>
              <a:t>Монолог. 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400" b="1" i="1" dirty="0" err="1" smtClean="0">
                <a:solidFill>
                  <a:srgbClr val="FF0000"/>
                </a:solidFill>
              </a:rPr>
              <a:t>М.П.Мусоргского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1111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354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7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22" y="348889"/>
            <a:ext cx="8640960" cy="1999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9922" y="2204864"/>
            <a:ext cx="8234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Название вокальной баллады, программой которой послужила картина </a:t>
            </a:r>
            <a:r>
              <a:rPr lang="ru-RU" sz="6000" b="1" dirty="0" err="1">
                <a:solidFill>
                  <a:srgbClr val="C00000"/>
                </a:solidFill>
              </a:rPr>
              <a:t>В.Верещагина</a:t>
            </a:r>
            <a:r>
              <a:rPr lang="ru-RU" sz="60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9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86250"/>
            <a:ext cx="90661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           ОТВЕТЫ</a:t>
            </a:r>
          </a:p>
          <a:p>
            <a:r>
              <a:rPr lang="ru-RU" sz="6000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Гартман.   Пимен. «Прогулка». «Забытый</a:t>
            </a:r>
            <a:r>
              <a:rPr lang="ru-RU" sz="7200" dirty="0">
                <a:solidFill>
                  <a:srgbClr val="C00000"/>
                </a:solidFill>
              </a:rPr>
              <a:t>». </a:t>
            </a:r>
            <a:r>
              <a:rPr lang="ru-RU" sz="7200" dirty="0" smtClean="0">
                <a:solidFill>
                  <a:srgbClr val="C00000"/>
                </a:solidFill>
              </a:rPr>
              <a:t>  </a:t>
            </a:r>
            <a:r>
              <a:rPr lang="ru-RU" sz="7200" dirty="0">
                <a:solidFill>
                  <a:srgbClr val="C00000"/>
                </a:solidFill>
              </a:rPr>
              <a:t>…смерти</a:t>
            </a:r>
            <a:r>
              <a:rPr lang="ru-RU" sz="7200" dirty="0" smtClean="0">
                <a:solidFill>
                  <a:srgbClr val="C00000"/>
                </a:solidFill>
              </a:rPr>
              <a:t>».  Гном  </a:t>
            </a:r>
            <a:r>
              <a:rPr lang="ru-RU" sz="7200" dirty="0">
                <a:solidFill>
                  <a:srgbClr val="C00000"/>
                </a:solidFill>
              </a:rPr>
              <a:t>Отрепьев.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7200" dirty="0">
                <a:solidFill>
                  <a:srgbClr val="C00000"/>
                </a:solidFill>
              </a:rPr>
              <a:t>Монолог. 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4400" b="1" i="1" dirty="0" err="1" smtClean="0">
                <a:solidFill>
                  <a:srgbClr val="FF0000"/>
                </a:solidFill>
              </a:rPr>
              <a:t>М.П.Мусоргского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а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145" y="11354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2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6080"/>
            <a:ext cx="576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С каким композитором после окончания школы встретился М.П. Мусоргский</a:t>
            </a:r>
          </a:p>
        </p:txBody>
      </p:sp>
    </p:spTree>
    <p:extLst>
      <p:ext uri="{BB962C8B-B14F-4D97-AF65-F5344CB8AC3E}">
        <p14:creationId xmlns:p14="http://schemas.microsoft.com/office/powerpoint/2010/main" val="696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22" y="348889"/>
            <a:ext cx="8640960" cy="1999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769" y="2703403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Название вокального цикла «Песни и пляски…».</a:t>
            </a:r>
          </a:p>
        </p:txBody>
      </p:sp>
    </p:spTree>
    <p:extLst>
      <p:ext uri="{BB962C8B-B14F-4D97-AF65-F5344CB8AC3E}">
        <p14:creationId xmlns:p14="http://schemas.microsoft.com/office/powerpoint/2010/main" val="2774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М.П.Мусоргского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а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616481"/>
            <a:ext cx="3855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 м е  р   т  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255" y="11354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09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917" y="0"/>
            <a:ext cx="8640960" cy="14959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Настоящая фамилия Лжедмитрия (Самозванца) из трагедии Пушкина «Борис Годунов» и одноимённой оперы </a:t>
            </a:r>
            <a:r>
              <a:rPr lang="ru-RU" sz="5400" b="1" dirty="0" err="1">
                <a:solidFill>
                  <a:srgbClr val="C00000"/>
                </a:solidFill>
              </a:rPr>
              <a:t>М.Мусоргского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86250"/>
            <a:ext cx="90661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           ОТВЕТЫ</a:t>
            </a:r>
          </a:p>
          <a:p>
            <a:r>
              <a:rPr lang="ru-RU" sz="6000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Гартман.   Пимен. «Прогулка». «Забытый</a:t>
            </a:r>
            <a:r>
              <a:rPr lang="ru-RU" sz="7200" dirty="0">
                <a:solidFill>
                  <a:srgbClr val="C00000"/>
                </a:solidFill>
              </a:rPr>
              <a:t>». </a:t>
            </a:r>
            <a:r>
              <a:rPr lang="ru-RU" sz="7200" dirty="0" smtClean="0">
                <a:solidFill>
                  <a:srgbClr val="C00000"/>
                </a:solidFill>
              </a:rPr>
              <a:t>  </a:t>
            </a:r>
            <a:r>
              <a:rPr lang="ru-RU" sz="7200" dirty="0">
                <a:solidFill>
                  <a:srgbClr val="C00000"/>
                </a:solidFill>
              </a:rPr>
              <a:t>…смерти</a:t>
            </a:r>
            <a:r>
              <a:rPr lang="ru-RU" sz="7200" dirty="0" smtClean="0">
                <a:solidFill>
                  <a:srgbClr val="C00000"/>
                </a:solidFill>
              </a:rPr>
              <a:t>».  Гном  </a:t>
            </a:r>
            <a:r>
              <a:rPr lang="ru-RU" sz="7200" dirty="0">
                <a:solidFill>
                  <a:srgbClr val="C00000"/>
                </a:solidFill>
              </a:rPr>
              <a:t>Отрепьев.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7200" dirty="0">
                <a:solidFill>
                  <a:srgbClr val="C00000"/>
                </a:solidFill>
              </a:rPr>
              <a:t>Монолог. 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17140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Кроссворды по творчеству </a:t>
            </a:r>
            <a:r>
              <a:rPr lang="ru-RU" sz="3200" b="1" i="1" dirty="0" err="1">
                <a:solidFill>
                  <a:srgbClr val="FF0000"/>
                </a:solidFill>
              </a:rPr>
              <a:t>М.П.Мусоргского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а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765973"/>
            <a:ext cx="3855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 м е  р   т  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38511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О  т   р  е   п ь  е 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735" y="11354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4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3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22" y="348889"/>
            <a:ext cx="8640960" cy="1567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142138"/>
            <a:ext cx="6931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Имя летописца из оперы </a:t>
            </a:r>
            <a:r>
              <a:rPr lang="ru-RU" sz="6000" b="1" dirty="0" err="1">
                <a:solidFill>
                  <a:srgbClr val="C00000"/>
                </a:solidFill>
              </a:rPr>
              <a:t>М.П.Мусоргского</a:t>
            </a:r>
            <a:r>
              <a:rPr lang="ru-RU" sz="6000" b="1" dirty="0">
                <a:solidFill>
                  <a:srgbClr val="C00000"/>
                </a:solidFill>
              </a:rPr>
              <a:t> «Борис Годунов».</a:t>
            </a:r>
          </a:p>
        </p:txBody>
      </p:sp>
    </p:spTree>
    <p:extLst>
      <p:ext uri="{BB962C8B-B14F-4D97-AF65-F5344CB8AC3E}">
        <p14:creationId xmlns:p14="http://schemas.microsoft.com/office/powerpoint/2010/main" val="2774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86250"/>
            <a:ext cx="90661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           ОТВЕТЫ</a:t>
            </a:r>
          </a:p>
          <a:p>
            <a:r>
              <a:rPr lang="ru-RU" sz="6000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Гартман.   Пимен. «Прогулка». «Забытый</a:t>
            </a:r>
            <a:r>
              <a:rPr lang="ru-RU" sz="7200" dirty="0">
                <a:solidFill>
                  <a:srgbClr val="C00000"/>
                </a:solidFill>
              </a:rPr>
              <a:t>». </a:t>
            </a:r>
            <a:r>
              <a:rPr lang="ru-RU" sz="7200" dirty="0" smtClean="0">
                <a:solidFill>
                  <a:srgbClr val="C00000"/>
                </a:solidFill>
              </a:rPr>
              <a:t>  </a:t>
            </a:r>
            <a:r>
              <a:rPr lang="ru-RU" sz="7200" dirty="0">
                <a:solidFill>
                  <a:srgbClr val="C00000"/>
                </a:solidFill>
              </a:rPr>
              <a:t>…смерти</a:t>
            </a:r>
            <a:r>
              <a:rPr lang="ru-RU" sz="7200" dirty="0" smtClean="0">
                <a:solidFill>
                  <a:srgbClr val="C00000"/>
                </a:solidFill>
              </a:rPr>
              <a:t>».  Гном  </a:t>
            </a:r>
            <a:r>
              <a:rPr lang="ru-RU" sz="7200" dirty="0">
                <a:solidFill>
                  <a:srgbClr val="C00000"/>
                </a:solidFill>
              </a:rPr>
              <a:t>Отрепьев.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7200" dirty="0">
                <a:solidFill>
                  <a:srgbClr val="C00000"/>
                </a:solidFill>
              </a:rPr>
              <a:t>Монолог. 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М.П.Мусоргского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а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7057" y="2670265"/>
            <a:ext cx="3855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 м е  р   т  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38511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О  т   р  е   п ь  е 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836" y="4191471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П и  м   е  н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5692111"/>
            <a:ext cx="518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144" y="11778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5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0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22" y="348889"/>
            <a:ext cx="8640960" cy="1567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45362"/>
            <a:ext cx="7651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Название пьесы из цикла для фортепиано «Картинки с выставки».</a:t>
            </a:r>
          </a:p>
        </p:txBody>
      </p:sp>
    </p:spTree>
    <p:extLst>
      <p:ext uri="{BB962C8B-B14F-4D97-AF65-F5344CB8AC3E}">
        <p14:creationId xmlns:p14="http://schemas.microsoft.com/office/powerpoint/2010/main" val="2774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86250"/>
            <a:ext cx="90661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           ОТВЕТЫ</a:t>
            </a:r>
          </a:p>
          <a:p>
            <a:r>
              <a:rPr lang="ru-RU" sz="6000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Гартман.   Пимен. «Прогулка». «Забытый</a:t>
            </a:r>
            <a:r>
              <a:rPr lang="ru-RU" sz="7200" dirty="0">
                <a:solidFill>
                  <a:srgbClr val="C00000"/>
                </a:solidFill>
              </a:rPr>
              <a:t>». </a:t>
            </a:r>
            <a:r>
              <a:rPr lang="ru-RU" sz="7200" dirty="0" smtClean="0">
                <a:solidFill>
                  <a:srgbClr val="C00000"/>
                </a:solidFill>
              </a:rPr>
              <a:t>  </a:t>
            </a:r>
            <a:r>
              <a:rPr lang="ru-RU" sz="7200" dirty="0">
                <a:solidFill>
                  <a:srgbClr val="C00000"/>
                </a:solidFill>
              </a:rPr>
              <a:t>…смерти</a:t>
            </a:r>
            <a:r>
              <a:rPr lang="ru-RU" sz="7200" dirty="0" smtClean="0">
                <a:solidFill>
                  <a:srgbClr val="C00000"/>
                </a:solidFill>
              </a:rPr>
              <a:t>».  Гном  </a:t>
            </a:r>
            <a:r>
              <a:rPr lang="ru-RU" sz="7200" dirty="0">
                <a:solidFill>
                  <a:srgbClr val="C00000"/>
                </a:solidFill>
              </a:rPr>
              <a:t>Отрепьев.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7200" dirty="0">
                <a:solidFill>
                  <a:srgbClr val="C00000"/>
                </a:solidFill>
              </a:rPr>
              <a:t>Монолог. 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290" y="908720"/>
            <a:ext cx="51220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В какие школы отдавали дворяне своих сыновей</a:t>
            </a:r>
          </a:p>
        </p:txBody>
      </p:sp>
    </p:spTree>
    <p:extLst>
      <p:ext uri="{BB962C8B-B14F-4D97-AF65-F5344CB8AC3E}">
        <p14:creationId xmlns:p14="http://schemas.microsoft.com/office/powerpoint/2010/main" val="696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М.П.Мусоргского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а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7057" y="2670265"/>
            <a:ext cx="3855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 м е  р   т  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38511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О  т   р  е   п ь  е 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836" y="4191471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П и  м   е  н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П  р о г   у л  к  а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5692111"/>
            <a:ext cx="518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145" y="11778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6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97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792" y="0"/>
            <a:ext cx="8640960" cy="18559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87352"/>
            <a:ext cx="6984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Жанр сольного номера Бориса из II действия «Достиг я высшей власти».</a:t>
            </a:r>
          </a:p>
        </p:txBody>
      </p:sp>
    </p:spTree>
    <p:extLst>
      <p:ext uri="{BB962C8B-B14F-4D97-AF65-F5344CB8AC3E}">
        <p14:creationId xmlns:p14="http://schemas.microsoft.com/office/powerpoint/2010/main" val="2774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632" cy="7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-86250"/>
            <a:ext cx="90661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           ОТВЕТЫ</a:t>
            </a:r>
          </a:p>
          <a:p>
            <a:r>
              <a:rPr lang="ru-RU" sz="6000" dirty="0" smtClean="0"/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Гартман.   Пимен. «Прогулка». «Забытый</a:t>
            </a:r>
            <a:r>
              <a:rPr lang="ru-RU" sz="7200" dirty="0">
                <a:solidFill>
                  <a:srgbClr val="C00000"/>
                </a:solidFill>
              </a:rPr>
              <a:t>». </a:t>
            </a:r>
            <a:r>
              <a:rPr lang="ru-RU" sz="7200" dirty="0" smtClean="0">
                <a:solidFill>
                  <a:srgbClr val="C00000"/>
                </a:solidFill>
              </a:rPr>
              <a:t>  </a:t>
            </a:r>
            <a:r>
              <a:rPr lang="ru-RU" sz="7200" dirty="0">
                <a:solidFill>
                  <a:srgbClr val="C00000"/>
                </a:solidFill>
              </a:rPr>
              <a:t>…смерти</a:t>
            </a:r>
            <a:r>
              <a:rPr lang="ru-RU" sz="7200" dirty="0" smtClean="0">
                <a:solidFill>
                  <a:srgbClr val="C00000"/>
                </a:solidFill>
              </a:rPr>
              <a:t>».  Гном  </a:t>
            </a:r>
            <a:r>
              <a:rPr lang="ru-RU" sz="7200" dirty="0">
                <a:solidFill>
                  <a:srgbClr val="C00000"/>
                </a:solidFill>
              </a:rPr>
              <a:t>Отрепьев.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7200" dirty="0">
                <a:solidFill>
                  <a:srgbClr val="C00000"/>
                </a:solidFill>
              </a:rPr>
              <a:t>Монолог. 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М.П.Мусоргского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Г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а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7057" y="2670265"/>
            <a:ext cx="3855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 м е  р   т  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38511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О  т   р  е   п ь  е 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836" y="4191471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П и  м   е  н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П  р о г   у л  к  а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5692111"/>
            <a:ext cx="518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М о  н  о  л   о  г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144" y="11778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7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6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792" y="1"/>
            <a:ext cx="8640960" cy="14127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44" y="25649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3" y="1556792"/>
            <a:ext cx="7128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Фамилия </a:t>
            </a:r>
            <a:r>
              <a:rPr lang="ru-RU" sz="4400" b="1" dirty="0">
                <a:solidFill>
                  <a:srgbClr val="FF0000"/>
                </a:solidFill>
              </a:rPr>
              <a:t>художника, картины которого послужили одновременно и стимулом и программой для создания фортепианного цикла «Картинки с выставки».</a:t>
            </a:r>
          </a:p>
        </p:txBody>
      </p:sp>
    </p:spTree>
    <p:extLst>
      <p:ext uri="{BB962C8B-B14F-4D97-AF65-F5344CB8AC3E}">
        <p14:creationId xmlns:p14="http://schemas.microsoft.com/office/powerpoint/2010/main" val="38297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57"/>
            <a:ext cx="94685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735" y="980728"/>
            <a:ext cx="8640960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58" y="2564904"/>
            <a:ext cx="4916089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007" y="-460857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М.П.Мусоргского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xn--i1abbnckbmcl9fb.xn--p1ai/%D1%81%D1%82%D0%B0%D1%82%D1%8C%D0%B8/519614/img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957044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05466" y="1135476"/>
            <a:ext cx="2974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</a:rPr>
              <a:t>Г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  н  о  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677" y="1893602"/>
            <a:ext cx="5243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   </a:t>
            </a:r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а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  б  ы  т  ы 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7057" y="2670265"/>
            <a:ext cx="3855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 м е  </a:t>
            </a:r>
            <a:r>
              <a:rPr lang="ru-RU" sz="5400" b="1" dirty="0" smtClean="0">
                <a:ln/>
                <a:solidFill>
                  <a:srgbClr val="0070C0"/>
                </a:solidFill>
              </a:rPr>
              <a:t>р 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 т  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38511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О  </a:t>
            </a:r>
            <a:r>
              <a:rPr lang="ru-RU" sz="5400" b="1" dirty="0" smtClean="0">
                <a:ln/>
                <a:solidFill>
                  <a:srgbClr val="0070C0"/>
                </a:solidFill>
              </a:rPr>
              <a:t>т 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 р  е   п ь  е 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836" y="4191471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П и  </a:t>
            </a:r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м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  е  н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494116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П  р о г   у л  к  </a:t>
            </a:r>
            <a:r>
              <a:rPr lang="ru-RU" sz="5400" b="1" dirty="0" smtClean="0">
                <a:ln/>
                <a:solidFill>
                  <a:srgbClr val="0070C0"/>
                </a:solidFill>
              </a:rPr>
              <a:t>а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5692111"/>
            <a:ext cx="518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М о  </a:t>
            </a:r>
            <a:r>
              <a:rPr lang="ru-RU" sz="5400" b="1" dirty="0" smtClean="0">
                <a:ln/>
                <a:solidFill>
                  <a:srgbClr val="0070C0"/>
                </a:solidFill>
              </a:rPr>
              <a:t>н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 о  л   о  г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144" y="11778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8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2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966</Words>
  <Application>Microsoft Office PowerPoint</Application>
  <PresentationFormat>Экран (4:3)</PresentationFormat>
  <Paragraphs>298</Paragraphs>
  <Slides>95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2017-11-12T11:04:27Z</dcterms:created>
  <dcterms:modified xsi:type="dcterms:W3CDTF">2017-11-21T05:03:15Z</dcterms:modified>
</cp:coreProperties>
</file>