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339" r:id="rId3"/>
    <p:sldId id="268" r:id="rId4"/>
    <p:sldId id="302" r:id="rId5"/>
    <p:sldId id="326" r:id="rId6"/>
    <p:sldId id="309" r:id="rId7"/>
    <p:sldId id="310" r:id="rId8"/>
    <p:sldId id="327" r:id="rId9"/>
    <p:sldId id="328" r:id="rId10"/>
    <p:sldId id="313" r:id="rId11"/>
    <p:sldId id="314" r:id="rId12"/>
    <p:sldId id="325" r:id="rId13"/>
    <p:sldId id="262" r:id="rId14"/>
    <p:sldId id="343" r:id="rId15"/>
    <p:sldId id="330" r:id="rId16"/>
    <p:sldId id="342" r:id="rId17"/>
    <p:sldId id="273" r:id="rId18"/>
    <p:sldId id="267" r:id="rId19"/>
    <p:sldId id="332" r:id="rId20"/>
    <p:sldId id="333" r:id="rId21"/>
    <p:sldId id="321" r:id="rId22"/>
    <p:sldId id="323" r:id="rId23"/>
    <p:sldId id="338" r:id="rId24"/>
    <p:sldId id="256" r:id="rId25"/>
    <p:sldId id="340" r:id="rId26"/>
    <p:sldId id="341" r:id="rId27"/>
    <p:sldId id="263" r:id="rId28"/>
    <p:sldId id="264" r:id="rId29"/>
    <p:sldId id="265" r:id="rId30"/>
    <p:sldId id="258" r:id="rId31"/>
    <p:sldId id="335" r:id="rId32"/>
    <p:sldId id="33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94660"/>
  </p:normalViewPr>
  <p:slideViewPr>
    <p:cSldViewPr>
      <p:cViewPr varScale="1">
        <p:scale>
          <a:sx n="76" d="100"/>
          <a:sy n="7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AA4C-1167-4E6B-98BE-5AE13DD3CA50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9245E-7174-4EC7-B104-3C9F22AF0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84472-CB36-4BFF-8CBC-A74557B4D8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84472-CB36-4BFF-8CBC-A74557B4D89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3146-88BE-4C71-AFEE-D6BBEF8E3A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7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2E592E2-946D-41CB-96FC-CDA96BB7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13176"/>
            <a:ext cx="6300192" cy="8219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093296"/>
            <a:ext cx="568072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70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43B8-8AF6-4FC4-B02F-74C6CAC7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14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4EAE50-28CF-4C56-A97C-0FC50993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id="{DED3FC18-06FF-490B-B436-3F37338857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44334834-4DA4-40C1-8123-4F44EBCE34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6">
            <a:extLst>
              <a:ext uri="{FF2B5EF4-FFF2-40B4-BE49-F238E27FC236}">
                <a16:creationId xmlns:a16="http://schemas.microsoft.com/office/drawing/2014/main" id="{4258D7D7-F34D-45C0-BDD9-68018AFFC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6581775"/>
            <a:ext cx="1414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558ED5"/>
                </a:solidFill>
                <a:latin typeface="Ariston" pitchFamily="66" charset="0"/>
              </a:rPr>
              <a:t>ProPowerPoint.Ru</a:t>
            </a:r>
            <a:endParaRPr lang="ru-RU" sz="1200">
              <a:solidFill>
                <a:srgbClr val="558ED5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8" r:id="rId3"/>
    <p:sldLayoutId id="214748365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cdn.stpulscen.ru/system/images/product/004/895/826_medium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-tara.ru/_ph/7/593732693.jpg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D3B3F462-10F1-45EB-BC25-FF0DD7564C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92080" y="5229200"/>
            <a:ext cx="4211637" cy="1451283"/>
          </a:xfrm>
        </p:spPr>
        <p:txBody>
          <a:bodyPr/>
          <a:lstStyle/>
          <a:p>
            <a:r>
              <a:rPr lang="ru-RU" alt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</a:t>
            </a:r>
          </a:p>
          <a:p>
            <a:r>
              <a:rPr lang="ru-RU" alt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Донцов Анатолий Петрович</a:t>
            </a:r>
          </a:p>
          <a:p>
            <a:r>
              <a:rPr lang="ru-RU" alt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Горловка</a:t>
            </a:r>
          </a:p>
        </p:txBody>
      </p:sp>
      <p:sp>
        <p:nvSpPr>
          <p:cNvPr id="4" name="WordArt 7">
            <a:extLst>
              <a:ext uri="{FF2B5EF4-FFF2-40B4-BE49-F238E27FC236}">
                <a16:creationId xmlns:a16="http://schemas.microsoft.com/office/drawing/2014/main" id="{FB01ED39-5276-4561-8D2D-46DF8EDC2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936" y="3161003"/>
            <a:ext cx="4789363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массы  и  объёма  тела 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  его  плотности      7 класс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7553A6-0498-4240-A67C-A75E7A6890AA}"/>
              </a:ext>
            </a:extLst>
          </p:cNvPr>
          <p:cNvSpPr/>
          <p:nvPr/>
        </p:nvSpPr>
        <p:spPr>
          <a:xfrm>
            <a:off x="467544" y="4437112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"Всё выучить невозможно, а научиться рассуждать - необходимо".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FB9A6-2E21-4C49-8132-9EB8EB4C1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" y="4825179"/>
            <a:ext cx="2080106" cy="2080106"/>
          </a:xfrm>
          <a:prstGeom prst="rect">
            <a:avLst/>
          </a:prstGeom>
        </p:spPr>
      </p:pic>
      <p:pic>
        <p:nvPicPr>
          <p:cNvPr id="6" name="Рисунок 13">
            <a:extLst>
              <a:ext uri="{FF2B5EF4-FFF2-40B4-BE49-F238E27FC236}">
                <a16:creationId xmlns:a16="http://schemas.microsoft.com/office/drawing/2014/main" id="{BE5E22B9-66DB-4F3D-B906-DB4CA24A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87" y="81107"/>
            <a:ext cx="4443028" cy="307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1225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 Поднялась опять вода,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Метку ставлю я.</a:t>
            </a:r>
          </a:p>
          <a:p>
            <a:pPr marL="457200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   Куда?</a:t>
            </a:r>
          </a:p>
          <a:p>
            <a:pPr marL="457200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 Ну, конечно же, по краю.</a:t>
            </a:r>
          </a:p>
          <a:p>
            <a:pPr marL="457200"/>
            <a:endParaRPr lang="ru-RU" sz="105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   Ничего не понимаю...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Лишь две черточки я вижу.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Эта – выше, эта – ниже.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Но какой же вывод главный?</a:t>
            </a:r>
          </a:p>
          <a:p>
            <a:pPr marL="457200"/>
            <a:endParaRPr lang="ru-RU" sz="105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 Равный вес.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Объем не равный!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Понимаешь,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Я сейчас открыл закон.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Тот закон совсем простой.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Тело вытеснит...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49080"/>
            <a:ext cx="1728192" cy="23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1225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Постой!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Говоришь, объем не равный? 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Мастер мой – мошенник явный!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За фальшивую корону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Он ответит по закону!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А ты за разгадку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Получишь дары!</a:t>
            </a:r>
          </a:p>
          <a:p>
            <a:pPr marL="457200"/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На этом прервалась беседа...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Немало воды утекло с той поры,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Но помнят закон Архимеда!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96546"/>
            <a:ext cx="3011016" cy="53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9411" y="13430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571612"/>
            <a:ext cx="3357586" cy="121444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4000504"/>
            <a:ext cx="2857520" cy="192882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A7AE2E0-C8DB-40CA-8B1A-FE5D24E9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256"/>
            <a:ext cx="1752600" cy="1495425"/>
          </a:xfrm>
          <a:prstGeom prst="rect">
            <a:avLst/>
          </a:prstGeom>
          <a:noFill/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E5428C1E-6561-42C4-9AE1-7827D52F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785926"/>
            <a:ext cx="3095625" cy="819150"/>
          </a:xfrm>
          <a:prstGeom prst="rect">
            <a:avLst/>
          </a:prstGeom>
          <a:noFill/>
        </p:spPr>
      </p:pic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721D17E6-333C-4835-B35D-52CFBFDFD80A}"/>
              </a:ext>
            </a:extLst>
          </p:cNvPr>
          <p:cNvSpPr/>
          <p:nvPr/>
        </p:nvSpPr>
        <p:spPr>
          <a:xfrm>
            <a:off x="500034" y="2500306"/>
            <a:ext cx="3143272" cy="2071702"/>
          </a:xfrm>
          <a:prstGeom prst="flowChartAlternateProcess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5E5B7E90-5F1B-4B75-AA21-2BA9141F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12" y="2848874"/>
            <a:ext cx="1985951" cy="1451660"/>
          </a:xfrm>
          <a:prstGeom prst="rect">
            <a:avLst/>
          </a:prstGeom>
          <a:noFill/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836CC497-2738-4154-A836-92E80A1A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92" y="180970"/>
            <a:ext cx="8316416" cy="1142983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массы и объёма тела </a:t>
            </a:r>
          </a:p>
        </p:txBody>
      </p:sp>
      <p:sp>
        <p:nvSpPr>
          <p:cNvPr id="19" name="Стрелка вправо 14">
            <a:extLst>
              <a:ext uri="{FF2B5EF4-FFF2-40B4-BE49-F238E27FC236}">
                <a16:creationId xmlns:a16="http://schemas.microsoft.com/office/drawing/2014/main" id="{1B3B7092-1F75-4E4D-8ED4-6F3F4870E25B}"/>
              </a:ext>
            </a:extLst>
          </p:cNvPr>
          <p:cNvSpPr/>
          <p:nvPr/>
        </p:nvSpPr>
        <p:spPr>
          <a:xfrm rot="20049690">
            <a:off x="3649560" y="2672030"/>
            <a:ext cx="1880503" cy="350888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14">
            <a:extLst>
              <a:ext uri="{FF2B5EF4-FFF2-40B4-BE49-F238E27FC236}">
                <a16:creationId xmlns:a16="http://schemas.microsoft.com/office/drawing/2014/main" id="{CA5551E0-0ECD-46D4-B597-40E9E0F3AC49}"/>
              </a:ext>
            </a:extLst>
          </p:cNvPr>
          <p:cNvSpPr/>
          <p:nvPr/>
        </p:nvSpPr>
        <p:spPr>
          <a:xfrm rot="22620000">
            <a:off x="3676339" y="4127846"/>
            <a:ext cx="2250978" cy="37460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3B1C846D-490B-48B5-A504-C9914FDC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16" y="1065994"/>
            <a:ext cx="2736850" cy="1439863"/>
          </a:xfrm>
          <a:prstGeom prst="cloudCallout">
            <a:avLst>
              <a:gd name="adj1" fmla="val -43444"/>
              <a:gd name="adj2" fmla="val 142944"/>
            </a:avLst>
          </a:prstGeom>
          <a:solidFill>
            <a:schemeClr val="bg1"/>
          </a:solidFill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" name="WordArt 9">
            <a:extLst>
              <a:ext uri="{FF2B5EF4-FFF2-40B4-BE49-F238E27FC236}">
                <a16:creationId xmlns:a16="http://schemas.microsoft.com/office/drawing/2014/main" id="{4FDE8ADC-66C4-4072-B741-D213CD26FA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69442">
            <a:off x="272171" y="1189582"/>
            <a:ext cx="2014538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24952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35896" y="521758"/>
            <a:ext cx="37076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Две сестры качались,</a:t>
            </a:r>
          </a:p>
          <a:p>
            <a:pPr>
              <a:defRPr/>
            </a:pPr>
            <a:r>
              <a:rPr lang="ru-RU" sz="28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Правды добивались, </a:t>
            </a:r>
          </a:p>
          <a:p>
            <a:pPr>
              <a:defRPr/>
            </a:pPr>
            <a:r>
              <a:rPr lang="ru-RU" sz="28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добились, </a:t>
            </a:r>
          </a:p>
          <a:p>
            <a:pPr>
              <a:defRPr/>
            </a:pPr>
            <a:r>
              <a:rPr lang="ru-RU" sz="28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остановились.</a:t>
            </a:r>
          </a:p>
        </p:txBody>
      </p:sp>
      <p:pic>
        <p:nvPicPr>
          <p:cNvPr id="8198" name="Picture 6" descr="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235108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82988"/>
            <a:ext cx="3605213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349500"/>
            <a:ext cx="22193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68313" y="3141663"/>
            <a:ext cx="450078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с Вами </a:t>
            </a:r>
          </a:p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твёрдо знаем,</a:t>
            </a:r>
          </a:p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линейкой измеряем </a:t>
            </a:r>
          </a:p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у куба высоту, ширину</a:t>
            </a:r>
          </a:p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ну, и длину.</a:t>
            </a:r>
          </a:p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Подскажите, что за связь </a:t>
            </a:r>
          </a:p>
          <a:p>
            <a:pPr>
              <a:defRPr/>
            </a:pP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существует между ними?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Мария\Мои документы\Мои рисунки\buratino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10828" y="4266431"/>
            <a:ext cx="2630468" cy="25190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28860" y="1857375"/>
            <a:ext cx="5800740" cy="4525963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Мария\Мои документы\Мои рисунки\HQCENCA0OWZI2CAENNYCYCAKCSN7LCA3KHUDUCAPZOXG2CAWQ1KZGCACUIR85CA14MFD9CAKF6A33CA1UO91OCAQ366KKCA6L7WY1CA22M2DNCATIZMA0CA91SHJ0CA87T3CCCAYGI6COCACTHLRDCA2D217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3121"/>
            <a:ext cx="2123728" cy="2315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0"/>
            <a:ext cx="67151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«Физика в сказках»</a:t>
            </a:r>
          </a:p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Наш сегодняшний урок физики мы свяжем со сказками.</a:t>
            </a:r>
          </a:p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Найдем в них такие важнейшие физические понятия: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плотность, массу,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объем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67" y="332656"/>
            <a:ext cx="874238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</a:p>
          <a:p>
            <a:pPr algn="ctr"/>
            <a:endParaRPr lang="ru-RU" dirty="0">
              <a:ln w="18415" cmpd="sng">
                <a:solidFill>
                  <a:srgbClr val="002060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n w="317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массу Золотого Ключика, если его объём 10 см3.</a:t>
            </a:r>
          </a:p>
          <a:p>
            <a:pPr algn="ctr"/>
            <a:endParaRPr lang="ru-RU" sz="2800" dirty="0">
              <a:ln w="3175" cmpd="sng">
                <a:noFill/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240163"/>
            <a:ext cx="3528392" cy="4434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480" flipV="1">
            <a:off x="3713756" y="3250136"/>
            <a:ext cx="4865999" cy="1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5400"/>
            <a:ext cx="6696743" cy="6067896"/>
          </a:xfrm>
        </p:spPr>
        <p:txBody>
          <a:bodyPr>
            <a:normAutofit fontScale="47500" lnSpcReduction="20000"/>
          </a:bodyPr>
          <a:lstStyle/>
          <a:p>
            <a:endParaRPr lang="ru-RU" b="1" i="1" dirty="0"/>
          </a:p>
          <a:p>
            <a:pPr algn="ctr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Задача  2</a:t>
            </a:r>
          </a:p>
          <a:p>
            <a:pPr>
              <a:lnSpc>
                <a:spcPct val="120000"/>
              </a:lnSpc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плотность варенья, которое очень любит </a:t>
            </a:r>
            <a:r>
              <a:rPr lang="ru-RU" sz="7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масса </a:t>
            </a:r>
            <a:r>
              <a:rPr lang="en-US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варенья в литровой банке 1,5 кг?</a:t>
            </a:r>
          </a:p>
          <a:p>
            <a:pPr>
              <a:lnSpc>
                <a:spcPct val="120000"/>
              </a:lnSpc>
              <a:buNone/>
            </a:pP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Подсказка:  </a:t>
            </a:r>
          </a:p>
          <a:p>
            <a:pPr>
              <a:lnSpc>
                <a:spcPct val="120000"/>
              </a:lnSpc>
              <a:buNone/>
            </a:pP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 =1л = 0,001м</a:t>
            </a:r>
            <a:r>
              <a:rPr lang="ru-RU" sz="7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7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2053" name="Picture 5" descr="C:\Documents and Settings\Мария\Мои документы\Мои рисунки\LKJVZCA6QQOP7CABJ8ISECA2S4XN3CA3CNXBOCAW2HMUNCAB3WZKUCAEI2060CAVEPK5UCAEZA9X0CAUVGOE9CAX1U4LOCAR13WB0CA5GFPXWCASKVU44CAZHDELDCAHS3YPNCA2FD2MXCAZ65ZDJCAHOT9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47" y="0"/>
            <a:ext cx="2137076" cy="3324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0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2F7D65-AA6D-4DE4-AAF1-DEB0C75ED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04439"/>
              </p:ext>
            </p:extLst>
          </p:nvPr>
        </p:nvGraphicFramePr>
        <p:xfrm>
          <a:off x="213228" y="548680"/>
          <a:ext cx="8717544" cy="559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706">
                <a:tc>
                  <a:txBody>
                    <a:bodyPr/>
                    <a:lstStyle/>
                    <a:p>
                      <a:r>
                        <a:rPr lang="ru-RU" sz="3200" dirty="0"/>
                        <a:t>ДАНО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556">
                <a:tc>
                  <a:txBody>
                    <a:bodyPr/>
                    <a:lstStyle/>
                    <a:p>
                      <a:r>
                        <a:rPr lang="en-US" sz="3200" dirty="0"/>
                        <a:t>m </a:t>
                      </a:r>
                      <a:r>
                        <a:rPr lang="ru-RU" sz="3200" dirty="0"/>
                        <a:t>= 1,5 кг </a:t>
                      </a:r>
                    </a:p>
                    <a:p>
                      <a:r>
                        <a:rPr lang="en-US" sz="3200" dirty="0"/>
                        <a:t>V</a:t>
                      </a:r>
                      <a:r>
                        <a:rPr lang="ru-RU" sz="3200" dirty="0"/>
                        <a:t> =1 л   </a:t>
                      </a:r>
                    </a:p>
                    <a:p>
                      <a:r>
                        <a:rPr lang="ru-RU" sz="3200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  <a:p>
                      <a:r>
                        <a:rPr lang="ru-RU" sz="3200" dirty="0"/>
                        <a:t>=0,001  м</a:t>
                      </a:r>
                      <a:r>
                        <a:rPr lang="ru-RU" sz="3200" baseline="30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el-GR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</a:t>
                      </a:r>
                      <a:r>
                        <a:rPr lang="en-US" sz="3200" dirty="0"/>
                        <a:t>m </a:t>
                      </a:r>
                      <a:r>
                        <a:rPr lang="ru-RU" sz="3200" dirty="0">
                          <a:sym typeface="Symbol"/>
                        </a:rPr>
                        <a:t></a:t>
                      </a:r>
                      <a:r>
                        <a:rPr lang="en-US" sz="3200" dirty="0"/>
                        <a:t>V</a:t>
                      </a:r>
                      <a:endParaRPr lang="ru-RU" sz="3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r"/>
                        <a:tabLst/>
                        <a:defRPr/>
                      </a:pPr>
                      <a:r>
                        <a:rPr lang="el-GR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</a:t>
                      </a:r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1,5кг/</a:t>
                      </a:r>
                      <a:r>
                        <a:rPr lang="ru-RU" sz="3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0,001 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3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1500кг/м</a:t>
                      </a:r>
                      <a:r>
                        <a:rPr lang="ru-RU" sz="3200" baseline="30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err="1"/>
                        <a:t>ρ </a:t>
                      </a:r>
                      <a:r>
                        <a:rPr lang="ru-RU" sz="3600" dirty="0"/>
                        <a:t>=?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Ответ: 1</a:t>
                      </a:r>
                      <a:r>
                        <a:rPr lang="ru-RU" sz="3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500кг/м</a:t>
                      </a:r>
                      <a:r>
                        <a:rPr lang="ru-RU" sz="3200" baseline="30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14290"/>
            <a:ext cx="3357554" cy="591187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C:\Documents and Settings\Мария\Мои документы\Мои рисунки\AFWG9CAR0DPGRCAFV0CJECAP0ZFI0CA0DSK1GCAGW3K5HCA9PZ1X0CA9UGFR1CA26KQHKCAI0Y8S3CAVVNG66CA18US1ICADV7CPUCAGS6T3YCA2IW13GCAB604HOCAR1JLWHCAPJ48B0CAJQPFXBCATYPTQ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"/>
            <a:ext cx="5357818" cy="4071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143380"/>
            <a:ext cx="88582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объем ледяного сколка, если его масса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равна 1,8 г.</a:t>
            </a:r>
          </a:p>
          <a:p>
            <a:pPr algn="ctr"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14" y="222244"/>
            <a:ext cx="874238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 </a:t>
            </a:r>
          </a:p>
          <a:p>
            <a:pPr algn="ctr"/>
            <a:endParaRPr lang="ru-RU" dirty="0">
              <a:ln w="18415" cmpd="sng">
                <a:solidFill>
                  <a:srgbClr val="002060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ln w="317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вместимость данного сосуда.</a:t>
            </a:r>
            <a:endParaRPr lang="ru-RU" sz="3600" dirty="0">
              <a:ln w="3175" cmpd="sng">
                <a:noFill/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9901"/>
            <a:ext cx="2808312" cy="4455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551647" cy="34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Выработать навыки решения задач по нахождению массы, объема и плотности тел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формирование основных понятий (взаимодействие, масса, плотность),  способности выражать свои мысли, приводить аргументы для доказательства предположений.</a:t>
            </a:r>
          </a:p>
          <a:p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67" y="332656"/>
            <a:ext cx="87423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 </a:t>
            </a:r>
          </a:p>
          <a:p>
            <a:pPr algn="ctr"/>
            <a:endParaRPr lang="ru-RU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n w="317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объём одной кнопки.</a:t>
            </a:r>
            <a:endParaRPr lang="ru-RU" sz="3200" dirty="0">
              <a:ln w="3175" cmpd="sng">
                <a:noFill/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8" y="3861048"/>
            <a:ext cx="3851382" cy="2813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20" y="2369143"/>
            <a:ext cx="3810000" cy="2857500"/>
          </a:xfrm>
          <a:prstGeom prst="rect">
            <a:avLst/>
          </a:prstGeom>
        </p:spPr>
      </p:pic>
      <p:pic>
        <p:nvPicPr>
          <p:cNvPr id="2050" name="Picture 2" descr="E:\Documents and Settings\User\Рабочий стол\для аттестации по физике\Для второго тура по аттестации\Новая папка (3)\Новая папка (3)\fragezeichen01_1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38" y="4797152"/>
            <a:ext cx="105851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0042" y="5013176"/>
            <a:ext cx="2269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ru-RU" sz="9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/>
                <a:cs typeface="Times New Roman"/>
              </a:rPr>
              <a:t>=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9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сх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8913"/>
            <a:ext cx="2500312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06511" y="981075"/>
            <a:ext cx="56195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Хоттабыч, когда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находился в обществе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спасителя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Вольки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плотность организма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 кг/м</a:t>
            </a:r>
            <a:r>
              <a:rPr lang="ru-RU" sz="28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объём, равный 0,08 м</a:t>
            </a:r>
            <a:r>
              <a:rPr lang="ru-RU" sz="28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была плотность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Хоттабыча, когда он на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двух тысяч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в полном одиночестве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сидел в кувшине объёмом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литра?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8F4D24-F10B-4D13-82DB-9E3EEFB15CB6}"/>
              </a:ext>
            </a:extLst>
          </p:cNvPr>
          <p:cNvSpPr/>
          <p:nvPr/>
        </p:nvSpPr>
        <p:spPr>
          <a:xfrm>
            <a:off x="3132138" y="369062"/>
            <a:ext cx="266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329723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427538" y="1773238"/>
            <a:ext cx="349986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плотность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Людоед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массой 115 кг при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превращении в 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мышку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объёмом 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см</a:t>
            </a:r>
            <a:r>
              <a:rPr lang="ru-RU" sz="32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9" descr="м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437063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27BA34-8296-425A-A5CD-99C5367D8C55}"/>
              </a:ext>
            </a:extLst>
          </p:cNvPr>
          <p:cNvSpPr/>
          <p:nvPr/>
        </p:nvSpPr>
        <p:spPr>
          <a:xfrm>
            <a:off x="4496018" y="630237"/>
            <a:ext cx="209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7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34E3D30-5B50-42E0-BDF7-EC634446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11" y="1279396"/>
            <a:ext cx="7643813" cy="39592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 , если от куска арбуза откусить кусочек, изменится ли плотность оставшегося арбуза?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797EB93A-CBAA-460B-9911-A3DC7F82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57563"/>
            <a:ext cx="28003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51CC08-B668-4CC3-BA2E-2128EF5504CC}"/>
              </a:ext>
            </a:extLst>
          </p:cNvPr>
          <p:cNvSpPr/>
          <p:nvPr/>
        </p:nvSpPr>
        <p:spPr>
          <a:xfrm>
            <a:off x="3270359" y="404664"/>
            <a:ext cx="209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232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5660E61F-C073-43E0-9911-717AA5C33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67389"/>
            <a:ext cx="6263317" cy="822325"/>
          </a:xfrm>
        </p:spPr>
        <p:txBody>
          <a:bodyPr/>
          <a:lstStyle/>
          <a:p>
            <a:r>
              <a:rPr lang="ru-RU" altLang="ru-RU" dirty="0"/>
              <a:t>Самостоятельная работа</a:t>
            </a:r>
            <a:br>
              <a:rPr lang="ru-RU" altLang="ru-RU" dirty="0"/>
            </a:br>
            <a:r>
              <a:rPr lang="ru-RU" altLang="ru-RU" dirty="0"/>
              <a:t>«Кто быстрее»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1C74C-1E62-4C0C-A088-C63BDE7DD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15" y="3573016"/>
            <a:ext cx="4041747" cy="32333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D1FB0C-3016-477B-A82D-5E8AC589D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47" y="4367389"/>
            <a:ext cx="1335212" cy="28408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C6D585-C46C-42FA-95AA-8DD11A16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" y="4871420"/>
            <a:ext cx="2026196" cy="20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Реши и докажи</a:t>
            </a:r>
          </a:p>
        </p:txBody>
      </p:sp>
      <p:pic>
        <p:nvPicPr>
          <p:cNvPr id="1025" name="Picture 1" descr="Соль поваренная пищевая. Москва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333" y="1823526"/>
            <a:ext cx="1553395" cy="146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6" descr="C:\Users\Учитель\Desktop\фотки\вата\вата 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238" b="7028"/>
          <a:stretch>
            <a:fillRect/>
          </a:stretch>
        </p:blipFill>
        <p:spPr bwMode="auto">
          <a:xfrm>
            <a:off x="467544" y="3516039"/>
            <a:ext cx="190976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2.imgsmail.ru/imgpreview?key=http%3A//cursovoy.narod.ru/Sample_02.jpg&amp;mb=imgdb_preview_327&amp;q=90&amp;w=100"/>
          <p:cNvPicPr/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744" r="5455" b="12756"/>
          <a:stretch>
            <a:fillRect/>
          </a:stretch>
        </p:blipFill>
        <p:spPr bwMode="auto">
          <a:xfrm>
            <a:off x="642911" y="5216563"/>
            <a:ext cx="1408810" cy="1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2275444">
            <a:off x="1834821" y="3671862"/>
            <a:ext cx="3983698" cy="428628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67744" y="3789040"/>
            <a:ext cx="3024336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689335">
            <a:off x="1699951" y="4023186"/>
            <a:ext cx="3991570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7543" y="98072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Определи, что легче, пуд </a:t>
            </a:r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соли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, пуд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железа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или пуд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и упакуй по ящикам</a:t>
            </a:r>
          </a:p>
        </p:txBody>
      </p:sp>
      <p:pic>
        <p:nvPicPr>
          <p:cNvPr id="10242" name="Picture 2" descr="http://www.euro-tara.ru/_ph/7/1/593732693.jpg">
            <a:hlinkClick r:id="rId6" tooltip="Фанерный ящик ExPak A-6 (1499x1208, 249.9Kb)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8563" y="1903788"/>
            <a:ext cx="1324281" cy="1059426"/>
          </a:xfrm>
          <a:prstGeom prst="rect">
            <a:avLst/>
          </a:prstGeom>
          <a:noFill/>
        </p:spPr>
      </p:pic>
      <p:pic>
        <p:nvPicPr>
          <p:cNvPr id="15" name="Picture 2" descr="http://www.euro-tara.ru/_ph/7/1/593732693.jpg">
            <a:hlinkClick r:id="rId6" tooltip="Фанерный ящик ExPak A-6 (1499x1208, 249.9Kb)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084696"/>
            <a:ext cx="2646291" cy="2117035"/>
          </a:xfrm>
          <a:prstGeom prst="rect">
            <a:avLst/>
          </a:prstGeom>
          <a:noFill/>
        </p:spPr>
      </p:pic>
      <p:pic>
        <p:nvPicPr>
          <p:cNvPr id="16" name="Picture 2" descr="http://www.euro-tara.ru/_ph/7/1/593732693.jpg">
            <a:hlinkClick r:id="rId6" tooltip="Фанерный ящик ExPak A-6 (1499x1208, 249.9Kb)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996" y="5254406"/>
            <a:ext cx="1951735" cy="1561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7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068E-6 L 0.0974 0.10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94E-6 L 0.12725 -0.107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5578E-6 L 0.07083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Решение задач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Задача 1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На сколько увеличилась общая масса автомашины после погрузки на нее 59 сухих сосновых брусков объемом 20 дм</a:t>
            </a:r>
            <a:r>
              <a:rPr lang="ru-RU" sz="22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 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каждый?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2714620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Дано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 = 50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</a:t>
            </a:r>
            <a:r>
              <a:rPr lang="ru-RU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ρ = 400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кг/м</a:t>
            </a:r>
            <a:r>
              <a:rPr lang="ru-RU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 -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4826" y="4260538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19374" y="2745100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1256" y="3444166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0,02 м</a:t>
            </a:r>
            <a:r>
              <a:rPr lang="ru-RU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563888" y="2786058"/>
            <a:ext cx="8774" cy="244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4262" y="2714620"/>
            <a:ext cx="164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Решение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0656" y="3071810"/>
            <a:ext cx="127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V= N V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350043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V=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50*0,02 м</a:t>
            </a:r>
            <a:r>
              <a:rPr 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м</a:t>
            </a:r>
            <a:r>
              <a:rPr 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всех сосновых брусков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4740" y="4153858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= ρV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9502" y="4516764"/>
            <a:ext cx="497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400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кг/ м</a:t>
            </a:r>
            <a:r>
              <a:rPr lang="ru-RU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</a:t>
            </a:r>
            <a:r>
              <a:rPr lang="ru-RU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 сосновых брусков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5857892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Ответ: масса машины увеличилась на 400 кг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510056" y="2780928"/>
            <a:ext cx="8774" cy="244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712" y="757848"/>
            <a:ext cx="3214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Задача 2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847" y="1448762"/>
            <a:ext cx="77460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Пользуясь таблицей плотностей, определите массы следующих физических тел: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а) чугунной детали объемом 20 см</a:t>
            </a:r>
            <a:r>
              <a:rPr lang="ru-RU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</a:t>
            </a:r>
          </a:p>
          <a:p>
            <a:pPr lvl="0"/>
            <a:endParaRPr lang="ru-RU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б) оловянного бруска объемом 10 см</a:t>
            </a:r>
            <a:r>
              <a:rPr lang="ru-RU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180" y="485524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  а) 0,14 кг = 140г</a:t>
            </a: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б) 0,073 кг = 73г</a:t>
            </a:r>
          </a:p>
        </p:txBody>
      </p:sp>
    </p:spTree>
    <p:extLst>
      <p:ext uri="{BB962C8B-B14F-4D97-AF65-F5344CB8AC3E}">
        <p14:creationId xmlns:p14="http://schemas.microsoft.com/office/powerpoint/2010/main" val="6252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712" y="757848"/>
            <a:ext cx="3214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Задача 3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847" y="1448762"/>
            <a:ext cx="760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Стальная деталь машины имеет массу 780 г.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Определите ее объем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862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Ответ: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 = 0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049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712" y="757848"/>
            <a:ext cx="3214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Задача 4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847" y="1448762"/>
            <a:ext cx="760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Какой вместимости надо взять сосуд, чтобы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него можно было налить бензин,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масса которого 35 кг?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862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Ответ: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 = 0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049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= 49л</a:t>
            </a:r>
          </a:p>
        </p:txBody>
      </p:sp>
    </p:spTree>
    <p:extLst>
      <p:ext uri="{BB962C8B-B14F-4D97-AF65-F5344CB8AC3E}">
        <p14:creationId xmlns:p14="http://schemas.microsoft.com/office/powerpoint/2010/main" val="18179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124075" y="428625"/>
            <a:ext cx="4083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569" y="961706"/>
            <a:ext cx="817086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00FF"/>
                </a:solidFill>
                <a:latin typeface="Arial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Отгадав загадки, учащиеся вспоминают название физической величины, которую можно вычислить, зная массу и объем тела.    </a:t>
            </a:r>
            <a:endParaRPr lang="ru-RU" sz="2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презентации показано установление связей между массой, объемом и плотностью тела в процессе решения задач различного содержания: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литературных персонажей;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решения с последующей взаимопроверкой;</a:t>
            </a:r>
          </a:p>
        </p:txBody>
      </p:sp>
      <p:sp>
        <p:nvSpPr>
          <p:cNvPr id="4" name="Лента лицом вниз 2">
            <a:extLst>
              <a:ext uri="{FF2B5EF4-FFF2-40B4-BE49-F238E27FC236}">
                <a16:creationId xmlns:a16="http://schemas.microsoft.com/office/drawing/2014/main" id="{65B755EA-86DA-4960-953C-1FCD5BF2083F}"/>
              </a:ext>
            </a:extLst>
          </p:cNvPr>
          <p:cNvSpPr/>
          <p:nvPr/>
        </p:nvSpPr>
        <p:spPr>
          <a:xfrm>
            <a:off x="452739" y="2861262"/>
            <a:ext cx="7775848" cy="1433639"/>
          </a:xfrm>
          <a:prstGeom prst="ribbon">
            <a:avLst>
              <a:gd name="adj1" fmla="val 28181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7568B2-BCD0-4DDA-BAE4-0DD4D5F6DFDC}"/>
              </a:ext>
            </a:extLst>
          </p:cNvPr>
          <p:cNvSpPr txBox="1">
            <a:spLocks/>
          </p:cNvSpPr>
          <p:nvPr/>
        </p:nvSpPr>
        <p:spPr bwMode="auto">
          <a:xfrm>
            <a:off x="2735775" y="3356992"/>
            <a:ext cx="32774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CF1737-BD8E-4F4C-846E-5A5641D0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06257"/>
            <a:ext cx="3744415" cy="24606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6DBD0B6C-54D7-4D5E-974B-7B8D1C34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id="{8FF5226E-99FF-4BA2-B7E9-3B201C27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85FDE50-274B-4A82-912E-591655789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7" y="399414"/>
            <a:ext cx="8420586" cy="620141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0BA19-0F36-4EF9-B8A2-72B76AD9B301}"/>
              </a:ext>
            </a:extLst>
          </p:cNvPr>
          <p:cNvSpPr txBox="1"/>
          <p:nvPr/>
        </p:nvSpPr>
        <p:spPr>
          <a:xfrm>
            <a:off x="7519988" y="6499225"/>
            <a:ext cx="1616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ston" pitchFamily="66" charset="0"/>
              </a:rPr>
              <a:t>ProPowerPoint.Ru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054" y="1846564"/>
            <a:ext cx="4845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96430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Что делали на уроке?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054" y="2995132"/>
            <a:ext cx="4488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96430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Что узнали нового?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265" y="4077072"/>
            <a:ext cx="72932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96430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Что вам запомнилось?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265" y="5157192"/>
            <a:ext cx="8619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96430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Что было самым интересным?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96430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323" y="30797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u="sng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Итог урока</a:t>
            </a:r>
          </a:p>
        </p:txBody>
      </p:sp>
    </p:spTree>
    <p:extLst>
      <p:ext uri="{BB962C8B-B14F-4D97-AF65-F5344CB8AC3E}">
        <p14:creationId xmlns:p14="http://schemas.microsoft.com/office/powerpoint/2010/main" val="9453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409270" y="404664"/>
            <a:ext cx="8352159" cy="1512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 pitchFamily="18" charset="0"/>
              </a:rPr>
              <a:t>Спасибо за работу 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51850"/>
            <a:ext cx="4997882" cy="2930695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7704" y="5080043"/>
            <a:ext cx="6192688" cy="1368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 pitchFamily="18" charset="0"/>
              </a:rPr>
              <a:t>Урок окончен !</a:t>
            </a:r>
          </a:p>
        </p:txBody>
      </p:sp>
    </p:spTree>
    <p:extLst>
      <p:ext uri="{BB962C8B-B14F-4D97-AF65-F5344CB8AC3E}">
        <p14:creationId xmlns:p14="http://schemas.microsoft.com/office/powerpoint/2010/main" val="13647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5670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Жил в Сиракузах мудрец Архимед,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Был другом царя </a:t>
            </a:r>
            <a:r>
              <a:rPr lang="ru-RU" sz="2400" b="1" dirty="0" err="1">
                <a:latin typeface="Times New Roman"/>
                <a:ea typeface="Times New Roman"/>
              </a:rPr>
              <a:t>Гиерона</a:t>
            </a:r>
            <a:r>
              <a:rPr lang="ru-RU" sz="2400" b="1" dirty="0">
                <a:latin typeface="Times New Roman"/>
                <a:ea typeface="Times New Roman"/>
              </a:rPr>
              <a:t>.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Какой для царя самый 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Важный предмет?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Вы все догадались – корона!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Захотелось </a:t>
            </a:r>
            <a:r>
              <a:rPr lang="ru-RU" sz="2400" b="1" dirty="0" err="1">
                <a:latin typeface="Times New Roman"/>
                <a:ea typeface="Times New Roman"/>
              </a:rPr>
              <a:t>Гиерону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Сделать новую корону.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Золота отмерил строго.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Взял не мало и не много,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Сколько нужно, в самый раз.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Ювелиру дал заказ.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3474431" cy="22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133" y="908720"/>
            <a:ext cx="5670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Через месяц </a:t>
            </a:r>
            <a:r>
              <a:rPr lang="ru-RU" sz="2400" b="1" dirty="0" err="1">
                <a:latin typeface="Times New Roman"/>
                <a:ea typeface="Times New Roman"/>
              </a:rPr>
              <a:t>Гиерону</a:t>
            </a:r>
            <a:endParaRPr lang="ru-RU" sz="2400" b="1" dirty="0">
              <a:latin typeface="Times New Roman"/>
              <a:ea typeface="Times New Roman"/>
            </a:endParaRP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Ювелир принес корону.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Взял корону </a:t>
            </a:r>
            <a:r>
              <a:rPr lang="ru-RU" sz="2400" b="1" dirty="0" err="1"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latin typeface="Times New Roman"/>
                <a:ea typeface="Times New Roman"/>
              </a:rPr>
              <a:t>,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Оглядел со всех сторон.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Чистым золотом сверкает...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Но ведь всякое бывает,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И добавить серебро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Можно к золоту хитро,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А того и хуже - медь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(Если совесть не иметь)...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И царю узнать охота: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Честно ль сделана работа?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Не желал терпеть урон </a:t>
            </a:r>
            <a:r>
              <a:rPr lang="ru-RU" sz="2400" b="1" dirty="0" err="1"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latin typeface="Times New Roman"/>
                <a:ea typeface="Times New Roman"/>
              </a:rPr>
              <a:t>.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И позвал он Архимеда...</a:t>
            </a:r>
          </a:p>
          <a:p>
            <a:pPr marL="457200" algn="ctr"/>
            <a:r>
              <a:rPr lang="ru-RU" sz="2400" b="1" dirty="0">
                <a:latin typeface="Times New Roman"/>
                <a:ea typeface="Times New Roman"/>
              </a:rPr>
              <a:t>Началась у них беседа.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91" y="2565685"/>
            <a:ext cx="3776092" cy="3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134" y="908720"/>
            <a:ext cx="86265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 err="1"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latin typeface="Times New Roman"/>
                <a:ea typeface="Times New Roman"/>
              </a:rPr>
              <a:t>:          Вот корона, Архимед.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Золотая или нет?</a:t>
            </a:r>
          </a:p>
          <a:p>
            <a:pPr marL="457200"/>
            <a:endParaRPr lang="ru-RU" sz="2400" b="1" dirty="0"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Архимед:       Чистым золотом сверкает...</a:t>
            </a:r>
          </a:p>
          <a:p>
            <a:pPr marL="457200"/>
            <a:endParaRPr lang="ru-RU" sz="2400" b="1" dirty="0">
              <a:latin typeface="Times New Roman"/>
              <a:ea typeface="Times New Roman"/>
            </a:endParaRPr>
          </a:p>
          <a:p>
            <a:pPr marL="457200"/>
            <a:r>
              <a:rPr lang="ru-RU" sz="2400" b="1" dirty="0" err="1"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latin typeface="Times New Roman"/>
                <a:ea typeface="Times New Roman"/>
              </a:rPr>
              <a:t>:          Но, ты знаешь, все бывает!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И добавить серебро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Можно к золоту хитро.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А того и хуже - медь,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Если совесть не иметь.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Сомневаться стал я что-то.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Честно ль сделана работа?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Можно ль это, ты скажи, определить?</a:t>
            </a:r>
          </a:p>
          <a:p>
            <a:pPr marL="457200"/>
            <a:r>
              <a:rPr lang="ru-RU" sz="2400" b="1" dirty="0">
                <a:latin typeface="Times New Roman"/>
                <a:ea typeface="Times New Roman"/>
              </a:rPr>
              <a:t>                        Но корону не царапать, не пилить...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725400" cy="20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22526" cy="660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И задумался ученый: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– Что известно? ВЕС короны.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Ну, а как найти ОБЪЕМ?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Думал ночью, думал днем.</a:t>
            </a:r>
          </a:p>
          <a:p>
            <a:pPr marL="457200"/>
            <a:r>
              <a:rPr lang="ru-RU" sz="900" b="1" dirty="0">
                <a:solidFill>
                  <a:prstClr val="black"/>
                </a:solidFill>
                <a:latin typeface="Times New Roman"/>
                <a:ea typeface="Times New Roman"/>
              </a:rPr>
              <a:t>       </a:t>
            </a:r>
            <a:endParaRPr lang="ru-RU" sz="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И однажды, в ванне моясь,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Погрузился он по пояс.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На пол вылилась вода –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Догадался он тогда,</a:t>
            </a:r>
          </a:p>
          <a:p>
            <a:pPr marL="457200"/>
            <a:endParaRPr lang="ru-RU" sz="105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Как найти ОБЪЕМ короны,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И помчался к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Гиерону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Не обут и не одет...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А народ кричал вослед:</a:t>
            </a:r>
          </a:p>
          <a:p>
            <a:pPr marL="457200"/>
            <a:endParaRPr lang="ru-RU" sz="105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– Что случилось, Архимед?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- Может быть, землетрясенье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Или в городе пожар? 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Всполошился весь базар!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/>
          <a:stretch/>
        </p:blipFill>
        <p:spPr>
          <a:xfrm>
            <a:off x="6084168" y="2158934"/>
            <a:ext cx="2903542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1" y="4563979"/>
            <a:ext cx="173689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22526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Закрывали лавки даже.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Шум и крики, и смятенье!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Он промчался мимо стражи.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– Эврика! Нашел решенье! –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Во дворец примчался он.</a:t>
            </a:r>
          </a:p>
          <a:p>
            <a:pPr marL="457200"/>
            <a:endParaRPr lang="ru-RU" sz="105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 Я придумал,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!</a:t>
            </a:r>
          </a:p>
          <a:p>
            <a:pPr marL="457200"/>
            <a:r>
              <a:rPr lang="ru-RU" sz="9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            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Эврика! Раскрыл секрет!</a:t>
            </a:r>
          </a:p>
          <a:p>
            <a:pPr marL="457200"/>
            <a:endParaRPr lang="ru-RU" sz="9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  Ты оденься, Архимед!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Вот сандалии, хитон.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А расскажешь все потом!</a:t>
            </a:r>
          </a:p>
          <a:p>
            <a:pPr marL="457200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Пусть весы сюда несут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И с водой большой сосуд...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Все доставить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Гиерону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!..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На весы кладем корону,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И теперь такой же ровно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Ищем слиток золотой...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3044750"/>
            <a:ext cx="2651360" cy="3611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10313"/>
            <a:ext cx="1354460" cy="18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02" y="1052736"/>
            <a:ext cx="812252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  Все понятно!</a:t>
            </a:r>
          </a:p>
          <a:p>
            <a:pPr marL="457200"/>
            <a:endParaRPr lang="ru-RU" sz="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Нет, постой!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Мы теперь корону нашу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Опускаем в эту чашу.</a:t>
            </a:r>
            <a:endParaRPr lang="ru-RU" sz="9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! Смотри сюда –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В чаше поднялась вода!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Ставлю черточку по краю.</a:t>
            </a:r>
          </a:p>
          <a:p>
            <a:pPr marL="457200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  А корону?</a:t>
            </a:r>
          </a:p>
          <a:p>
            <a:pPr marL="457200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Архимед.     Вынимаю.</a:t>
            </a:r>
          </a:p>
          <a:p>
            <a:pPr marL="457200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В воду золото опустим.</a:t>
            </a:r>
          </a:p>
          <a:p>
            <a:pPr marL="457200"/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Гиерон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.        В воду – золото? Допустим...</a:t>
            </a:r>
          </a:p>
          <a:p>
            <a:pPr marL="457200"/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56698"/>
            <a:ext cx="31908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4200"/>
      </p:ext>
    </p:extLst>
  </p:cSld>
  <p:clrMapOvr>
    <a:masterClrMapping/>
  </p:clrMapOvr>
</p:sld>
</file>

<file path=ppt/theme/theme1.xml><?xml version="1.0" encoding="utf-8"?>
<a:theme xmlns:a="http://schemas.openxmlformats.org/drawingml/2006/main" name="Fizi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Масса и объём</Template>
  <TotalTime>141</TotalTime>
  <Words>1195</Words>
  <Application>Microsoft Office PowerPoint</Application>
  <PresentationFormat>Экран (4:3)</PresentationFormat>
  <Paragraphs>257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Ariston</vt:lpstr>
      <vt:lpstr>Calibri</vt:lpstr>
      <vt:lpstr>Georgia</vt:lpstr>
      <vt:lpstr>Symbol</vt:lpstr>
      <vt:lpstr>Times New Roman</vt:lpstr>
      <vt:lpstr>Verdana</vt:lpstr>
      <vt:lpstr>Fizika</vt:lpstr>
      <vt:lpstr>Презентация PowerPoint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Расчёт массы и объёма тела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«Кто быстрее»</vt:lpstr>
      <vt:lpstr>Реши и докажи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Физика</dc:subject>
  <dc:creator>Admin</dc:creator>
  <dc:description>http://propowerpoint.ru - Бесплатные шаблоны для презентаций. Полезные советы и уроки  PowerPoint .</dc:description>
  <cp:lastModifiedBy>Admin</cp:lastModifiedBy>
  <cp:revision>23</cp:revision>
  <dcterms:created xsi:type="dcterms:W3CDTF">2021-01-05T16:22:42Z</dcterms:created>
  <dcterms:modified xsi:type="dcterms:W3CDTF">2021-01-06T17:46:38Z</dcterms:modified>
</cp:coreProperties>
</file>