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95" autoAdjust="0"/>
    <p:restoredTop sz="94660"/>
  </p:normalViewPr>
  <p:slideViewPr>
    <p:cSldViewPr>
      <p:cViewPr varScale="1">
        <p:scale>
          <a:sx n="108" d="100"/>
          <a:sy n="108" d="100"/>
        </p:scale>
        <p:origin x="1848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B650E-79D7-4AF8-ACC7-591A394B63A6}" type="datetimeFigureOut">
              <a:rPr lang="ru-RU" smtClean="0"/>
              <a:t>21.04.2018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03DA86-ED3E-46FB-86FB-5D7FC92FA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65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3DA86-ED3E-46FB-86FB-5D7FC92FAFF6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058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8369-42D1-41A9-BFB7-7F6EFC037502}" type="datetimeFigureOut">
              <a:rPr lang="ru-RU" smtClean="0"/>
              <a:t>21.04.2018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AC09-A678-4CA4-8AE0-30820E466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235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8369-42D1-41A9-BFB7-7F6EFC037502}" type="datetimeFigureOut">
              <a:rPr lang="ru-RU" smtClean="0"/>
              <a:t>21.04.2018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AC09-A678-4CA4-8AE0-30820E466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77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8369-42D1-41A9-BFB7-7F6EFC037502}" type="datetimeFigureOut">
              <a:rPr lang="ru-RU" smtClean="0"/>
              <a:t>21.04.2018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AC09-A678-4CA4-8AE0-30820E466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085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8369-42D1-41A9-BFB7-7F6EFC037502}" type="datetimeFigureOut">
              <a:rPr lang="ru-RU" smtClean="0"/>
              <a:t>21.04.2018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AC09-A678-4CA4-8AE0-30820E466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692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8369-42D1-41A9-BFB7-7F6EFC037502}" type="datetimeFigureOut">
              <a:rPr lang="ru-RU" smtClean="0"/>
              <a:t>21.04.2018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AC09-A678-4CA4-8AE0-30820E466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845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8369-42D1-41A9-BFB7-7F6EFC037502}" type="datetimeFigureOut">
              <a:rPr lang="ru-RU" smtClean="0"/>
              <a:t>21.04.2018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AC09-A678-4CA4-8AE0-30820E466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41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8369-42D1-41A9-BFB7-7F6EFC037502}" type="datetimeFigureOut">
              <a:rPr lang="ru-RU" smtClean="0"/>
              <a:t>21.04.2018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AC09-A678-4CA4-8AE0-30820E466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61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8369-42D1-41A9-BFB7-7F6EFC037502}" type="datetimeFigureOut">
              <a:rPr lang="ru-RU" smtClean="0"/>
              <a:t>21.04.2018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AC09-A678-4CA4-8AE0-30820E466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084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8369-42D1-41A9-BFB7-7F6EFC037502}" type="datetimeFigureOut">
              <a:rPr lang="ru-RU" smtClean="0"/>
              <a:t>21.04.2018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AC09-A678-4CA4-8AE0-30820E466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084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8369-42D1-41A9-BFB7-7F6EFC037502}" type="datetimeFigureOut">
              <a:rPr lang="ru-RU" smtClean="0"/>
              <a:t>21.04.2018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AC09-A678-4CA4-8AE0-30820E466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64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8369-42D1-41A9-BFB7-7F6EFC037502}" type="datetimeFigureOut">
              <a:rPr lang="ru-RU" smtClean="0"/>
              <a:t>21.04.2018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AC09-A678-4CA4-8AE0-30820E466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715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38369-42D1-41A9-BFB7-7F6EFC037502}" type="datetimeFigureOut">
              <a:rPr lang="ru-RU" smtClean="0"/>
              <a:t>21.04.2018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FAC09-A678-4CA4-8AE0-30820E466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937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4%D1%80%D0%B5%D0%B2%D0%BD%D0%B8%D0%B9_%D0%95%D0%B3%D0%B8%D0%BF%D0%B5%D1%82" TargetMode="External"/><Relationship Id="rId2" Type="http://schemas.openxmlformats.org/officeDocument/2006/relationships/hyperlink" Target="https://ru.wikipedia.org/wiki/%D0%A1%D0%B5%D0%BD%D0%B5%D1%8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5%D0%B0%D0%BD%D1%8C_(%D0%B4%D0%B8%D0%BD%D0%B0%D1%81%D1%82%D0%B8%D1%8F)" TargetMode="External"/><Relationship Id="rId3" Type="http://schemas.openxmlformats.org/officeDocument/2006/relationships/hyperlink" Target="https://ru.wikipedia.org/wiki/%D0%9A%D0%B8%D1%82%D0%B0%D0%B9" TargetMode="External"/><Relationship Id="rId7" Type="http://schemas.openxmlformats.org/officeDocument/2006/relationships/hyperlink" Target="https://ru.wikipedia.org/wiki/%D0%A1%D1%8F_(%D0%BA%D0%B8%D1%82%D0%B0%D0%B9%D1%81%D0%BA%D0%B0%D1%8F_%D0%B4%D0%B8%D0%BD%D0%B0%D1%81%D1%82%D0%B8%D1%8F)" TargetMode="External"/><Relationship Id="rId2" Type="http://schemas.openxmlformats.org/officeDocument/2006/relationships/hyperlink" Target="https://ru.wikipedia.org/wiki/%D0%9D%D0%B0%D1%81%D1%82%D0%BE%D0%BB%D1%8C%D0%BD%D0%B0%D1%8F_%D0%B8%D0%B3%D1%80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Gao_of_Xia" TargetMode="External"/><Relationship Id="rId5" Type="http://schemas.openxmlformats.org/officeDocument/2006/relationships/hyperlink" Target="https://ru.wikipedia.org/wiki/%D0%AF%D0%BE_(%D0%B8%D0%BC%D0%BF%D0%B5%D1%80%D0%B0%D1%82%D0%BE%D1%80)" TargetMode="External"/><Relationship Id="rId10" Type="http://schemas.openxmlformats.org/officeDocument/2006/relationships/hyperlink" Target="https://ru.wikipedia.org/wiki/220_%D0%B3%D0%BE%D0%B4" TargetMode="External"/><Relationship Id="rId4" Type="http://schemas.openxmlformats.org/officeDocument/2006/relationships/hyperlink" Target="https://ru.wikipedia.org/wiki/%D0%9B%D0%B5%D0%B3%D0%B5%D0%BD%D0%B4%D0%B0" TargetMode="External"/><Relationship Id="rId9" Type="http://schemas.openxmlformats.org/officeDocument/2006/relationships/hyperlink" Target="https://ru.wikipedia.org/wiki/206_%D0%B4%D0%BE_%D0%BD._%D1%8D.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3483818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Районный конкурс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работ исследовательского характера (конференция) учащихся учреждения общего среднего образования по учебным предметам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МАТЕМАТИКА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Математические игры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r"/>
            <a:endParaRPr lang="ru-RU" sz="1800" dirty="0">
              <a:solidFill>
                <a:schemeClr val="tx1"/>
              </a:solidFill>
            </a:endParaRPr>
          </a:p>
          <a:p>
            <a:pPr algn="r"/>
            <a:endParaRPr lang="ru-RU" sz="1800" dirty="0">
              <a:solidFill>
                <a:schemeClr val="tx1"/>
              </a:solidFill>
            </a:endParaRPr>
          </a:p>
          <a:p>
            <a:pPr algn="r"/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Авторы:</a:t>
            </a:r>
          </a:p>
          <a:p>
            <a:pPr algn="r"/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Парфенов Артем Владимирович</a:t>
            </a:r>
          </a:p>
          <a:p>
            <a:pPr algn="r"/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Филонов Евгений Игоревич</a:t>
            </a:r>
          </a:p>
          <a:p>
            <a:pPr algn="r"/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учащиеся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VIII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класса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679781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87424"/>
            <a:ext cx="8229600" cy="1143000"/>
          </a:xfrm>
        </p:spPr>
        <p:txBody>
          <a:bodyPr/>
          <a:lstStyle/>
          <a:p>
            <a:r>
              <a:rPr lang="ru-RU" dirty="0"/>
              <a:t>Игра «Змейка»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219256" cy="5789240"/>
          </a:xfrm>
        </p:spPr>
        <p:txBody>
          <a:bodyPr>
            <a:noAutofit/>
          </a:bodyPr>
          <a:lstStyle/>
          <a:p>
            <a:pPr algn="just"/>
            <a:r>
              <a:rPr lang="ru-RU" sz="1800" dirty="0"/>
              <a:t> В нашей игре оптимальное количество игроков от двух до четырех. Игра представлена на цветном поле, которое сделано в форме квадрата или прямоугольника. Игровой замысел заключается в том, что проходя по клеткам игрового поля игрок должен набрать наибольшее количество баллов. Игровые действия определяются следующими правилами: игроки находятся в центре поля, первый ход игроков определяется жеребьевкой. Игрок, который начинает игру первый выбирает клетку для хода, попадая на поле клетки, игрок балл забирает и клетка остается пустой, следующий игрок также выбирает клетку, с этих клеток начинается путь каждого игрока. Хода по диагонали нет, в пустую клетку тоже нет хода. Игрок должен каждый раз делать выбор для хода и продумывать следующий ход, чтобы не попасть «ловушку» -пустую клетку. Игроки ходят по очереди. Выиграть можно не только набирая баллы и выйти из поля с помощью клетки с пометкой 0, но и  сделать так, чтобы другим игрокам было некуда ходить. Особенность игры в том, что за игроками тянется их полоса из нулевых  клеток   и ,  если  игрок попадает в нулевую клетку , то выходит из игры с набранным количеством баллов, у соперников остается возможность дальнейшего набора баллов.  Игра ориентирована на выбор правильной стратегии игроков. При правильной игре выигрывает первый игрок. Игру мы назвали «Змейкой». В названии игры скрывается рисунок выигрышной стратегии игрока. Правильная стратегия заключается в выборе ходов по спирали, но так как второй игрок будет стремиться помешать. То в результате рисунок, составленный белыми клетками на поле игры будет представлять собой ход «змейки».</a:t>
            </a:r>
          </a:p>
        </p:txBody>
      </p:sp>
    </p:spTree>
    <p:extLst>
      <p:ext uri="{BB962C8B-B14F-4D97-AF65-F5344CB8AC3E}">
        <p14:creationId xmlns:p14="http://schemas.microsoft.com/office/powerpoint/2010/main" val="763411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Поле для игры «Змейка»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5362223"/>
              </p:ext>
            </p:extLst>
          </p:nvPr>
        </p:nvGraphicFramePr>
        <p:xfrm>
          <a:off x="1617345" y="1886744"/>
          <a:ext cx="5909310" cy="39528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4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46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46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46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46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46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529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529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529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ysClr val="windowText" lastClr="000000"/>
                          </a:solidFill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ysClr val="windowText" lastClr="000000"/>
                          </a:solidFill>
                          <a:effectLst/>
                        </a:rPr>
                        <a:t>1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ysClr val="windowText" lastClr="000000"/>
                          </a:solidFill>
                          <a:effectLst/>
                        </a:rPr>
                        <a:t>7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ysClr val="windowText" lastClr="000000"/>
                          </a:solidFill>
                          <a:effectLst/>
                        </a:rPr>
                        <a:t>1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ysClr val="windowText" lastClr="000000"/>
                          </a:solidFill>
                          <a:effectLst/>
                        </a:rPr>
                        <a:t>1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ysClr val="windowText" lastClr="000000"/>
                          </a:solidFill>
                          <a:effectLst/>
                        </a:rPr>
                        <a:t>7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ysClr val="windowText" lastClr="000000"/>
                          </a:solidFill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ysClr val="windowText" lastClr="000000"/>
                          </a:solidFill>
                          <a:effectLst/>
                        </a:rPr>
                        <a:t>7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ysClr val="windowText" lastClr="000000"/>
                          </a:solidFill>
                          <a:effectLst/>
                        </a:rPr>
                        <a:t>4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95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ysClr val="windowText" lastClr="000000"/>
                          </a:solidFill>
                          <a:effectLst/>
                        </a:rPr>
                        <a:t>7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37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ysClr val="windowText" lastClr="000000"/>
                          </a:solidFill>
                          <a:effectLst/>
                        </a:rPr>
                        <a:t>1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0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ysClr val="windowText" lastClr="000000"/>
                          </a:solidFill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5499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Игра «Лабиринт»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000" dirty="0"/>
              <a:t>Наша игра «Лабиринт» рассчитана на учащихся пятых, шестых классов, ориентирована на развитие вычислительного навыка, совершенствование устного счета, знание признаков делимости. Игрокам (игра рассчитана на двух игроков) представляется поле с двумя разными путями для прохождения лабиринта (каждому свой), игроки одновременно начинают игру, выигрывает игрок, который первым проходит лабиринт. В созданной нами головоломке игроку, который идет по верхнему пути, нужно находить те клетки, в которых результат вычислений равен числу 40. Второму же игроку нужно идти по пути, в клетках которого результат вычислений равен 30.Разработанная игра удобна тем, что значения (или результат вычислений) можно менять, тогда рисунок лабиринта также будет меняться и игра каждый раз будет новой.</a:t>
            </a:r>
          </a:p>
          <a:p>
            <a:pPr algn="just"/>
            <a:r>
              <a:rPr lang="ru-RU" sz="2000" dirty="0"/>
              <a:t>На примере игры «лабиринт» мы видим большую зависимость игры от знаний математики, поскольку игроку приходится перемещаться по клеткам с числовыми выражениями, что проверяет игрока на умение выполнять арифметические  действия.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73285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Поле для игры «Лабиринт»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71498" y="1600200"/>
            <a:ext cx="6401004" cy="4525963"/>
          </a:xfrm>
          <a:prstGeom prst="rect">
            <a:avLst/>
          </a:prstGeom>
        </p:spPr>
      </p:pic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287338" y="12811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Стрелка вверх 17"/>
          <p:cNvSpPr/>
          <p:nvPr/>
        </p:nvSpPr>
        <p:spPr>
          <a:xfrm>
            <a:off x="4240213" y="10742613"/>
            <a:ext cx="95250" cy="2476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287338" y="1678744"/>
            <a:ext cx="839946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              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7477166"/>
              </p:ext>
            </p:extLst>
          </p:nvPr>
        </p:nvGraphicFramePr>
        <p:xfrm>
          <a:off x="3635897" y="3680758"/>
          <a:ext cx="153466" cy="9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Объект упаковщика для оболочки" showAsIcon="1" r:id="rId4" imgW="1092600" imgH="685800" progId="Package">
                  <p:embed/>
                </p:oleObj>
              </mc:Choice>
              <mc:Fallback>
                <p:oleObj name="Объект упаковщика для оболочки" showAsIcon="1" r:id="rId4" imgW="1092600" imgH="685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35897" y="3680758"/>
                        <a:ext cx="153466" cy="96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8894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Связанность жизни и стратегии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000" dirty="0"/>
              <a:t>В конце бы нам хотелось показать отношение нашей жизни и стратегии. Ранее мы уже упоминали такой термин, как </a:t>
            </a:r>
            <a:r>
              <a:rPr lang="ru-RU" sz="2000" dirty="0" err="1"/>
              <a:t>игрофикация</a:t>
            </a:r>
            <a:r>
              <a:rPr lang="ru-RU" sz="2000" dirty="0"/>
              <a:t>. </a:t>
            </a:r>
            <a:r>
              <a:rPr lang="ru-RU" sz="2000" dirty="0" err="1"/>
              <a:t>Игрофикация</a:t>
            </a:r>
            <a:r>
              <a:rPr lang="ru-RU" sz="2000" dirty="0"/>
              <a:t> является инструментом для нашей жизни, который показывает нашу жизнь как игру, дает определенную цель в нашей жизни. Но наша жизнь как игра бывает не только головоломкой, но и стратегией. Итак, что есть стратегия? </a:t>
            </a:r>
            <a:r>
              <a:rPr lang="ru-RU" sz="2000" b="1" dirty="0" err="1"/>
              <a:t>Страте́гия</a:t>
            </a:r>
            <a:r>
              <a:rPr lang="ru-RU" sz="2000" dirty="0"/>
              <a:t>  — наука о войне, в частности наука полководца, общий, </a:t>
            </a:r>
            <a:r>
              <a:rPr lang="ru-RU" sz="2000" dirty="0" err="1"/>
              <a:t>недетализированный</a:t>
            </a:r>
            <a:r>
              <a:rPr lang="ru-RU" sz="2000" dirty="0"/>
              <a:t> план военной деятельности, охватывающий длительный период времени, способ достижения сложной цели, позднее вообще какой-либо деятельности человека. В нашем случае, стратегия – способ достижения сложной цели в жизни человека. В жизни это проявляется привычкой людей составлять план на день, неделю, год. План может быть как устный, так и письменным. План - заранее намеченная система мероприятий, предусматривающая порядок, последовательность и сроки выполнения работ. План же и создается для достижения определенных целей.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43417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темы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Начнем мы нашу презентацию с рассказа – почему же мы выбрали именно эту  тему? Почему мы выбрали именно «взаимосвязь математики и математических игр», а не, например, «золотое сечение»?  На то есть свои причины. Изучая материал для создания нашей исследовательской работы, мы пришли к нескольким выводам. Один из них – наша жизнь тесно связана с игрой. К нашим словам мы также можем приложить такой термин, как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игрофикация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Но подробней об этом мы расскажем на следующем слайде. Второй же вывод – математика связана исторической связью с играми.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DD701F0-1966-4496-9B32-F3E5905371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1656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829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Игрофикация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Для создания нашей исследовательской работы нам нужно было изучить большое количество материала, после чего, мы задались вопросом –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есть жизнь?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Еще великий русский писатель А.С. Пушкин писал - «Что наша жизнь? – Игра». И в правду, люди начали применять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игрофикацию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повседневной жизни. Это мы можем видеть по нескольким признакам. Первый – это распределение «ролей» среди разных людей. Под словом «роли» мы говорим об профессиях. Это продавцы, учителя строители т.д. Второй – система наград (заработная плата). Третий – система продвижения по карьерной лестницы (это возможность за хорошую и упорную работу получить более престижную должность с большей заработной платой). </a:t>
            </a:r>
          </a:p>
        </p:txBody>
      </p:sp>
    </p:spTree>
    <p:extLst>
      <p:ext uri="{BB962C8B-B14F-4D97-AF65-F5344CB8AC3E}">
        <p14:creationId xmlns:p14="http://schemas.microsoft.com/office/powerpoint/2010/main" val="1022043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Самая древняя игра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Некоторые математические игры появились еще в древности. Создавали такие игры еще древнегреческие математики и египтяне. Из известных, но не доживших до нашего времени настольных игр древнейшей, видимо, является 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  <a:hlinkClick r:id="rId2" tooltip="Сенет"/>
              </a:rPr>
              <a:t>сенет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имевший хождение в 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3" tooltip="Древний Египет"/>
              </a:rPr>
              <a:t>Древнем Египте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в 4-м тысячелетии до нашей эры. 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сенете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узнали в XIX веке по рисункам в гробницах египетских фараонов. Из-за недостатка информации, а также характерной для Египта «плоской» рисовки, создававшей неверное представление об истинном облике игры, некоторые исследователи идентифицировали найденную игру с шахматами, поспешно заключив, что именно Египет является родиной шахмат, но очень скоро это заблуждение было опровергнуто. Правила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сенета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неизвестны в точности. Предполагается, что это была игра шашечного типа; варианты правил, которыми сопровождаются выпускаемые сейчас игровые комплекты, являются современной реконструкцией. 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701284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Игровая доска для игры в </a:t>
            </a:r>
            <a:r>
              <a:rPr lang="ru-RU" sz="3200" dirty="0" err="1"/>
              <a:t>сенет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543397"/>
            <a:ext cx="3962400" cy="2639568"/>
          </a:xfrm>
        </p:spPr>
      </p:pic>
    </p:spTree>
    <p:extLst>
      <p:ext uri="{BB962C8B-B14F-4D97-AF65-F5344CB8AC3E}">
        <p14:creationId xmlns:p14="http://schemas.microsoft.com/office/powerpoint/2010/main" val="1587809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Изображение игры </a:t>
            </a:r>
            <a:r>
              <a:rPr lang="ru-RU" sz="3600" dirty="0" err="1"/>
              <a:t>сенет</a:t>
            </a:r>
            <a:r>
              <a:rPr lang="ru-RU" sz="3600" dirty="0"/>
              <a:t> на стене (Египет)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137" y="1915319"/>
            <a:ext cx="6181725" cy="3895725"/>
          </a:xfrm>
        </p:spPr>
      </p:pic>
    </p:spTree>
    <p:extLst>
      <p:ext uri="{BB962C8B-B14F-4D97-AF65-F5344CB8AC3E}">
        <p14:creationId xmlns:p14="http://schemas.microsoft.com/office/powerpoint/2010/main" val="1406952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История игры «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Го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8600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Известная в настоящее время </a:t>
            </a:r>
            <a:r>
              <a:rPr lang="ru-RU" sz="2200" dirty="0">
                <a:latin typeface="Times New Roman" pitchFamily="18" charset="0"/>
                <a:cs typeface="Times New Roman" pitchFamily="18" charset="0"/>
                <a:hlinkClick r:id="rId2" tooltip="Настольная игра"/>
              </a:rPr>
              <a:t>игра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«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» возникла в Китае. </a:t>
            </a:r>
            <a:r>
              <a:rPr lang="ru-RU" sz="2200" u="sng" dirty="0">
                <a:latin typeface="Times New Roman" pitchFamily="18" charset="0"/>
                <a:cs typeface="Times New Roman" pitchFamily="18" charset="0"/>
                <a:hlinkClick r:id="rId3" tooltip="Китай"/>
              </a:rPr>
              <a:t>Китайские</a:t>
            </a:r>
            <a:r>
              <a:rPr lang="ru-RU" sz="2200" u="sng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u="sng" dirty="0">
                <a:latin typeface="Times New Roman" pitchFamily="18" charset="0"/>
                <a:cs typeface="Times New Roman" pitchFamily="18" charset="0"/>
                <a:hlinkClick r:id="rId4" tooltip="Легенда"/>
              </a:rPr>
              <a:t>легенды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приписывают ей возраст более четырёх тысяч лет. Согласно этим легендам, игра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в Китае называемая «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вэйци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» была изобретена на заре китайской истории. Автором изобретения называют легендарного </a:t>
            </a:r>
            <a:r>
              <a:rPr lang="ru-RU" sz="2200" dirty="0">
                <a:latin typeface="Times New Roman" pitchFamily="18" charset="0"/>
                <a:cs typeface="Times New Roman" pitchFamily="18" charset="0"/>
                <a:hlinkClick r:id="rId5" tooltip="Яо (император)"/>
              </a:rPr>
              <a:t>императора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  <a:hlinkClick r:id="rId5" tooltip="Яо (император)"/>
              </a:rPr>
              <a:t>Яо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(около 2100 до н. э.), либо его первого министра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Чуна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либо </a:t>
            </a:r>
            <a:r>
              <a:rPr lang="ru-RU" sz="2200" dirty="0">
                <a:latin typeface="Times New Roman" pitchFamily="18" charset="0"/>
                <a:cs typeface="Times New Roman" pitchFamily="18" charset="0"/>
                <a:hlinkClick r:id="rId6" tooltip="en:Gao of Xia"/>
              </a:rPr>
              <a:t>императора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  <a:hlinkClick r:id="rId6" tooltip="en:Gao of Xia"/>
              </a:rPr>
              <a:t>Гао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 (около 1750 до н. э.) полумифической </a:t>
            </a:r>
            <a:r>
              <a:rPr lang="ru-RU" sz="2200" dirty="0">
                <a:latin typeface="Times New Roman" pitchFamily="18" charset="0"/>
                <a:cs typeface="Times New Roman" pitchFamily="18" charset="0"/>
                <a:hlinkClick r:id="rId7" tooltip="Ся (китайская династия)"/>
              </a:rPr>
              <a:t>династии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  <a:hlinkClick r:id="rId7" tooltip="Ся (китайская династия)"/>
              </a:rPr>
              <a:t>Ся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Во всех вариантах легенды говорится, что игра была придумана для непутёвого сына императора, дабы развить его ум и способность к концентрации внимания. Эти легенды упоминаются в летописях </a:t>
            </a:r>
            <a:r>
              <a:rPr lang="ru-RU" sz="2200" dirty="0">
                <a:latin typeface="Times New Roman" pitchFamily="18" charset="0"/>
                <a:cs typeface="Times New Roman" pitchFamily="18" charset="0"/>
                <a:hlinkClick r:id="rId8" tooltip="Хань (династия)"/>
              </a:rPr>
              <a:t>династии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  <a:hlinkClick r:id="rId8" tooltip="Хань (династия)"/>
              </a:rPr>
              <a:t>Хань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200" dirty="0">
                <a:latin typeface="Times New Roman" pitchFamily="18" charset="0"/>
                <a:cs typeface="Times New Roman" pitchFamily="18" charset="0"/>
                <a:hlinkClick r:id="rId9" tooltip="206 до н. э."/>
              </a:rPr>
              <a:t>206 до н. э.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— </a:t>
            </a:r>
            <a:r>
              <a:rPr lang="ru-RU" sz="2200" dirty="0">
                <a:latin typeface="Times New Roman" pitchFamily="18" charset="0"/>
                <a:cs typeface="Times New Roman" pitchFamily="18" charset="0"/>
                <a:hlinkClick r:id="rId10" tooltip="220 год"/>
              </a:rPr>
              <a:t>220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годы) </a:t>
            </a:r>
            <a:r>
              <a:rPr lang="ru-RU" sz="2200" u="sng" dirty="0">
                <a:latin typeface="Times New Roman" pitchFamily="18" charset="0"/>
                <a:cs typeface="Times New Roman" pitchFamily="18" charset="0"/>
              </a:rPr>
              <a:t>[6].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Игра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классическая игра на логику и умение стратегически мыслить .Чтобы одолеть соперника вам предстоит по очереди устанавливать черные и белые камни на пересечение линий игрового поля. Необходимо занять большее, чем у противника количество территории. Установленные камни нельзя перемещать, но разрешается захват «постовых» вашего соперника. Все ходы совершаются последовательно, но при необходимости порой стоит и пропустить установку нового камня .  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09045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Поле для игры в «</a:t>
            </a:r>
            <a:r>
              <a:rPr lang="ru-RU" dirty="0" err="1"/>
              <a:t>Го</a:t>
            </a:r>
            <a:r>
              <a:rPr lang="ru-RU" dirty="0"/>
              <a:t>»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200" y="1710531"/>
            <a:ext cx="6451600" cy="4305300"/>
          </a:xfrm>
        </p:spPr>
      </p:pic>
    </p:spTree>
    <p:extLst>
      <p:ext uri="{BB962C8B-B14F-4D97-AF65-F5344CB8AC3E}">
        <p14:creationId xmlns:p14="http://schemas.microsoft.com/office/powerpoint/2010/main" val="2002525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Создание математических игр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/>
              <a:t>Вдохновленные темой, мы решили создать свои математические игры. Для создания игр, нам нужно было выбрать их вид. Создавая игры, наш выбор пал на игры головоломку и стратегию. Подробней, мы познакомим вас с этими играми далее.</a:t>
            </a:r>
          </a:p>
        </p:txBody>
      </p:sp>
    </p:spTree>
    <p:extLst>
      <p:ext uri="{BB962C8B-B14F-4D97-AF65-F5344CB8AC3E}">
        <p14:creationId xmlns:p14="http://schemas.microsoft.com/office/powerpoint/2010/main" val="30485607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</TotalTime>
  <Words>1000</Words>
  <Application>Microsoft Office PowerPoint</Application>
  <PresentationFormat>Экран (4:3)</PresentationFormat>
  <Paragraphs>148</Paragraphs>
  <Slides>14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Тема Office</vt:lpstr>
      <vt:lpstr>Объект упаковщика для оболочки</vt:lpstr>
      <vt:lpstr>Районный конкурс работ исследовательского характера (конференция) учащихся учреждения общего среднего образования по учебным предметам  МАТЕМАТИКА  Математические игры</vt:lpstr>
      <vt:lpstr>Выбор темы</vt:lpstr>
      <vt:lpstr>Игрофикация</vt:lpstr>
      <vt:lpstr>Самая древняя игра</vt:lpstr>
      <vt:lpstr>Игровая доска для игры в сенет</vt:lpstr>
      <vt:lpstr>Изображение игры сенет на стене (Египет)</vt:lpstr>
      <vt:lpstr>История игры «Го»</vt:lpstr>
      <vt:lpstr>Поле для игры в «Го»</vt:lpstr>
      <vt:lpstr>Создание математических игр</vt:lpstr>
      <vt:lpstr>Игра «Змейка»</vt:lpstr>
      <vt:lpstr>Поле для игры «Змейка»</vt:lpstr>
      <vt:lpstr>Игра «Лабиринт»</vt:lpstr>
      <vt:lpstr>Поле для игры «Лабиринт»</vt:lpstr>
      <vt:lpstr>Связанность жизни и стратегии</vt:lpstr>
    </vt:vector>
  </TitlesOfParts>
  <Company>SPecialiST RePack, Sanbuild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Районный конкурс работ исследовательского характера (конференция) учащихся учреждения общего среднего образования по учебным предметам  МАТЕМАТИКА  ВЗАИМОСВЯЗЬ МАТЕМАТИКИ И МАТЕМАТИЧЕСКОЙ ИГРЫ</dc:title>
  <dc:creator>Admin</dc:creator>
  <cp:lastModifiedBy>Татьяна</cp:lastModifiedBy>
  <cp:revision>42</cp:revision>
  <dcterms:created xsi:type="dcterms:W3CDTF">2018-03-30T15:06:17Z</dcterms:created>
  <dcterms:modified xsi:type="dcterms:W3CDTF">2018-04-21T17:23:39Z</dcterms:modified>
</cp:coreProperties>
</file>