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01%20&#1044;&#1086;&#1088;&#1086;&#1078;&#1082;&#1072;%201.wma" TargetMode="Externa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857496"/>
            <a:ext cx="5513585" cy="3643338"/>
          </a:xfrm>
          <a:prstGeom prst="heart">
            <a:avLst/>
          </a:prstGeom>
        </p:spPr>
      </p:pic>
      <p:pic>
        <p:nvPicPr>
          <p:cNvPr id="6" name="Рисунок 5" descr="25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500042"/>
            <a:ext cx="3643338" cy="2428892"/>
          </a:xfrm>
          <a:prstGeom prst="hear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57686" y="714356"/>
            <a:ext cx="4087979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СЕМЕЙНАЯ   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АКАДЕМИЯ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454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КОНКУРС  «СЕМЕЙНАЯ АЗБУКА»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5"/>
            <a:ext cx="850112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Что означает понятие «фамилия»?</a:t>
            </a:r>
          </a:p>
          <a:p>
            <a:pPr marL="342900" indent="-342900"/>
            <a:r>
              <a:rPr lang="ru-RU" dirty="0" smtClean="0"/>
              <a:t>   </a:t>
            </a:r>
          </a:p>
          <a:p>
            <a:pPr marL="342900" indent="-342900">
              <a:buFont typeface="+mj-lt"/>
              <a:buAutoNum type="alphaLcParenR"/>
            </a:pPr>
            <a:r>
              <a:rPr lang="ru-RU" b="1" dirty="0" smtClean="0"/>
              <a:t>        наследственное семейное имя;</a:t>
            </a:r>
          </a:p>
          <a:p>
            <a:pPr marL="342900" indent="-342900">
              <a:buFont typeface="+mj-lt"/>
              <a:buAutoNum type="alphaLcParenR"/>
            </a:pPr>
            <a:r>
              <a:rPr lang="ru-RU" b="1" dirty="0" smtClean="0"/>
              <a:t>        единственный признак – родство;</a:t>
            </a:r>
          </a:p>
          <a:p>
            <a:pPr marL="342900" indent="-342900">
              <a:buFont typeface="+mj-lt"/>
              <a:buAutoNum type="alphaLcParenR"/>
            </a:pPr>
            <a:r>
              <a:rPr lang="ru-RU" b="1" dirty="0" smtClean="0"/>
              <a:t>         на Руси получило распространение в эпоху Петра Великого;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sz="2000" b="1" dirty="0" smtClean="0">
                <a:solidFill>
                  <a:srgbClr val="002060"/>
                </a:solidFill>
              </a:rPr>
              <a:t>2. У кого на Руси появились раньше других фамилии?</a:t>
            </a:r>
          </a:p>
          <a:p>
            <a:pPr marL="342900" indent="-342900"/>
            <a:endParaRPr lang="ru-RU" dirty="0" smtClean="0"/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/>
              <a:t>      у знатных людей;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/>
              <a:t>      у крестьян;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/>
              <a:t>      у рабов;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</a:rPr>
              <a:t>. Раньше  детям крестьян давали имя в честь святого и выбирали его по церковному календарю. Как называется этот календарь?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/>
              <a:t>        святцы;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/>
              <a:t>        месяцеслов;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60774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4. Кого называют «предками», а кого «потомками»?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5. Про кого говорят « Седьмая вода на киселе»?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6. Назовите дату рождения своих родителей.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7. Назовите полностью ваши Фамилии и Имена.</a:t>
            </a:r>
          </a:p>
          <a:p>
            <a:r>
              <a:rPr lang="ru-RU" sz="2000" b="1" dirty="0" smtClean="0"/>
              <a:t>   Просклоняйте их по падежам.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4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КОНКУРС « РОДСТВЕННЫЕ  СВЯЗИ»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2108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КТО   ОНИ   ВАМ?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643182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Мама  мамы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6431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бабушка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3214686"/>
            <a:ext cx="1650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2. Папа мамы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321468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дедушка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3786190"/>
            <a:ext cx="1823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3. Сестра  мамы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37861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тетя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4357694"/>
            <a:ext cx="130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4. Сын тёти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00364" y="435769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двоюродный  брат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5000636"/>
            <a:ext cx="156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5. Жена сына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500063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невестка, сноха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5500702"/>
            <a:ext cx="168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6. Муж дочери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542926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зять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6000768"/>
            <a:ext cx="4381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7. Крестная мать, человек </a:t>
            </a:r>
          </a:p>
          <a:p>
            <a:r>
              <a:rPr lang="ru-RU" b="1" dirty="0" smtClean="0"/>
              <a:t>состоящий в духовном родстве к другому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857884" y="62150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кума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2673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ЧТО  ТАКОЕ  ЛЮБОВЬ?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857364"/>
            <a:ext cx="2571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Л </a:t>
            </a:r>
            <a:r>
              <a:rPr lang="ru-RU" sz="2400" dirty="0" smtClean="0"/>
              <a:t>-  </a:t>
            </a:r>
            <a:r>
              <a:rPr lang="ru-RU" sz="2400" b="1" i="1" dirty="0" smtClean="0"/>
              <a:t>любить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Ю</a:t>
            </a:r>
            <a:r>
              <a:rPr lang="ru-RU" sz="2400" dirty="0" smtClean="0"/>
              <a:t> – </a:t>
            </a:r>
            <a:r>
              <a:rPr lang="ru-RU" sz="2400" b="1" i="1" dirty="0" smtClean="0"/>
              <a:t>юродивых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Б</a:t>
            </a:r>
            <a:r>
              <a:rPr lang="ru-RU" sz="2400" dirty="0" smtClean="0"/>
              <a:t>-  </a:t>
            </a:r>
            <a:r>
              <a:rPr lang="ru-RU" sz="2400" b="1" i="1" dirty="0" smtClean="0"/>
              <a:t>больных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dirty="0" smtClean="0"/>
              <a:t> – </a:t>
            </a:r>
            <a:r>
              <a:rPr lang="ru-RU" sz="2400" b="1" i="1" dirty="0" smtClean="0"/>
              <a:t>обиженных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В </a:t>
            </a:r>
            <a:r>
              <a:rPr lang="ru-RU" sz="2400" dirty="0" smtClean="0"/>
              <a:t>- </a:t>
            </a:r>
            <a:r>
              <a:rPr lang="ru-RU" sz="2400" b="1" i="1" dirty="0" smtClean="0"/>
              <a:t>врагов</a:t>
            </a:r>
          </a:p>
        </p:txBody>
      </p:sp>
      <p:pic>
        <p:nvPicPr>
          <p:cNvPr id="5" name="Рисунок 4" descr="601503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018" y="714356"/>
            <a:ext cx="2857521" cy="2286016"/>
          </a:xfrm>
          <a:prstGeom prst="hear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25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3929066"/>
            <a:ext cx="3675716" cy="2428887"/>
          </a:xfrm>
          <a:prstGeom prst="heart">
            <a:avLst/>
          </a:prstGeom>
          <a:ln w="76200">
            <a:solidFill>
              <a:srgbClr val="FF0000"/>
            </a:solidFill>
          </a:ln>
        </p:spPr>
      </p:pic>
      <p:pic>
        <p:nvPicPr>
          <p:cNvPr id="8" name="Рисунок 7" descr="25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2507" y="3643314"/>
            <a:ext cx="3751923" cy="2786082"/>
          </a:xfrm>
          <a:prstGeom prst="hear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6" y="2857496"/>
            <a:ext cx="3354728" cy="3400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i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286256"/>
            <a:ext cx="4417158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357166"/>
            <a:ext cx="3121364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1928802"/>
            <a:ext cx="1552583" cy="2305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42910" y="571480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МАСТЕР – класс по </a:t>
            </a:r>
          </a:p>
          <a:p>
            <a:r>
              <a:rPr lang="ru-RU" sz="3600" b="1" i="1" dirty="0" smtClean="0"/>
              <a:t>плетению косичек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92b7c098f4693ba583d531e1602135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2786082" cy="2089562"/>
          </a:xfrm>
          <a:prstGeom prst="rect">
            <a:avLst/>
          </a:prstGeom>
        </p:spPr>
      </p:pic>
      <p:pic>
        <p:nvPicPr>
          <p:cNvPr id="3" name="Рисунок 2" descr="092be3c01c1266c15bd2dbe4488b48c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1714488"/>
            <a:ext cx="2786082" cy="2089561"/>
          </a:xfrm>
          <a:prstGeom prst="rect">
            <a:avLst/>
          </a:prstGeom>
        </p:spPr>
      </p:pic>
      <p:pic>
        <p:nvPicPr>
          <p:cNvPr id="4" name="Рисунок 3" descr="092b15f538ee0e57fbf193059ac8d13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1428736"/>
            <a:ext cx="2786082" cy="2089562"/>
          </a:xfrm>
          <a:prstGeom prst="rect">
            <a:avLst/>
          </a:prstGeom>
        </p:spPr>
      </p:pic>
      <p:pic>
        <p:nvPicPr>
          <p:cNvPr id="5" name="Рисунок 4" descr="092b79396da3ce2a44c3d1911c731af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500438"/>
            <a:ext cx="2143140" cy="2857520"/>
          </a:xfrm>
          <a:prstGeom prst="rect">
            <a:avLst/>
          </a:prstGeom>
        </p:spPr>
      </p:pic>
      <p:pic>
        <p:nvPicPr>
          <p:cNvPr id="6" name="Рисунок 5" descr="092b6d8028e82525cd2c21eec6cd55c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736" y="4000504"/>
            <a:ext cx="3143271" cy="2357454"/>
          </a:xfrm>
          <a:prstGeom prst="rect">
            <a:avLst/>
          </a:prstGeom>
        </p:spPr>
      </p:pic>
      <p:pic>
        <p:nvPicPr>
          <p:cNvPr id="7" name="Рисунок 6" descr="092b65ba1153a182e1b77321a2fdda9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7884" y="4000504"/>
            <a:ext cx="3143272" cy="2357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00364" y="142852"/>
            <a:ext cx="4792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ТЕХНИКА   ПЕЛЕНАНИЯ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МЛАДЕНЦА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714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1285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10001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3143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71736" y="36433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36433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6000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Изгиб гитары желтой ты обнимаешь </a:t>
            </a:r>
            <a:r>
              <a:rPr lang="ru-RU" dirty="0" smtClean="0"/>
              <a:t>нежно,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Струна осколком эха пронзит тугую </a:t>
            </a:r>
            <a:r>
              <a:rPr lang="ru-RU" dirty="0" smtClean="0"/>
              <a:t>высь.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Качнется купол </a:t>
            </a:r>
            <a:r>
              <a:rPr lang="ru-RU" dirty="0" smtClean="0"/>
              <a:t>неба, </a:t>
            </a:r>
            <a:r>
              <a:rPr lang="ru-RU" dirty="0" smtClean="0"/>
              <a:t>большой и </a:t>
            </a:r>
            <a:r>
              <a:rPr lang="ru-RU" dirty="0" smtClean="0"/>
              <a:t>звездно-снежный…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 smtClean="0"/>
              <a:t>здорово, </a:t>
            </a:r>
            <a:r>
              <a:rPr lang="ru-RU" dirty="0" smtClean="0"/>
              <a:t>что все мы здесь сегодня </a:t>
            </a:r>
            <a:r>
              <a:rPr lang="ru-RU" dirty="0" smtClean="0"/>
              <a:t>собрались!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Качнется купол </a:t>
            </a:r>
            <a:r>
              <a:rPr lang="ru-RU" dirty="0" smtClean="0"/>
              <a:t>неба, </a:t>
            </a:r>
            <a:r>
              <a:rPr lang="ru-RU" dirty="0" smtClean="0"/>
              <a:t>большой и </a:t>
            </a:r>
            <a:r>
              <a:rPr lang="ru-RU" dirty="0" smtClean="0"/>
              <a:t>звездно-снежный…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 smtClean="0"/>
              <a:t>здорово, </a:t>
            </a:r>
            <a:r>
              <a:rPr lang="ru-RU" dirty="0" smtClean="0"/>
              <a:t>что все мы здесь сегодня </a:t>
            </a:r>
            <a:r>
              <a:rPr lang="ru-RU" dirty="0" smtClean="0"/>
              <a:t>собрались!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отблеск от заката </a:t>
            </a:r>
            <a:r>
              <a:rPr lang="ru-RU" dirty="0" smtClean="0"/>
              <a:t>,костер </a:t>
            </a:r>
            <a:r>
              <a:rPr lang="ru-RU" dirty="0" smtClean="0"/>
              <a:t>меж сосен </a:t>
            </a:r>
            <a:r>
              <a:rPr lang="ru-RU" dirty="0" smtClean="0"/>
              <a:t>пляшет.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Ты что грустишь </a:t>
            </a:r>
            <a:r>
              <a:rPr lang="ru-RU" dirty="0" smtClean="0"/>
              <a:t>бродяга? </a:t>
            </a:r>
            <a:r>
              <a:rPr lang="ru-RU" dirty="0" smtClean="0"/>
              <a:t>А</a:t>
            </a:r>
            <a:r>
              <a:rPr lang="ru-RU" dirty="0" smtClean="0"/>
              <a:t> </a:t>
            </a:r>
            <a:r>
              <a:rPr lang="ru-RU" dirty="0" smtClean="0"/>
              <a:t>ну-ка </a:t>
            </a:r>
            <a:r>
              <a:rPr lang="ru-RU" dirty="0" smtClean="0"/>
              <a:t>улыбнись!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кто-то очень близкий тебе тихонько </a:t>
            </a:r>
            <a:r>
              <a:rPr lang="ru-RU" dirty="0" smtClean="0"/>
              <a:t>скажет: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«Как здорово, </a:t>
            </a:r>
            <a:r>
              <a:rPr lang="ru-RU" dirty="0" smtClean="0"/>
              <a:t>что все мы здесь сегодня </a:t>
            </a:r>
            <a:r>
              <a:rPr lang="ru-RU" dirty="0" smtClean="0"/>
              <a:t>собрались!»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кто-то очень близкий тебе тихонько </a:t>
            </a:r>
            <a:r>
              <a:rPr lang="ru-RU" dirty="0" smtClean="0"/>
              <a:t>скажет: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«Как здорово, </a:t>
            </a:r>
            <a:r>
              <a:rPr lang="ru-RU" dirty="0" smtClean="0"/>
              <a:t>что все мы здесь сегодня </a:t>
            </a:r>
            <a:r>
              <a:rPr lang="ru-RU" dirty="0" smtClean="0"/>
              <a:t>собрались!»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все же с болью в горле мы тех сегодня </a:t>
            </a:r>
            <a:r>
              <a:rPr lang="ru-RU" dirty="0" smtClean="0"/>
              <a:t>вспомним,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Чьи </a:t>
            </a:r>
            <a:r>
              <a:rPr lang="ru-RU" dirty="0" smtClean="0"/>
              <a:t>имена, </a:t>
            </a:r>
            <a:r>
              <a:rPr lang="ru-RU" dirty="0" smtClean="0"/>
              <a:t>как </a:t>
            </a:r>
            <a:r>
              <a:rPr lang="ru-RU" dirty="0" smtClean="0"/>
              <a:t>раны, </a:t>
            </a:r>
            <a:r>
              <a:rPr lang="ru-RU" dirty="0" smtClean="0"/>
              <a:t>на сердце </a:t>
            </a:r>
            <a:r>
              <a:rPr lang="ru-RU" dirty="0" smtClean="0"/>
              <a:t>запеклись,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Мечтами их и песнями мы каждый вдох </a:t>
            </a:r>
            <a:r>
              <a:rPr lang="ru-RU" dirty="0" smtClean="0"/>
              <a:t>наполним.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 smtClean="0"/>
              <a:t>здорово, </a:t>
            </a:r>
            <a:r>
              <a:rPr lang="ru-RU" dirty="0" smtClean="0"/>
              <a:t>что все мы здесь сегодня </a:t>
            </a:r>
            <a:r>
              <a:rPr lang="ru-RU" dirty="0" smtClean="0"/>
              <a:t>собрались!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Мечтами их и песнями мы каждый вдох </a:t>
            </a:r>
            <a:r>
              <a:rPr lang="ru-RU" dirty="0" smtClean="0"/>
              <a:t>наполним,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 smtClean="0"/>
              <a:t>здорово, </a:t>
            </a:r>
            <a:r>
              <a:rPr lang="ru-RU" dirty="0" smtClean="0"/>
              <a:t>что все мы здесь сегодня </a:t>
            </a:r>
            <a:r>
              <a:rPr lang="ru-RU" dirty="0" smtClean="0"/>
              <a:t>собрались!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Picture 24" descr="e3c60b13f5654c0042867b4a3021661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571480"/>
            <a:ext cx="2357454" cy="1571636"/>
          </a:xfrm>
          <a:prstGeom prst="rect">
            <a:avLst/>
          </a:prstGeom>
          <a:noFill/>
        </p:spPr>
      </p:pic>
      <p:pic>
        <p:nvPicPr>
          <p:cNvPr id="6" name="Picture 12" descr="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7166"/>
            <a:ext cx="744538" cy="2125663"/>
          </a:xfrm>
          <a:prstGeom prst="rect">
            <a:avLst/>
          </a:prstGeom>
          <a:noFill/>
        </p:spPr>
      </p:pic>
      <p:pic>
        <p:nvPicPr>
          <p:cNvPr id="7" name="Picture 14" descr="7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85728"/>
            <a:ext cx="714380" cy="1013960"/>
          </a:xfrm>
          <a:prstGeom prst="rect">
            <a:avLst/>
          </a:prstGeom>
          <a:noFill/>
        </p:spPr>
      </p:pic>
      <p:pic>
        <p:nvPicPr>
          <p:cNvPr id="10" name="Picture 12" descr="1801dd79927d411fe8c6ff7f5e8e6b3a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36706">
            <a:off x="6500826" y="4714884"/>
            <a:ext cx="1180280" cy="1357322"/>
          </a:xfrm>
          <a:prstGeom prst="rect">
            <a:avLst/>
          </a:prstGeom>
          <a:noFill/>
        </p:spPr>
      </p:pic>
      <p:pic>
        <p:nvPicPr>
          <p:cNvPr id="8" name="01 Дорожка 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28596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17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230</Words>
  <PresentationFormat>Экран (4:3)</PresentationFormat>
  <Paragraphs>60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2013-12-07T17:58:22Z</dcterms:created>
  <dcterms:modified xsi:type="dcterms:W3CDTF">2013-12-08T17:45:43Z</dcterms:modified>
</cp:coreProperties>
</file>