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0" r:id="rId17"/>
    <p:sldId id="274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9F481B-AF35-48B9-BCAE-67376DC6B23B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15C507-0774-43D6-B840-D6D9AB9F11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2;&#1089;&#1072;&#1085;&#1072;\Desktop\&#1058;&#1072;&#1085;&#1077;&#1094;%20&#1084;&#1072;&#1083;&#1077;&#1085;&#1100;&#1082;&#1080;&#1093;%20&#1091;&#1090;&#1103;&#1090;!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Frans_Hals_-_Portret_van_Ren%C3%A9_Descarte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18573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Кодирование графической информации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Оксана\AppData\Local\Microsoft\Windows\Temporary Internet Files\Content.IE5\8JNCC975\MC90033815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2264" y="4286256"/>
            <a:ext cx="2861736" cy="2240384"/>
          </a:xfrm>
          <a:prstGeom prst="rect">
            <a:avLst/>
          </a:prstGeom>
          <a:noFill/>
        </p:spPr>
      </p:pic>
      <p:pic>
        <p:nvPicPr>
          <p:cNvPr id="1028" name="Picture 4" descr="C:\Users\Оксана\AppData\Local\Microsoft\Windows\Temporary Internet Files\Content.IE5\M05ELMNL\MC90043976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571744"/>
            <a:ext cx="3600456" cy="3600456"/>
          </a:xfrm>
          <a:prstGeom prst="rect">
            <a:avLst/>
          </a:prstGeom>
          <a:noFill/>
        </p:spPr>
      </p:pic>
      <p:pic>
        <p:nvPicPr>
          <p:cNvPr id="1029" name="Picture 5" descr="C:\Users\Оксана\AppData\Local\Microsoft\Windows\Temporary Internet Files\Content.IE5\8JNCC975\MC90032647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723" y="2000240"/>
            <a:ext cx="1944655" cy="1587513"/>
          </a:xfrm>
          <a:prstGeom prst="rect">
            <a:avLst/>
          </a:prstGeom>
          <a:noFill/>
        </p:spPr>
      </p:pic>
      <p:pic>
        <p:nvPicPr>
          <p:cNvPr id="1031" name="Picture 7" descr="C:\Users\Оксана\AppData\Local\Microsoft\Windows\Temporary Internet Files\Content.IE5\M05ELMNL\MC900436209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4286256"/>
            <a:ext cx="1598849" cy="2257200"/>
          </a:xfrm>
          <a:prstGeom prst="rect">
            <a:avLst/>
          </a:prstGeom>
          <a:noFill/>
        </p:spPr>
      </p:pic>
      <p:pic>
        <p:nvPicPr>
          <p:cNvPr id="1032" name="Picture 8" descr="C:\Users\Оксана\AppData\Local\Microsoft\Windows\Temporary Internet Files\Content.IE5\8JNCC975\MM900283457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357166"/>
            <a:ext cx="1119192" cy="1119192"/>
          </a:xfrm>
          <a:prstGeom prst="rect">
            <a:avLst/>
          </a:prstGeom>
          <a:noFill/>
        </p:spPr>
      </p:pic>
      <p:pic>
        <p:nvPicPr>
          <p:cNvPr id="1033" name="Picture 9" descr="C:\Users\Оксана\AppData\Local\Microsoft\Windows\Temporary Internet Files\Content.IE5\8JNCC975\MC90034579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571744"/>
            <a:ext cx="2245766" cy="1511503"/>
          </a:xfrm>
          <a:prstGeom prst="rect">
            <a:avLst/>
          </a:prstGeom>
          <a:noFill/>
        </p:spPr>
      </p:pic>
      <p:pic>
        <p:nvPicPr>
          <p:cNvPr id="1035" name="Picture 11" descr="C:\Users\Оксана\AppData\Local\Microsoft\Windows\Temporary Internet Files\Content.IE5\NL4B93VN\MC90021522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43182"/>
            <a:ext cx="1948004" cy="2301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76825" y="1844675"/>
            <a:ext cx="3313113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Arial" charset="0"/>
              </a:rPr>
              <a:t>I</a:t>
            </a: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Arial" charset="0"/>
              </a:rPr>
              <a:t> четверть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850" y="1844675"/>
            <a:ext cx="331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cs typeface="Arial" charset="0"/>
              </a:rPr>
              <a:t>II</a:t>
            </a:r>
            <a:r>
              <a:rPr lang="ru-RU" sz="4400" dirty="0">
                <a:solidFill>
                  <a:schemeClr val="tx2"/>
                </a:solidFill>
                <a:cs typeface="Arial" charset="0"/>
              </a:rPr>
              <a:t> четверть</a:t>
            </a:r>
            <a:endParaRPr lang="en-US" sz="4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0825" y="4941888"/>
            <a:ext cx="331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cs typeface="Arial" charset="0"/>
              </a:rPr>
              <a:t>III</a:t>
            </a:r>
            <a:r>
              <a:rPr lang="ru-RU" sz="4400" dirty="0">
                <a:solidFill>
                  <a:schemeClr val="tx2"/>
                </a:solidFill>
                <a:cs typeface="Arial" charset="0"/>
              </a:rPr>
              <a:t> четверть</a:t>
            </a:r>
            <a:endParaRPr lang="en-US" sz="4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03800" y="4941888"/>
            <a:ext cx="331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cs typeface="Arial" charset="0"/>
              </a:rPr>
              <a:t>IV</a:t>
            </a:r>
            <a:r>
              <a:rPr lang="ru-RU" sz="4400" dirty="0">
                <a:solidFill>
                  <a:schemeClr val="tx2"/>
                </a:solidFill>
                <a:cs typeface="Arial" charset="0"/>
              </a:rPr>
              <a:t> четверть</a:t>
            </a:r>
            <a:endParaRPr lang="en-US" sz="4400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H="1" flipV="1">
            <a:off x="785786" y="4714883"/>
            <a:ext cx="1071570" cy="4571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1857356" y="4714884"/>
            <a:ext cx="12688" cy="180974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85918" y="464344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00232" y="4143380"/>
            <a:ext cx="2520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400" dirty="0">
                <a:solidFill>
                  <a:schemeClr val="tx2"/>
                </a:solidFill>
              </a:rPr>
              <a:t>А </a:t>
            </a:r>
            <a:r>
              <a:rPr lang="ru-RU" sz="4400" dirty="0" smtClean="0">
                <a:solidFill>
                  <a:schemeClr val="tx2"/>
                </a:solidFill>
              </a:rPr>
              <a:t>(3,5)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03575" y="2205038"/>
            <a:ext cx="187325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(</a:t>
            </a:r>
            <a:r>
              <a:rPr kumimoji="0" lang="ru-R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х,у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85786" y="5429264"/>
            <a:ext cx="1887523" cy="1586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571736" y="5429264"/>
            <a:ext cx="1586" cy="109536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500298" y="5357826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86050" y="4714884"/>
            <a:ext cx="2349524" cy="84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 dirty="0">
                <a:solidFill>
                  <a:schemeClr val="tx2"/>
                </a:solidFill>
              </a:rPr>
              <a:t>В </a:t>
            </a:r>
            <a:r>
              <a:rPr lang="ru-RU" sz="4000" dirty="0" smtClean="0">
                <a:solidFill>
                  <a:schemeClr val="tx2"/>
                </a:solidFill>
              </a:rPr>
              <a:t>(5,3)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3 0.00069 L 0.39757 -0.1254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Задача </a:t>
            </a:r>
            <a:r>
              <a:rPr lang="ru-RU" i="1" u="sng" dirty="0" smtClean="0"/>
              <a:t>1 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Координаты </a:t>
            </a:r>
            <a:r>
              <a:rPr lang="ru-RU" dirty="0" smtClean="0"/>
              <a:t>точек 1(4;1), 2(4;2), 3(1;2), 4(5;5), 5(9;20), 6(6;2), 7(6;1), 8(2;5), 9(5;8), 10(8;5)</a:t>
            </a:r>
          </a:p>
          <a:p>
            <a:pPr>
              <a:buNone/>
            </a:pPr>
            <a:r>
              <a:rPr lang="ru-RU" dirty="0" smtClean="0"/>
              <a:t>Построить изображение по заданным координатам и соединить полученные точки по заданному пути.</a:t>
            </a:r>
          </a:p>
          <a:p>
            <a:pPr>
              <a:buNone/>
            </a:pPr>
            <a:r>
              <a:rPr lang="ru-RU" dirty="0" smtClean="0"/>
              <a:t>Точки: 1(4;1), 2(4;2), 3(1;2), 4(5;5), 5(9;20), 6(6;2), 7(6;1) </a:t>
            </a:r>
          </a:p>
          <a:p>
            <a:pPr>
              <a:buNone/>
            </a:pPr>
            <a:r>
              <a:rPr lang="ru-RU" dirty="0" smtClean="0"/>
              <a:t>Соедини:1→2→3→4→5→6→7→1 </a:t>
            </a:r>
          </a:p>
          <a:p>
            <a:pPr>
              <a:buNone/>
            </a:pPr>
            <a:r>
              <a:rPr lang="ru-RU" dirty="0" smtClean="0"/>
              <a:t>Точки:  8(2;5), 9(5;8), 10(8;5)</a:t>
            </a:r>
          </a:p>
          <a:p>
            <a:pPr>
              <a:buNone/>
            </a:pPr>
            <a:r>
              <a:rPr lang="ru-RU" dirty="0" smtClean="0"/>
              <a:t>Соедини:  8→9→10→8</a:t>
            </a:r>
          </a:p>
          <a:p>
            <a:endParaRPr lang="ru-RU" dirty="0"/>
          </a:p>
        </p:txBody>
      </p:sp>
      <p:pic>
        <p:nvPicPr>
          <p:cNvPr id="5" name="Picture 4" descr="C:\Users\Оксана\AppData\Local\Microsoft\Windows\Temporary Internet Files\Content.IE5\M05ELMNL\MC90043976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892" y="3971892"/>
            <a:ext cx="2886108" cy="28861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Танец маленьких утят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571612"/>
            <a:ext cx="6060591" cy="454544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РТ: № 34 (вариант 3).</a:t>
            </a:r>
            <a:endParaRPr lang="ru-RU" dirty="0"/>
          </a:p>
        </p:txBody>
      </p:sp>
      <p:pic>
        <p:nvPicPr>
          <p:cNvPr id="4" name="Picture 3" descr="C:\Users\Оксана\AppData\Local\Microsoft\Windows\Temporary Internet Files\Content.IE5\8JNCC975\MC900338156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000792" cy="4697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/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1692275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4292600"/>
            <a:ext cx="215900" cy="274638"/>
          </a:xfrm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843213" y="50847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627313" y="5300663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/>
              <a:t>2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6156325" y="50847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940425" y="530066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3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7308850" y="40767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451725" y="4221163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4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284663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140200" y="42926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5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284663" y="6921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929058" y="285728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6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5435600" y="6921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580063" y="333375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7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003800" y="981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500563" y="908050"/>
            <a:ext cx="360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8</a:t>
            </a: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5435600" y="1341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651500" y="14128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800"/>
              <a:t>9</a:t>
            </a:r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4284663" y="13414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492500" y="1268413"/>
            <a:ext cx="5762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000"/>
              <a:t>10</a:t>
            </a: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6516688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6011863" y="422116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2000"/>
              <a:t>11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1763713" y="4149725"/>
            <a:ext cx="11525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2916238" y="5157788"/>
            <a:ext cx="3311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6227763" y="4149725"/>
            <a:ext cx="1081087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1763713" y="4149725"/>
            <a:ext cx="5616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4356100" y="692150"/>
            <a:ext cx="0" cy="3457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4356100" y="692150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5076825" y="692150"/>
            <a:ext cx="4318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5076825" y="1052513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4356100" y="141287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356100" y="1412875"/>
            <a:ext cx="2232025" cy="273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  <p:bldP spid="15369" grpId="0" animBg="1"/>
      <p:bldP spid="15370" grpId="0"/>
      <p:bldP spid="15371" grpId="0" animBg="1"/>
      <p:bldP spid="15372" grpId="0"/>
      <p:bldP spid="15373" grpId="0" animBg="1"/>
      <p:bldP spid="15374" grpId="0"/>
      <p:bldP spid="15375" grpId="0" animBg="1"/>
      <p:bldP spid="15376" grpId="0"/>
      <p:bldP spid="15377" grpId="0" animBg="1"/>
      <p:bldP spid="15378" grpId="0"/>
      <p:bldP spid="15379" grpId="0" animBg="1"/>
      <p:bldP spid="15380" grpId="0"/>
      <p:bldP spid="15381" grpId="0" animBg="1"/>
      <p:bldP spid="15382" grpId="0"/>
      <p:bldP spid="15383" grpId="0" animBg="1"/>
      <p:bldP spid="15384" grpId="0"/>
      <p:bldP spid="15385" grpId="0" animBg="1"/>
      <p:bldP spid="15386" grpId="0"/>
      <p:bldP spid="15387" grpId="0" animBg="1"/>
      <p:bldP spid="15388" grpId="0"/>
      <p:bldP spid="15389" grpId="0" animBg="1"/>
      <p:bldP spid="15390" grpId="0" animBg="1"/>
      <p:bldP spid="15391" grpId="0" animBg="1"/>
      <p:bldP spid="15392" grpId="0" animBg="1"/>
      <p:bldP spid="15393" grpId="0" animBg="1"/>
      <p:bldP spid="15394" grpId="0" animBg="1"/>
      <p:bldP spid="15395" grpId="0" animBg="1"/>
      <p:bldP spid="15396" grpId="0" animBg="1"/>
      <p:bldP spid="15397" grpId="0" animBg="1"/>
      <p:bldP spid="15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i="1" dirty="0" smtClean="0"/>
              <a:t>. </a:t>
            </a:r>
            <a:r>
              <a:rPr lang="ru-RU" dirty="0" smtClean="0"/>
              <a:t>§ 1.8 – прочитать, ответить устно на вопросы 1-3.</a:t>
            </a:r>
          </a:p>
          <a:p>
            <a:pPr lvl="0"/>
            <a:r>
              <a:rPr lang="ru-RU" dirty="0" smtClean="0"/>
              <a:t>РТ: № 34 (вариант 5-6).</a:t>
            </a:r>
          </a:p>
          <a:p>
            <a:pPr lvl="0"/>
            <a:r>
              <a:rPr lang="ru-RU" dirty="0" smtClean="0"/>
              <a:t>Творческое задание:  нарисовать в прямоугольной системе координат простой рисунок. Определить и записать координаты опорных точек.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6868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6000" b="1" dirty="0" smtClean="0"/>
              <a:t>Практическая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Подведение итогов урока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Как называется плоскость, которую образуют две координатные прямые при пересечении под прямым углом в начале отсчета?</a:t>
            </a:r>
          </a:p>
          <a:p>
            <a:pPr lvl="0"/>
            <a:r>
              <a:rPr lang="ru-RU" dirty="0" smtClean="0"/>
              <a:t>Как называется координата </a:t>
            </a:r>
            <a:r>
              <a:rPr lang="ru-RU" dirty="0" err="1" smtClean="0"/>
              <a:t>х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Как называется координата у?</a:t>
            </a:r>
          </a:p>
          <a:p>
            <a:pPr lvl="0"/>
            <a:r>
              <a:rPr lang="ru-RU" dirty="0" smtClean="0"/>
              <a:t>Как записываются координаты точки в математике, информатике?</a:t>
            </a:r>
          </a:p>
          <a:p>
            <a:pPr lvl="0"/>
            <a:r>
              <a:rPr lang="ru-RU" dirty="0" smtClean="0"/>
              <a:t>Где вам больше понравилось рисовать в тетрадях или на компьютере?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урока: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познакомиться </a:t>
            </a:r>
            <a:r>
              <a:rPr lang="ru-RU" dirty="0" smtClean="0"/>
              <a:t>с прямоугольной системой координат, </a:t>
            </a:r>
          </a:p>
          <a:p>
            <a:pPr lvl="0"/>
            <a:r>
              <a:rPr lang="ru-RU" dirty="0" smtClean="0"/>
              <a:t>научиться обозначать точки в системе координат;</a:t>
            </a:r>
          </a:p>
          <a:p>
            <a:pPr lvl="0"/>
            <a:r>
              <a:rPr lang="ru-RU" dirty="0" smtClean="0"/>
              <a:t>декодировать графическое изображение заданных с помощью координатных точек;</a:t>
            </a:r>
          </a:p>
          <a:p>
            <a:pPr lvl="0"/>
            <a:r>
              <a:rPr lang="ru-RU" dirty="0" smtClean="0"/>
              <a:t>формировать практические навыки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урок для вас прошел плодотворно, и вы остались довольны - прикрепите к дереву плоды – яблоки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Если урок прошел хорошо, но могло быть и лучше – прикрепите цветы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Если урок не отличается от прежних уроков, и ничего нового не принес – зеленые листочки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А уж если совсем напрасно было потрачено время на уроке, то – желтый, чахлый лист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34818" name="Picture 2" descr="C:\Users\Оксана\AppData\Local\Microsoft\Windows\Temporary Internet Files\Content.IE5\JSWZCNDB\MC90044170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643050"/>
            <a:ext cx="1157286" cy="1157286"/>
          </a:xfrm>
          <a:prstGeom prst="rect">
            <a:avLst/>
          </a:prstGeom>
          <a:noFill/>
        </p:spPr>
      </p:pic>
      <p:pic>
        <p:nvPicPr>
          <p:cNvPr id="34820" name="Picture 4" descr="C:\Users\Оксана\AppData\Local\Microsoft\Windows\Temporary Internet Files\Content.IE5\8JNCC975\MC90043618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948454" cy="928694"/>
          </a:xfrm>
          <a:prstGeom prst="rect">
            <a:avLst/>
          </a:prstGeom>
          <a:noFill/>
        </p:spPr>
      </p:pic>
      <p:pic>
        <p:nvPicPr>
          <p:cNvPr id="34821" name="Picture 5" descr="C:\Users\Оксана\AppData\Local\Microsoft\Windows\Temporary Internet Files\Content.IE5\JSWZCNDB\MC90044010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429132"/>
            <a:ext cx="1000132" cy="9618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686800" cy="261461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урок!</a:t>
            </a:r>
            <a:endParaRPr lang="ru-RU" sz="6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3143248"/>
            <a:ext cx="2909878" cy="8032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Рукопожатие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http://www.kvartirimoskva.ru/images/Statiy9392.jpg"/>
          <p:cNvPicPr>
            <a:picLocks noChangeAspect="1" noChangeArrowheads="1"/>
          </p:cNvPicPr>
          <p:nvPr/>
        </p:nvPicPr>
        <p:blipFill>
          <a:blip r:embed="rId2"/>
          <a:srcRect r="37768" b="11811"/>
          <a:stretch>
            <a:fillRect/>
          </a:stretch>
        </p:blipFill>
        <p:spPr bwMode="auto">
          <a:xfrm>
            <a:off x="3643306" y="1258108"/>
            <a:ext cx="5072098" cy="522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ксана\Desktop\0_675b7_f72679f7_XL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7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Вопросы для обсуждения: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Что </a:t>
            </a:r>
            <a:r>
              <a:rPr lang="ru-RU" dirty="0" smtClean="0"/>
              <a:t>такое информация</a:t>
            </a:r>
            <a:r>
              <a:rPr lang="ru-RU" dirty="0" smtClean="0"/>
              <a:t>?</a:t>
            </a:r>
            <a:endParaRPr lang="ru-RU" dirty="0" smtClean="0"/>
          </a:p>
          <a:p>
            <a:pPr lvl="0"/>
            <a:r>
              <a:rPr lang="ru-RU" dirty="0" smtClean="0"/>
              <a:t>Какие виды информации по форме представления вы знаете? </a:t>
            </a:r>
          </a:p>
          <a:p>
            <a:pPr lvl="0"/>
            <a:r>
              <a:rPr lang="ru-RU" dirty="0" smtClean="0"/>
              <a:t>Что такое код</a:t>
            </a:r>
            <a:r>
              <a:rPr lang="ru-RU" dirty="0" smtClean="0"/>
              <a:t>?</a:t>
            </a:r>
            <a:endParaRPr lang="ru-RU" dirty="0" smtClean="0"/>
          </a:p>
          <a:p>
            <a:pPr lvl="0"/>
            <a:r>
              <a:rPr lang="ru-RU" dirty="0" smtClean="0"/>
              <a:t>Что такое кодирование? </a:t>
            </a:r>
          </a:p>
          <a:p>
            <a:pPr lvl="0"/>
            <a:r>
              <a:rPr lang="ru-RU" dirty="0" smtClean="0"/>
              <a:t>Какие способы кодирования вы знаете? </a:t>
            </a:r>
          </a:p>
          <a:p>
            <a:pPr lvl="0"/>
            <a:r>
              <a:rPr lang="ru-RU" dirty="0" smtClean="0"/>
              <a:t>Как мы кодируем информацию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закодировать графическую информацию?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C:\Users\Оксана\AppData\Local\Microsoft\Windows\Temporary Internet Files\Content.IE5\NL4B93VN\MC900434411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4237062" cy="47666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Декодируйте сообщение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643182"/>
          <a:ext cx="8686797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40971"/>
                <a:gridCol w="1240971"/>
                <a:gridCol w="1240971"/>
                <a:gridCol w="1240971"/>
                <a:gridCol w="1240971"/>
                <a:gridCol w="1240971"/>
                <a:gridCol w="124097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А- 1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Б -2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В- 3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Г- 4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Д-5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Е -6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Ё- 7</a:t>
                      </a:r>
                      <a:endParaRPr lang="ru-RU" sz="1200" b="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Ж -8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З- 9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И- 10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Й- 11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К- 12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Л- 13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М -14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 -15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 -16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 -17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Р- 18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С -19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Т- 20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У -21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 -22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Х -23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 -24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Ч- 25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Ш- 26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Щ -27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Ъ -28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1571612"/>
            <a:ext cx="7510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14-6-20-16-5  12-16-16-18-5-10-15-1-20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686800" cy="226696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/>
              <a:t>Метод координат</a:t>
            </a:r>
            <a:endParaRPr lang="ru-RU" sz="8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РЕНЕ ДЕКАРТ (1596-1650)</a:t>
            </a:r>
            <a:endParaRPr lang="ru-RU" dirty="0"/>
          </a:p>
        </p:txBody>
      </p:sp>
      <p:grpSp>
        <p:nvGrpSpPr>
          <p:cNvPr id="4" name="Group 8"/>
          <p:cNvGrpSpPr>
            <a:grpSpLocks noGrp="1"/>
          </p:cNvGrpSpPr>
          <p:nvPr>
            <p:ph idx="1"/>
          </p:nvPr>
        </p:nvGrpSpPr>
        <p:grpSpPr bwMode="auto">
          <a:xfrm>
            <a:off x="2071670" y="1428736"/>
            <a:ext cx="5143536" cy="5008579"/>
            <a:chOff x="1632" y="960"/>
            <a:chExt cx="3072" cy="3168"/>
          </a:xfrm>
        </p:grpSpPr>
        <p:sp>
          <p:nvSpPr>
            <p:cNvPr id="5" name="AutoShape 7" descr="Коричневый мрамор"/>
            <p:cNvSpPr>
              <a:spLocks noChangeArrowheads="1"/>
            </p:cNvSpPr>
            <p:nvPr/>
          </p:nvSpPr>
          <p:spPr bwMode="auto">
            <a:xfrm>
              <a:off x="1632" y="960"/>
              <a:ext cx="3072" cy="3168"/>
            </a:xfrm>
            <a:prstGeom prst="bevel">
              <a:avLst>
                <a:gd name="adj" fmla="val 125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6" descr="Портрет">
              <a:hlinkClick r:id="rId3" tooltip="Портрет"/>
            </p:cNvPr>
            <p:cNvPicPr>
              <a:picLocks noChangeAspect="1" noChangeArrowheads="1"/>
            </p:cNvPicPr>
            <p:nvPr/>
          </p:nvPicPr>
          <p:blipFill>
            <a:blip r:embed="rId4"/>
            <a:srcRect t="3459" b="8324"/>
            <a:stretch>
              <a:fillRect/>
            </a:stretch>
          </p:blipFill>
          <p:spPr bwMode="auto">
            <a:xfrm>
              <a:off x="2016" y="1344"/>
              <a:ext cx="2304" cy="24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450</Words>
  <Application>Microsoft Office PowerPoint</Application>
  <PresentationFormat>Экран (4:3)</PresentationFormat>
  <Paragraphs>95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Кодирование графической информации </vt:lpstr>
      <vt:lpstr>Цель урока:  </vt:lpstr>
      <vt:lpstr>Приветствие</vt:lpstr>
      <vt:lpstr>Слайд 4</vt:lpstr>
      <vt:lpstr> Вопросы для обсуждения: </vt:lpstr>
      <vt:lpstr>Как закодировать графическую информацию?  </vt:lpstr>
      <vt:lpstr>Декодируйте сообщение </vt:lpstr>
      <vt:lpstr>Метод координат</vt:lpstr>
      <vt:lpstr>РЕНЕ ДЕКАРТ (1596-1650)</vt:lpstr>
      <vt:lpstr>Слайд 10</vt:lpstr>
      <vt:lpstr>Слайд 11</vt:lpstr>
      <vt:lpstr>Слайд 12</vt:lpstr>
      <vt:lpstr>Задача 1   </vt:lpstr>
      <vt:lpstr>Физкультминутка </vt:lpstr>
      <vt:lpstr>Задание: РТ: № 34 (вариант 3).</vt:lpstr>
      <vt:lpstr>1</vt:lpstr>
      <vt:lpstr>Домашнее задание:</vt:lpstr>
      <vt:lpstr>Практическая часть </vt:lpstr>
      <vt:lpstr>Подведение итогов урока </vt:lpstr>
      <vt:lpstr>Рефлексия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графической информации</dc:title>
  <dc:creator>Оксана</dc:creator>
  <cp:lastModifiedBy>Оксана</cp:lastModifiedBy>
  <cp:revision>8</cp:revision>
  <dcterms:created xsi:type="dcterms:W3CDTF">2013-12-12T18:42:15Z</dcterms:created>
  <dcterms:modified xsi:type="dcterms:W3CDTF">2013-12-12T19:52:19Z</dcterms:modified>
</cp:coreProperties>
</file>