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18"/>
  </p:notesMasterIdLst>
  <p:sldIdLst>
    <p:sldId id="256" r:id="rId2"/>
    <p:sldId id="259" r:id="rId3"/>
    <p:sldId id="266" r:id="rId4"/>
    <p:sldId id="267" r:id="rId5"/>
    <p:sldId id="270" r:id="rId6"/>
    <p:sldId id="276" r:id="rId7"/>
    <p:sldId id="274" r:id="rId8"/>
    <p:sldId id="275" r:id="rId9"/>
    <p:sldId id="263" r:id="rId10"/>
    <p:sldId id="264" r:id="rId11"/>
    <p:sldId id="265" r:id="rId12"/>
    <p:sldId id="283" r:id="rId13"/>
    <p:sldId id="284" r:id="rId14"/>
    <p:sldId id="278" r:id="rId15"/>
    <p:sldId id="277" r:id="rId16"/>
    <p:sldId id="279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3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4D7C8B-5920-4426-85DA-171B142494EC}" type="datetimeFigureOut">
              <a:rPr lang="ru-RU" smtClean="0"/>
              <a:t>08.02.2017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E3370B-9F3F-4247-A126-5EB874FE41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636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3370B-9F3F-4247-A126-5EB874FE41E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6988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990C-7FEC-468E-838E-DFDFF0A44267}" type="datetimeFigureOut">
              <a:rPr lang="ru-RU" smtClean="0"/>
              <a:t>08.02.2017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ECCB1-15BF-4240-B354-115FFC9D2D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599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990C-7FEC-468E-838E-DFDFF0A44267}" type="datetimeFigureOut">
              <a:rPr lang="ru-RU" smtClean="0"/>
              <a:t>08.02.2017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ECCB1-15BF-4240-B354-115FFC9D2D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271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990C-7FEC-468E-838E-DFDFF0A44267}" type="datetimeFigureOut">
              <a:rPr lang="ru-RU" smtClean="0"/>
              <a:t>08.02.2017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ECCB1-15BF-4240-B354-115FFC9D2D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209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990C-7FEC-468E-838E-DFDFF0A44267}" type="datetimeFigureOut">
              <a:rPr lang="ru-RU" smtClean="0"/>
              <a:t>08.02.2017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ECCB1-15BF-4240-B354-115FFC9D2D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343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990C-7FEC-468E-838E-DFDFF0A44267}" type="datetimeFigureOut">
              <a:rPr lang="ru-RU" smtClean="0"/>
              <a:t>08.02.2017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ECCB1-15BF-4240-B354-115FFC9D2D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3873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990C-7FEC-468E-838E-DFDFF0A44267}" type="datetimeFigureOut">
              <a:rPr lang="ru-RU" smtClean="0"/>
              <a:t>08.02.2017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ECCB1-15BF-4240-B354-115FFC9D2D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5910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990C-7FEC-468E-838E-DFDFF0A44267}" type="datetimeFigureOut">
              <a:rPr lang="ru-RU" smtClean="0"/>
              <a:t>08.02.2017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ECCB1-15BF-4240-B354-115FFC9D2D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325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990C-7FEC-468E-838E-DFDFF0A44267}" type="datetimeFigureOut">
              <a:rPr lang="ru-RU" smtClean="0"/>
              <a:t>08.02.2017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ECCB1-15BF-4240-B354-115FFC9D2D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8985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990C-7FEC-468E-838E-DFDFF0A44267}" type="datetimeFigureOut">
              <a:rPr lang="ru-RU" smtClean="0"/>
              <a:t>08.02.2017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ECCB1-15BF-4240-B354-115FFC9D2D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3356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990C-7FEC-468E-838E-DFDFF0A44267}" type="datetimeFigureOut">
              <a:rPr lang="ru-RU" smtClean="0"/>
              <a:t>08.02.2017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ECCB1-15BF-4240-B354-115FFC9D2D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3200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990C-7FEC-468E-838E-DFDFF0A44267}" type="datetimeFigureOut">
              <a:rPr lang="ru-RU" smtClean="0"/>
              <a:t>08.02.2017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ECCB1-15BF-4240-B354-115FFC9D2D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543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8990C-7FEC-468E-838E-DFDFF0A44267}" type="datetimeFigureOut">
              <a:rPr lang="ru-RU" smtClean="0"/>
              <a:t>08.02.2017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ECCB1-15BF-4240-B354-115FFC9D2D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822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7714" y="4008438"/>
            <a:ext cx="4354286" cy="1655762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>
                <a:ln/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Составила: </a:t>
            </a:r>
          </a:p>
          <a:p>
            <a:r>
              <a:rPr lang="ru-RU" b="1" dirty="0">
                <a:ln/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преподаватель </a:t>
            </a:r>
          </a:p>
          <a:p>
            <a:r>
              <a:rPr lang="ru-RU" b="1" dirty="0">
                <a:ln/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английского языка</a:t>
            </a:r>
          </a:p>
          <a:p>
            <a:r>
              <a:rPr lang="ru-RU" b="1" dirty="0">
                <a:ln/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Воронина М.В.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3408" y="752065"/>
            <a:ext cx="10649070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ru-RU" sz="6600" b="1" dirty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Modal verbs</a:t>
            </a:r>
            <a:r>
              <a:rPr lang="ru-RU" altLang="ru-RU" sz="6600" b="1" dirty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/>
            </a:r>
            <a:br>
              <a:rPr lang="ru-RU" altLang="ru-RU" sz="6600" b="1" dirty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latin typeface="Arial Black" panose="020B0A04020102020204" pitchFamily="34" charset="0"/>
              </a:rPr>
            </a:br>
            <a:r>
              <a:rPr lang="ru-RU" altLang="ru-RU" sz="6600" b="1" dirty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(Модальные глаголы)</a:t>
            </a:r>
            <a:endParaRPr lang="ru-RU" sz="6600" b="1" dirty="0">
              <a:ln>
                <a:solidFill>
                  <a:srgbClr val="00B050"/>
                </a:solidFill>
              </a:ln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87765" y="5965371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2017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год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4729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575031" y="669905"/>
            <a:ext cx="27218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5400" b="1" dirty="0" smtClean="0">
                <a:ln/>
                <a:solidFill>
                  <a:srgbClr val="FFC000"/>
                </a:solidFill>
              </a:rPr>
              <a:t>Ought to</a:t>
            </a:r>
            <a:endParaRPr lang="ru-RU" sz="5400" b="1" dirty="0">
              <a:ln/>
              <a:solidFill>
                <a:srgbClr val="FFC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64970" y="1593235"/>
            <a:ext cx="97878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Перевод: </a:t>
            </a:r>
            <a:r>
              <a:rPr lang="ru-RU" sz="2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должен, </a:t>
            </a:r>
            <a:r>
              <a:rPr lang="ru-RU" sz="24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следует</a:t>
            </a:r>
            <a:endParaRPr lang="ru-RU" sz="24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Значение:</a:t>
            </a:r>
            <a:r>
              <a:rPr lang="ru-RU" sz="2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выражает </a:t>
            </a:r>
            <a:r>
              <a:rPr lang="ru-RU" sz="24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моральный долг, желательность, настоятельный совет</a:t>
            </a:r>
            <a:endParaRPr lang="ru-RU" sz="24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Эквиваленты</a:t>
            </a:r>
            <a:r>
              <a:rPr lang="ru-RU" sz="24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</a:t>
            </a:r>
            <a:endParaRPr lang="ru-RU" sz="24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3326042"/>
              </p:ext>
            </p:extLst>
          </p:nvPr>
        </p:nvGraphicFramePr>
        <p:xfrm>
          <a:off x="1664970" y="3265900"/>
          <a:ext cx="8127999" cy="1359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53622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Present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Past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Future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3622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Ought to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Should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997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696314" y="669905"/>
            <a:ext cx="247933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5400" b="1" dirty="0" smtClean="0">
                <a:ln/>
                <a:solidFill>
                  <a:srgbClr val="FFC000"/>
                </a:solidFill>
              </a:rPr>
              <a:t>To be to</a:t>
            </a:r>
            <a:endParaRPr lang="ru-RU" sz="5400" b="1" dirty="0">
              <a:ln/>
              <a:solidFill>
                <a:srgbClr val="FFC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53490" y="1593235"/>
            <a:ext cx="928497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Перевод: </a:t>
            </a:r>
            <a:r>
              <a:rPr lang="ru-RU" sz="2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должен, </a:t>
            </a:r>
            <a:r>
              <a:rPr lang="ru-RU" sz="24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обязан</a:t>
            </a:r>
            <a:endParaRPr lang="ru-RU" sz="24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Значение:</a:t>
            </a:r>
            <a:r>
              <a:rPr lang="ru-RU" sz="2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употребляется </a:t>
            </a: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выражения слабого приказа или команды, долженствования.</a:t>
            </a:r>
          </a:p>
          <a:p>
            <a:pPr lvl="0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370198" y="2879705"/>
            <a:ext cx="313156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5400" b="1" dirty="0" smtClean="0">
                <a:ln/>
                <a:solidFill>
                  <a:srgbClr val="FFC000"/>
                </a:solidFill>
              </a:rPr>
              <a:t>To </a:t>
            </a:r>
            <a:r>
              <a:rPr lang="en-US" sz="5400" b="1" dirty="0" smtClean="0">
                <a:ln/>
                <a:solidFill>
                  <a:srgbClr val="FFC000"/>
                </a:solidFill>
              </a:rPr>
              <a:t>have </a:t>
            </a:r>
            <a:r>
              <a:rPr lang="en-US" sz="5400" b="1" dirty="0" smtClean="0">
                <a:ln/>
                <a:solidFill>
                  <a:srgbClr val="FFC000"/>
                </a:solidFill>
              </a:rPr>
              <a:t>to</a:t>
            </a:r>
            <a:endParaRPr lang="ru-RU" sz="5400" b="1" dirty="0">
              <a:ln/>
              <a:solidFill>
                <a:srgbClr val="FFC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82040" y="3582413"/>
            <a:ext cx="90335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Перевод: </a:t>
            </a:r>
            <a:r>
              <a:rPr lang="ru-RU" sz="24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вынужден, </a:t>
            </a:r>
            <a:r>
              <a:rPr lang="ru-RU" sz="2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обязан</a:t>
            </a:r>
          </a:p>
          <a:p>
            <a:pPr lvl="0"/>
            <a:r>
              <a:rPr lang="ru-RU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Значение:</a:t>
            </a:r>
            <a:r>
              <a:rPr lang="ru-RU" sz="2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употребляется для выражения долженствования и необходимости в зависимости от обстоятельств.</a:t>
            </a:r>
          </a:p>
        </p:txBody>
      </p:sp>
    </p:spTree>
    <p:extLst>
      <p:ext uri="{BB962C8B-B14F-4D97-AF65-F5344CB8AC3E}">
        <p14:creationId xmlns:p14="http://schemas.microsoft.com/office/powerpoint/2010/main" val="426267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53555" y="473988"/>
            <a:ext cx="156485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5400" b="1" dirty="0" smtClean="0">
                <a:ln/>
                <a:solidFill>
                  <a:srgbClr val="FFC000"/>
                </a:solidFill>
              </a:rPr>
              <a:t>Shall</a:t>
            </a:r>
            <a:endParaRPr lang="ru-RU" sz="5400" b="1" dirty="0">
              <a:ln/>
              <a:solidFill>
                <a:srgbClr val="FFC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4420" y="1155619"/>
            <a:ext cx="98869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Этот модальный глагол употребляется для выражения угрозы или предостережения, а также просьбы об указании.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274579" y="1871368"/>
            <a:ext cx="13227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5400" b="1" dirty="0" smtClean="0">
                <a:ln/>
                <a:solidFill>
                  <a:srgbClr val="FFC000"/>
                </a:solidFill>
              </a:rPr>
              <a:t>Will</a:t>
            </a:r>
            <a:endParaRPr lang="ru-RU" sz="5400" b="1" dirty="0">
              <a:ln/>
              <a:solidFill>
                <a:srgbClr val="FFC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4420" y="2616601"/>
            <a:ext cx="95554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Этот модальный глагол употребляется для выражения вежливых просьб, разрешений,  готовности/нежелания действовать.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900183" y="3325534"/>
            <a:ext cx="207159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5400" b="1" dirty="0" smtClean="0">
                <a:ln/>
                <a:solidFill>
                  <a:srgbClr val="FFC000"/>
                </a:solidFill>
              </a:rPr>
              <a:t>Would</a:t>
            </a:r>
            <a:endParaRPr lang="ru-RU" sz="5400" b="1" dirty="0">
              <a:ln/>
              <a:solidFill>
                <a:srgbClr val="FFC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4420" y="4117057"/>
            <a:ext cx="988695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Этот модальный глагол изначально употреблялся как прошедшая форма глагола </a:t>
            </a:r>
            <a:r>
              <a:rPr lang="ru-RU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поэтому и сохранил большинство его значений.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 также употребляется для выражения вежливых просьб, разрешений, готовности/нежелания действовать, а также для выражения повторяющихся действий в прошлом.</a:t>
            </a:r>
            <a:endParaRPr lang="ru-RU" sz="2400" b="0" i="0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31753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81420" y="473988"/>
            <a:ext cx="170912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5400" b="1" dirty="0" smtClean="0">
                <a:ln/>
                <a:solidFill>
                  <a:srgbClr val="FFC000"/>
                </a:solidFill>
              </a:rPr>
              <a:t>Need</a:t>
            </a:r>
            <a:endParaRPr lang="ru-RU" sz="5400" b="1" dirty="0">
              <a:ln/>
              <a:solidFill>
                <a:srgbClr val="FFC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4420" y="1155619"/>
            <a:ext cx="98869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161442" y="3162958"/>
            <a:ext cx="154907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5400" b="1" dirty="0" smtClean="0">
                <a:ln/>
                <a:solidFill>
                  <a:srgbClr val="FFC000"/>
                </a:solidFill>
              </a:rPr>
              <a:t>Dare</a:t>
            </a:r>
            <a:endParaRPr lang="ru-RU" sz="5400" b="1" dirty="0">
              <a:ln/>
              <a:solidFill>
                <a:srgbClr val="FFC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11580" y="1294119"/>
            <a:ext cx="9966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Этот модальный глагол имеет только одну форму – настоящую. В утвердительном предложение он употребляется для выражения необходимости выполнения какого-либо действия, в то время, как в отрицательном предложении – отсутствия необходимости.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211580" y="3970496"/>
            <a:ext cx="9966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Этот модальный глагол переводится как иметь смелость что-то сделать. В отрицательном значении – как не иметь смелость что-либо сделать. Он имеет две формы – настоящую </a:t>
            </a:r>
            <a:r>
              <a:rPr lang="ru-RU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dare</a:t>
            </a: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прошедшую </a:t>
            </a:r>
            <a:r>
              <a:rPr lang="ru-RU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dared</a:t>
            </a: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105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50" y="1630115"/>
            <a:ext cx="105384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 dirty="0">
                <a:solidFill>
                  <a:srgbClr val="FFFF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Translate the sentences; explain the usage of the </a:t>
            </a:r>
            <a:r>
              <a:rPr lang="en-US" sz="2400" b="1" i="1" dirty="0" smtClean="0">
                <a:solidFill>
                  <a:srgbClr val="FFFF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modal </a:t>
            </a:r>
            <a:r>
              <a:rPr lang="en-US" sz="2400" b="1" i="1" dirty="0">
                <a:solidFill>
                  <a:srgbClr val="FFFF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verbs:</a:t>
            </a:r>
            <a:endParaRPr lang="ru-RU" sz="2400" i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 1. The green wire should be connected to terminal 4.</a:t>
            </a:r>
            <a:endParaRPr lang="ru-RU" sz="24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 2. You mustn’t turn the machine when the red warning light is on.</a:t>
            </a:r>
            <a:endParaRPr lang="ru-RU" sz="24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 3. This lever can be up or down.</a:t>
            </a:r>
            <a:endParaRPr lang="ru-RU" sz="24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 4. We can recycle old products to make new ones.</a:t>
            </a:r>
            <a:endParaRPr lang="ru-RU" sz="24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 5. The red switch has to be on.</a:t>
            </a:r>
            <a:endParaRPr lang="ru-RU" sz="24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 6. A rheostat is a resistor whose resistance value may be varied.</a:t>
            </a:r>
            <a:endParaRPr lang="ru-RU" sz="24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 7. That morning he had to leave his car at home.</a:t>
            </a:r>
            <a:endParaRPr lang="ru-RU" sz="24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 8. You can’t ride a motorbike with no helmet.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90881" y="706785"/>
            <a:ext cx="246734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600" b="1" cap="none" spc="0" dirty="0" smtClean="0">
                <a:ln/>
                <a:solidFill>
                  <a:schemeClr val="accent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Exercise 1</a:t>
            </a:r>
            <a:endParaRPr lang="ru-RU" sz="3600" b="1" cap="none" spc="0" dirty="0">
              <a:ln/>
              <a:solidFill>
                <a:schemeClr val="accent4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5255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2950" y="1486763"/>
            <a:ext cx="106527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i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Put the verbs into Past Simple. Use the modal verbs and their equivalents</a:t>
            </a:r>
            <a:r>
              <a:rPr lang="ru-RU" sz="2800" b="1" i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i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sz="28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1. He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must</a:t>
            </a:r>
            <a:r>
              <a:rPr lang="en-US" sz="28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work 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hard to finish his experiment. </a:t>
            </a:r>
            <a:endParaRPr lang="ru-RU" sz="28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2. I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en-US" sz="28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devote myself to scientific work. </a:t>
            </a:r>
            <a:endParaRPr lang="ru-RU" sz="28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3. You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may</a:t>
            </a:r>
            <a:r>
              <a:rPr lang="en-US" sz="28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repeat this experiment. </a:t>
            </a:r>
            <a:endParaRPr lang="ru-RU" sz="28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4. He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must</a:t>
            </a:r>
            <a:r>
              <a:rPr lang="en-US" sz="28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illustrate this law by several experiments. </a:t>
            </a:r>
            <a:endParaRPr lang="ru-RU" sz="28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5. She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en-US" sz="28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study automation in the college. </a:t>
            </a:r>
            <a:endParaRPr lang="ru-RU" sz="28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6. They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may</a:t>
            </a:r>
            <a:r>
              <a:rPr lang="en-US" sz="28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carry out these experiments at the laboratory.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90881" y="706785"/>
            <a:ext cx="246734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600" b="1" cap="none" spc="0" dirty="0" smtClean="0">
                <a:ln/>
                <a:solidFill>
                  <a:schemeClr val="accent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Exercise 2</a:t>
            </a:r>
            <a:endParaRPr lang="ru-RU" sz="3600" b="1" cap="none" spc="0" dirty="0">
              <a:ln/>
              <a:solidFill>
                <a:schemeClr val="accent4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4182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8640" y="1351330"/>
            <a:ext cx="1064133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2800" b="1" i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Put the verbs</a:t>
            </a:r>
            <a:r>
              <a:rPr lang="en-US" sz="2800" i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u="sng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can, may, must</a:t>
            </a:r>
            <a:r>
              <a:rPr lang="en-US" sz="2800" i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lvl="0" indent="-514350" algn="just">
              <a:buFontTx/>
              <a:buAutoNum type="arabicPeriod"/>
            </a:pPr>
            <a:r>
              <a:rPr lang="en-US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What ____ we see on this map? </a:t>
            </a:r>
          </a:p>
          <a:p>
            <a:pPr marL="514350" lvl="0" indent="-514350" algn="just">
              <a:buFontTx/>
              <a:buAutoNum type="arabicPeriod"/>
            </a:pPr>
            <a:r>
              <a:rPr lang="en-US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____ you speak Spanish? — No, unfortunately I ____ not. </a:t>
            </a:r>
          </a:p>
          <a:p>
            <a:pPr marL="514350" lvl="0" indent="-514350" algn="just">
              <a:buFontTx/>
              <a:buAutoNum type="arabicPeriod"/>
            </a:pPr>
            <a:r>
              <a:rPr lang="en-US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At what time ____ you come to college? </a:t>
            </a:r>
          </a:p>
          <a:p>
            <a:pPr marL="514350" lvl="0" indent="-514350" algn="just">
              <a:buFontTx/>
              <a:buAutoNum type="arabicPeriod"/>
            </a:pPr>
            <a:r>
              <a:rPr lang="en-US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____ I come in? </a:t>
            </a:r>
          </a:p>
          <a:p>
            <a:pPr marL="514350" lvl="0" indent="-514350" algn="just">
              <a:buFontTx/>
              <a:buAutoNum type="arabicPeriod"/>
            </a:pPr>
            <a:r>
              <a:rPr lang="en-US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You ____ not smoke here. </a:t>
            </a:r>
          </a:p>
          <a:p>
            <a:pPr marL="514350" lvl="0" indent="-514350" algn="just">
              <a:buFontTx/>
              <a:buAutoNum type="arabicPeriod"/>
            </a:pPr>
            <a:r>
              <a:rPr lang="en-US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____ take your book? — I am afraid not: I need it. </a:t>
            </a:r>
          </a:p>
          <a:p>
            <a:pPr marL="514350" lvl="0" indent="-514350" algn="just">
              <a:buFontTx/>
              <a:buAutoNum type="arabicPeriod"/>
            </a:pPr>
            <a:r>
              <a:rPr lang="en-US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 have very little time: I ____ go. </a:t>
            </a:r>
          </a:p>
          <a:p>
            <a:pPr marL="514350" lvl="0" indent="-514350" algn="just">
              <a:buFontTx/>
              <a:buAutoNum type="arabicPeriod"/>
            </a:pPr>
            <a:r>
              <a:rPr lang="en-US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They ____ not go to the cinema today because they are busy. </a:t>
            </a:r>
          </a:p>
          <a:p>
            <a:pPr marL="514350" lvl="0" indent="-514350" algn="just">
              <a:buFontTx/>
              <a:buAutoNum type="arabicPeriod"/>
            </a:pPr>
            <a:r>
              <a:rPr lang="en-US" sz="2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You ____ read this text: it is easy enough.</a:t>
            </a:r>
            <a:endParaRPr lang="ru-RU" sz="28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90881" y="706785"/>
            <a:ext cx="246734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600" b="1" cap="none" spc="0" dirty="0" smtClean="0">
                <a:ln/>
                <a:solidFill>
                  <a:schemeClr val="accent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Exercise 3</a:t>
            </a:r>
            <a:endParaRPr lang="ru-RU" sz="3600" b="1" cap="none" spc="0" dirty="0">
              <a:ln/>
              <a:solidFill>
                <a:schemeClr val="accent4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767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80571" y="703106"/>
            <a:ext cx="1098731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Модальные глаголы </a:t>
            </a:r>
            <a:r>
              <a:rPr lang="ru-RU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это глаголы</a:t>
            </a:r>
            <a:r>
              <a:rPr lang="ru-RU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которые не выражают действия или состояния, а устанавливают  отношение между подлежащим и действием или состоянием, выраженным инфинитивом другого глагола.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50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5715" y="522292"/>
            <a:ext cx="108276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0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Особенности модальных глаголов </a:t>
            </a:r>
          </a:p>
          <a:p>
            <a:pPr algn="ctr"/>
            <a:r>
              <a:rPr lang="ru-RU" sz="4000" b="1" i="0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 английском языке</a:t>
            </a:r>
            <a:endParaRPr lang="ru-RU" sz="4000" b="1" i="0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25715" y="2220653"/>
            <a:ext cx="1095828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2400" b="1" i="0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сновной </a:t>
            </a: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глагол </a:t>
            </a:r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после </a:t>
            </a: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модального </a:t>
            </a:r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пишется </a:t>
            </a:r>
            <a:r>
              <a:rPr lang="ru-RU" sz="2400" b="1" i="0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без частицы </a:t>
            </a:r>
            <a:r>
              <a:rPr lang="en-U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n-US" sz="2400" b="1" i="0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</a:t>
            </a:r>
            <a:r>
              <a:rPr lang="en-US" sz="2400" b="0" i="0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She </a:t>
            </a:r>
            <a:r>
              <a:rPr lang="en-US" sz="2400" b="0" i="0" dirty="0" smtClean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en-US" sz="2400" b="0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b="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swim</a:t>
            </a:r>
            <a:r>
              <a:rPr lang="en-US" sz="2400" b="0" i="0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endParaRPr lang="ru-RU" sz="2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имеют окончания </a:t>
            </a:r>
            <a:r>
              <a:rPr lang="ru-RU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s/-</a:t>
            </a:r>
            <a:r>
              <a:rPr lang="en-US" sz="24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третьем лице, единственном числе настоящего времени (</a:t>
            </a:r>
            <a:r>
              <a:rPr lang="ru-RU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кроме</a:t>
            </a: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эквивалентов модальных глаголов: 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have to, to be to, to be obliged to</a:t>
            </a: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 </a:t>
            </a:r>
            <a:r>
              <a:rPr lang="en-US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dance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 </a:t>
            </a:r>
            <a:r>
              <a:rPr lang="en-US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 to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wake up early.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b="0" i="0" dirty="0" smtClean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31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5086" y="1877648"/>
            <a:ext cx="1097207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  <a:r>
              <a:rPr lang="en-US" sz="2400" b="1" i="0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i="0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Вопросительная и отрицательная формы  образуются без вспомогательных глаголов. </a:t>
            </a: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</a:t>
            </a:r>
            <a:r>
              <a:rPr lang="en-US" sz="2400" b="0" i="0" dirty="0" smtClean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en-US" sz="2400" b="0" i="0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I help you? </a:t>
            </a:r>
            <a:r>
              <a:rPr lang="ru-RU" sz="2400" b="0" i="0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</a:t>
            </a:r>
            <a:r>
              <a:rPr lang="en-US" sz="2400" b="0" i="0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 </a:t>
            </a:r>
            <a:r>
              <a:rPr lang="en-US" sz="2400" b="0" i="0" dirty="0" smtClean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can't</a:t>
            </a:r>
            <a:r>
              <a:rPr lang="en-US" sz="2400" b="0" i="0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dance.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Не все модальные глаголы имеют формы будущего и прошедшего времён, и при их выражении заменяются на эквиваленты.  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Не имеют неличных форм глагола (инфинитива, причастия, герундия).</a:t>
            </a:r>
            <a:endParaRPr lang="ru-RU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95086" y="398475"/>
            <a:ext cx="10668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Особенности модальных глаголов </a:t>
            </a:r>
          </a:p>
          <a:p>
            <a:pPr lvl="0" algn="ctr"/>
            <a:r>
              <a:rPr lang="ru-RU" sz="4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английском языке</a:t>
            </a:r>
          </a:p>
        </p:txBody>
      </p:sp>
    </p:spTree>
    <p:extLst>
      <p:ext uri="{BB962C8B-B14F-4D97-AF65-F5344CB8AC3E}">
        <p14:creationId xmlns:p14="http://schemas.microsoft.com/office/powerpoint/2010/main" val="273196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500" y="570695"/>
            <a:ext cx="1096137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0" dirty="0" smtClean="0">
                <a:solidFill>
                  <a:schemeClr val="bg1"/>
                </a:solidFill>
                <a:effectLst/>
                <a:latin typeface="Georgia1"/>
              </a:rPr>
              <a:t>Модальные глаголы можно разделить на три категории:</a:t>
            </a: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b="1" i="0" dirty="0" smtClean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1. </a:t>
            </a:r>
            <a:r>
              <a:rPr lang="ru-RU" sz="2400" b="1" i="0" dirty="0" smtClean="0">
                <a:solidFill>
                  <a:srgbClr val="FFFF00"/>
                </a:solidFill>
                <a:effectLst/>
                <a:latin typeface="Georgia" panose="02040502050405020303" pitchFamily="18" charset="0"/>
              </a:rPr>
              <a:t>Модальные глаголы </a:t>
            </a:r>
            <a:r>
              <a:rPr lang="ru-RU" sz="2400" b="1" i="0" dirty="0" smtClean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– </a:t>
            </a:r>
            <a:r>
              <a:rPr lang="en-US" sz="2400" b="1" i="0" dirty="0" smtClean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can, may, must, ought to</a:t>
            </a:r>
            <a:r>
              <a:rPr lang="ru-RU" sz="2400" b="1" i="0" dirty="0" smtClean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.</a:t>
            </a:r>
          </a:p>
          <a:p>
            <a:r>
              <a:rPr lang="ru-RU" sz="2400" b="1" i="0" dirty="0" smtClean="0">
                <a:solidFill>
                  <a:srgbClr val="FFFF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sz="2400" dirty="0" smtClean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endParaRPr lang="ru-RU" sz="2400" b="1" i="0" dirty="0" smtClean="0">
              <a:solidFill>
                <a:srgbClr val="FFFF00"/>
              </a:solidFill>
              <a:effectLst/>
              <a:latin typeface="Georgia" panose="02040502050405020303" pitchFamily="18" charset="0"/>
            </a:endParaRPr>
          </a:p>
          <a:p>
            <a:r>
              <a:rPr lang="ru-RU" sz="2400" b="1" i="0" dirty="0" smtClean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2. </a:t>
            </a:r>
            <a:r>
              <a:rPr lang="ru-RU" sz="2400" b="1" i="0" dirty="0" smtClean="0">
                <a:solidFill>
                  <a:srgbClr val="FFFF00"/>
                </a:solidFill>
                <a:effectLst/>
                <a:latin typeface="Georgia" panose="02040502050405020303" pitchFamily="18" charset="0"/>
              </a:rPr>
              <a:t>Эквиваленты</a:t>
            </a:r>
            <a:r>
              <a:rPr lang="en-US" sz="2400" b="1" i="0" dirty="0" smtClean="0">
                <a:solidFill>
                  <a:srgbClr val="FFFF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1" i="0" dirty="0" smtClean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– could, to be able to, might, to be allowed to, to have to, to be to</a:t>
            </a:r>
            <a:r>
              <a:rPr lang="ru-RU" sz="2400" b="1" i="0" dirty="0" smtClean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.</a:t>
            </a:r>
            <a:r>
              <a:rPr lang="ru-RU" sz="2400" b="0" i="0" dirty="0" smtClean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 </a:t>
            </a:r>
          </a:p>
          <a:p>
            <a:endParaRPr lang="ru-RU" sz="2400" b="1" i="0" dirty="0" smtClean="0">
              <a:solidFill>
                <a:schemeClr val="bg1"/>
              </a:solidFill>
              <a:effectLst/>
              <a:latin typeface="Georgia" panose="02040502050405020303" pitchFamily="18" charset="0"/>
            </a:endParaRPr>
          </a:p>
          <a:p>
            <a:r>
              <a:rPr lang="ru-RU" sz="2400" b="1" i="0" dirty="0" smtClean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3. </a:t>
            </a:r>
            <a:r>
              <a:rPr lang="ru-RU" sz="2400" b="1" i="0" dirty="0" smtClean="0">
                <a:solidFill>
                  <a:srgbClr val="FFFF00"/>
                </a:solidFill>
                <a:effectLst/>
                <a:latin typeface="Georgia" panose="02040502050405020303" pitchFamily="18" charset="0"/>
              </a:rPr>
              <a:t>Многофункциональные глаголы, выполняющие функцию модальных</a:t>
            </a:r>
            <a:r>
              <a:rPr lang="en-US" sz="2400" b="1" i="0" dirty="0" smtClean="0">
                <a:solidFill>
                  <a:srgbClr val="FFFF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1" i="0" dirty="0" smtClean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– shall, should, will, would, need, dare</a:t>
            </a:r>
            <a:r>
              <a:rPr lang="ru-RU" sz="2400" b="1" i="0" dirty="0" smtClean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.</a:t>
            </a:r>
            <a:r>
              <a:rPr lang="ru-RU" sz="2400" b="0" i="0" dirty="0" smtClean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 </a:t>
            </a:r>
          </a:p>
          <a:p>
            <a:r>
              <a:rPr lang="ru-RU" sz="2400" b="0" i="0" dirty="0" smtClean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 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15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360762" y="2029867"/>
            <a:ext cx="1165860" cy="6743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МГ</a:t>
            </a:r>
            <a:endParaRPr lang="ru-RU" dirty="0"/>
          </a:p>
        </p:txBody>
      </p:sp>
      <p:sp>
        <p:nvSpPr>
          <p:cNvPr id="3" name="Овал 2"/>
          <p:cNvSpPr/>
          <p:nvPr/>
        </p:nvSpPr>
        <p:spPr>
          <a:xfrm>
            <a:off x="3360762" y="3588691"/>
            <a:ext cx="1165860" cy="6743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МГ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844040" y="5010150"/>
            <a:ext cx="1165860" cy="6743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МГ</a:t>
            </a:r>
            <a:endParaRPr lang="ru-RU" dirty="0"/>
          </a:p>
        </p:txBody>
      </p:sp>
      <p:sp>
        <p:nvSpPr>
          <p:cNvPr id="5" name="Плюс 4"/>
          <p:cNvSpPr/>
          <p:nvPr/>
        </p:nvSpPr>
        <p:spPr>
          <a:xfrm>
            <a:off x="960120" y="1725930"/>
            <a:ext cx="720090" cy="697230"/>
          </a:xfrm>
          <a:prstGeom prst="mathPl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Минус 5"/>
          <p:cNvSpPr/>
          <p:nvPr/>
        </p:nvSpPr>
        <p:spPr>
          <a:xfrm>
            <a:off x="1604010" y="3873519"/>
            <a:ext cx="1645920" cy="32004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 6"/>
          <p:cNvSpPr/>
          <p:nvPr/>
        </p:nvSpPr>
        <p:spPr>
          <a:xfrm>
            <a:off x="4526622" y="2453938"/>
            <a:ext cx="1988820" cy="18288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Минус 7"/>
          <p:cNvSpPr/>
          <p:nvPr/>
        </p:nvSpPr>
        <p:spPr>
          <a:xfrm>
            <a:off x="1642110" y="2357197"/>
            <a:ext cx="1645920" cy="32004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Минус 8"/>
          <p:cNvSpPr/>
          <p:nvPr/>
        </p:nvSpPr>
        <p:spPr>
          <a:xfrm>
            <a:off x="3238500" y="5356859"/>
            <a:ext cx="1645920" cy="32004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 9"/>
          <p:cNvSpPr/>
          <p:nvPr/>
        </p:nvSpPr>
        <p:spPr>
          <a:xfrm>
            <a:off x="5793785" y="4004368"/>
            <a:ext cx="1988820" cy="18288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Равно 10"/>
          <p:cNvSpPr/>
          <p:nvPr/>
        </p:nvSpPr>
        <p:spPr>
          <a:xfrm>
            <a:off x="4964187" y="5425439"/>
            <a:ext cx="1988820" cy="18288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Минус 11"/>
          <p:cNvSpPr/>
          <p:nvPr/>
        </p:nvSpPr>
        <p:spPr>
          <a:xfrm>
            <a:off x="880110" y="3173788"/>
            <a:ext cx="800100" cy="683895"/>
          </a:xfrm>
          <a:prstGeom prst="mathMin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942042" y="4792979"/>
            <a:ext cx="54053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?</a:t>
            </a:r>
            <a:endParaRPr lang="ru-RU" sz="6000" b="1" cap="none" spc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657180" y="3411854"/>
            <a:ext cx="11464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not</a:t>
            </a:r>
            <a:endParaRPr lang="ru-RU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911097" y="4792979"/>
            <a:ext cx="54053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0"/>
                <a:solidFill>
                  <a:srgbClr val="0099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?</a:t>
            </a:r>
            <a:endParaRPr lang="ru-RU" sz="6000" b="1" cap="none" spc="0" dirty="0">
              <a:ln w="0"/>
              <a:solidFill>
                <a:srgbClr val="0099FF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009900" y="521822"/>
            <a:ext cx="69545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ВИДЫ ПРЕДЛОЖЕНИЙ</a:t>
            </a:r>
            <a:endParaRPr lang="ru-RU" sz="5400" b="1" cap="none" spc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953007" y="2038439"/>
            <a:ext cx="273081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0" cap="none" spc="0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 can swim.</a:t>
            </a:r>
            <a:endParaRPr lang="ru-RU" sz="4400" b="0" cap="none" spc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794021" y="3633132"/>
            <a:ext cx="364292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4400" dirty="0">
                <a:ln w="0"/>
                <a:solidFill>
                  <a:prstClr val="white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 can </a:t>
            </a:r>
            <a:r>
              <a:rPr lang="en-US" sz="4400" dirty="0" smtClean="0">
                <a:ln w="0"/>
                <a:solidFill>
                  <a:prstClr val="white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not swim</a:t>
            </a:r>
            <a:r>
              <a:rPr lang="en-US" sz="4400" dirty="0">
                <a:ln w="0"/>
                <a:solidFill>
                  <a:prstClr val="white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.</a:t>
            </a:r>
            <a:endParaRPr lang="ru-RU" sz="4400" dirty="0">
              <a:ln w="0"/>
              <a:solidFill>
                <a:prstClr val="white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451631" y="5387338"/>
            <a:ext cx="361695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4400" dirty="0">
                <a:ln w="0"/>
                <a:solidFill>
                  <a:prstClr val="white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</a:t>
            </a:r>
            <a:r>
              <a:rPr lang="en-US" sz="4400" dirty="0" smtClean="0">
                <a:ln w="0"/>
                <a:solidFill>
                  <a:prstClr val="white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an you swim?</a:t>
            </a:r>
            <a:endParaRPr lang="ru-RU" sz="4400" dirty="0">
              <a:ln w="0"/>
              <a:solidFill>
                <a:prstClr val="white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4375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200565" y="635615"/>
            <a:ext cx="12650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4"/>
                </a:solidFill>
                <a:effectLst/>
              </a:rPr>
              <a:t>Can</a:t>
            </a:r>
            <a:endParaRPr lang="ru-RU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99471" y="1676420"/>
            <a:ext cx="100958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Перевод: </a:t>
            </a: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могу, умею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Значение:</a:t>
            </a: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физическая или умственная способность, возможность совершать действие.</a:t>
            </a: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Эквивалент: 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be able to </a:t>
            </a:r>
            <a:endParaRPr lang="ru-RU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3905571"/>
              </p:ext>
            </p:extLst>
          </p:nvPr>
        </p:nvGraphicFramePr>
        <p:xfrm>
          <a:off x="1769111" y="3291404"/>
          <a:ext cx="8127999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Present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Past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Future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could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 be able to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499470" y="4620459"/>
            <a:ext cx="6581539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US" sz="2800" b="1" dirty="0">
                <a:solidFill>
                  <a:prstClr val="white"/>
                </a:solidFill>
              </a:rPr>
              <a:t>Could</a:t>
            </a:r>
            <a:r>
              <a:rPr lang="en-US" sz="2400" dirty="0">
                <a:solidFill>
                  <a:prstClr val="white"/>
                </a:solidFill>
              </a:rPr>
              <a:t> - </a:t>
            </a:r>
            <a:r>
              <a:rPr lang="ru-RU" sz="2400" dirty="0">
                <a:solidFill>
                  <a:prstClr val="white"/>
                </a:solidFill>
              </a:rPr>
              <a:t> вежливая просьба (не могли бы вы )</a:t>
            </a:r>
          </a:p>
        </p:txBody>
      </p:sp>
    </p:spTree>
    <p:extLst>
      <p:ext uri="{BB962C8B-B14F-4D97-AF65-F5344CB8AC3E}">
        <p14:creationId xmlns:p14="http://schemas.microsoft.com/office/powerpoint/2010/main" val="58171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200473" y="669905"/>
            <a:ext cx="144815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5400" b="1" dirty="0" smtClean="0">
                <a:ln/>
                <a:solidFill>
                  <a:srgbClr val="FFC000"/>
                </a:solidFill>
              </a:rPr>
              <a:t>May</a:t>
            </a:r>
            <a:endParaRPr lang="ru-RU" sz="5400" b="1" dirty="0">
              <a:ln/>
              <a:solidFill>
                <a:srgbClr val="FFC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02080" y="1593235"/>
            <a:ext cx="101422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Перевод: </a:t>
            </a:r>
            <a:r>
              <a:rPr lang="ru-RU" sz="24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можно, разрешите</a:t>
            </a:r>
            <a:endParaRPr lang="ru-RU" sz="24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Значение:</a:t>
            </a:r>
            <a:r>
              <a:rPr lang="ru-RU" sz="2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разрешение, просьба, возможность или предположение, выражает фактическую, разовую возможность </a:t>
            </a:r>
          </a:p>
          <a:p>
            <a:pPr lvl="0"/>
            <a:r>
              <a:rPr lang="ru-RU" sz="24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Эквиваленты: </a:t>
            </a:r>
            <a:r>
              <a:rPr lang="en-US" sz="24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be </a:t>
            </a:r>
            <a:r>
              <a:rPr lang="en-US" sz="2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allowed to, to be (un)likely to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5337084"/>
              </p:ext>
            </p:extLst>
          </p:nvPr>
        </p:nvGraphicFramePr>
        <p:xfrm>
          <a:off x="1438275" y="3401548"/>
          <a:ext cx="8127999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Present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Past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Future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might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 be allowed to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757680" y="4554602"/>
            <a:ext cx="74891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Might - </a:t>
            </a: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показатель </a:t>
            </a: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вероятности того, что что-то произойдёт, но с ещё </a:t>
            </a: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</a:t>
            </a: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</a:t>
            </a: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льшей </a:t>
            </a: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неуверенностью. </a:t>
            </a:r>
            <a:endParaRPr lang="ru-RU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846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089096" y="669905"/>
            <a:ext cx="167090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5400" b="1" dirty="0" smtClean="0">
                <a:ln/>
                <a:solidFill>
                  <a:srgbClr val="FFC000"/>
                </a:solidFill>
              </a:rPr>
              <a:t>Must</a:t>
            </a:r>
            <a:endParaRPr lang="ru-RU" sz="5400" b="1" dirty="0">
              <a:ln/>
              <a:solidFill>
                <a:srgbClr val="FFC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08710" y="1508313"/>
            <a:ext cx="100126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Перевод: </a:t>
            </a:r>
            <a:r>
              <a:rPr lang="ru-RU" sz="24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должен, надо</a:t>
            </a:r>
            <a:endParaRPr lang="ru-RU" sz="24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Значение:</a:t>
            </a:r>
            <a:r>
              <a:rPr lang="ru-RU" sz="2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выражает необходимость, обязанность, настоятельный совет</a:t>
            </a:r>
          </a:p>
          <a:p>
            <a:pPr lvl="0"/>
            <a:r>
              <a:rPr lang="ru-RU" sz="24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Эквиваленты:</a:t>
            </a:r>
            <a:r>
              <a:rPr lang="ru-RU" sz="24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be </a:t>
            </a:r>
            <a:r>
              <a:rPr lang="en-US" sz="2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obliged </a:t>
            </a:r>
            <a:r>
              <a:rPr lang="en-US" sz="24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ru-RU" sz="24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be </a:t>
            </a:r>
            <a:r>
              <a:rPr lang="en-US" sz="2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prohibited </a:t>
            </a:r>
            <a:r>
              <a:rPr lang="en-US" sz="24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to, not </a:t>
            </a:r>
            <a:r>
              <a:rPr lang="en-US" sz="2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be allowed to</a:t>
            </a:r>
          </a:p>
          <a:p>
            <a:pPr lvl="0"/>
            <a:endParaRPr lang="ru-RU" sz="2400" b="1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791783"/>
              </p:ext>
            </p:extLst>
          </p:nvPr>
        </p:nvGraphicFramePr>
        <p:xfrm>
          <a:off x="1757681" y="3362383"/>
          <a:ext cx="8127999" cy="1072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53622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Present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Past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Future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3622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must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had to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 have to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060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378</TotalTime>
  <Words>715</Words>
  <Application>Microsoft Office PowerPoint</Application>
  <PresentationFormat>Широкоэкранный</PresentationFormat>
  <Paragraphs>126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4" baseType="lpstr">
      <vt:lpstr>Arial</vt:lpstr>
      <vt:lpstr>Arial Black</vt:lpstr>
      <vt:lpstr>Calibri</vt:lpstr>
      <vt:lpstr>Calibri Light</vt:lpstr>
      <vt:lpstr>Georgia</vt:lpstr>
      <vt:lpstr>Georgia1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</dc:creator>
  <cp:lastModifiedBy>Марина</cp:lastModifiedBy>
  <cp:revision>28</cp:revision>
  <dcterms:created xsi:type="dcterms:W3CDTF">2017-02-05T17:32:03Z</dcterms:created>
  <dcterms:modified xsi:type="dcterms:W3CDTF">2017-02-08T19:56:27Z</dcterms:modified>
</cp:coreProperties>
</file>