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4" r:id="rId6"/>
    <p:sldId id="266" r:id="rId7"/>
    <p:sldId id="261" r:id="rId8"/>
    <p:sldId id="267" r:id="rId9"/>
    <p:sldId id="288" r:id="rId10"/>
    <p:sldId id="269" r:id="rId11"/>
    <p:sldId id="268" r:id="rId12"/>
    <p:sldId id="291" r:id="rId13"/>
    <p:sldId id="292" r:id="rId14"/>
    <p:sldId id="271" r:id="rId15"/>
    <p:sldId id="273" r:id="rId16"/>
    <p:sldId id="272" r:id="rId17"/>
    <p:sldId id="283" r:id="rId18"/>
    <p:sldId id="285" r:id="rId19"/>
    <p:sldId id="276" r:id="rId20"/>
    <p:sldId id="293" r:id="rId21"/>
    <p:sldId id="278" r:id="rId22"/>
    <p:sldId id="277" r:id="rId23"/>
    <p:sldId id="280" r:id="rId24"/>
    <p:sldId id="284" r:id="rId25"/>
    <p:sldId id="294" r:id="rId26"/>
    <p:sldId id="286" r:id="rId27"/>
    <p:sldId id="287" r:id="rId28"/>
    <p:sldId id="270" r:id="rId29"/>
    <p:sldId id="282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4" autoAdjust="0"/>
  </p:normalViewPr>
  <p:slideViewPr>
    <p:cSldViewPr>
      <p:cViewPr>
        <p:scale>
          <a:sx n="53" d="100"/>
          <a:sy n="53" d="100"/>
        </p:scale>
        <p:origin x="-9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73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20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44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5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07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41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0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5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09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31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827E-D5ED-4879-9B9A-1BBC8821A35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C62D-CE1E-4F30-8667-8589B1CE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4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2/200418627.57/0_117710_bf6854f1_orig.png" TargetMode="External"/><Relationship Id="rId2" Type="http://schemas.openxmlformats.org/officeDocument/2006/relationships/hyperlink" Target="http://www.iventiajobs.com/blog/wp-content/uploads/2013/11/bigstock-Sewing-4279295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-540568" y="476672"/>
            <a:ext cx="9684568" cy="5949280"/>
          </a:xfrm>
          <a:prstGeom prst="cloudCallout">
            <a:avLst>
              <a:gd name="adj1" fmla="val -47230"/>
              <a:gd name="adj2" fmla="val 454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Ребята!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Я приготовила для вас задания по проверке знаний предыдущего урока.</a:t>
            </a:r>
          </a:p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Желаю удачи!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31477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764704"/>
            <a:ext cx="30480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5004048" cy="1296144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Художник</a:t>
            </a:r>
            <a:b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-модельер, народный художник России </a:t>
            </a:r>
            <a:r>
              <a:rPr lang="ru-RU" alt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Валентин </a:t>
            </a:r>
            <a:r>
              <a:rPr lang="ru-RU" altLang="ru-RU" sz="32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Юдашкин</a:t>
            </a:r>
            <a:r>
              <a:rPr lang="ru-RU" alt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http://zaitsev.info/zaitsev/himg/z_09f25ecf_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3100"/>
          <a:stretch>
            <a:fillRect/>
          </a:stretch>
        </p:blipFill>
        <p:spPr>
          <a:xfrm>
            <a:off x="755576" y="332656"/>
            <a:ext cx="3024336" cy="490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Валентин Юда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772816"/>
            <a:ext cx="3168352" cy="450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581129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Художник-модельер, живописец и график, народный художник России </a:t>
            </a:r>
          </a:p>
          <a:p>
            <a:pPr algn="ctr"/>
            <a:r>
              <a:rPr lang="ru-RU" alt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Вячеслав Зайцев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472608"/>
          </a:xfrm>
        </p:spPr>
        <p:txBody>
          <a:bodyPr>
            <a:normAutofit/>
          </a:bodyPr>
          <a:lstStyle/>
          <a:p>
            <a:r>
              <a:rPr lang="en-US" sz="67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6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556776" y="2420888"/>
            <a:ext cx="1008112" cy="3705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83529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Моделирование</a:t>
            </a:r>
            <a:br>
              <a:rPr lang="ru-RU" sz="54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sz="54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плечевого изделия с </a:t>
            </a:r>
            <a:r>
              <a:rPr lang="ru-RU" sz="5400" b="1" cap="all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цельнокроенным</a:t>
            </a:r>
            <a:r>
              <a:rPr lang="ru-RU" sz="54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рукавом</a:t>
            </a:r>
            <a:br>
              <a:rPr lang="ru-RU" sz="54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sz="54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(сорочки)</a:t>
            </a:r>
            <a:endParaRPr lang="ru-RU" sz="5400" b="1" cap="all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3082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Чертеж сорочки</a:t>
            </a:r>
            <a:endParaRPr lang="ru-RU" dirty="0"/>
          </a:p>
        </p:txBody>
      </p:sp>
      <p:pic>
        <p:nvPicPr>
          <p:cNvPr id="4" name="Содержимое 3" descr="cdfmikiconcyt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324036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560320" cy="384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ello_html_m64223a98.jpg"/>
          <p:cNvPicPr>
            <a:picLocks noChangeAspect="1"/>
          </p:cNvPicPr>
          <p:nvPr/>
        </p:nvPicPr>
        <p:blipFill>
          <a:blip r:embed="rId3" cstate="print"/>
          <a:srcRect l="53397"/>
          <a:stretch>
            <a:fillRect/>
          </a:stretch>
        </p:blipFill>
        <p:spPr>
          <a:xfrm>
            <a:off x="5436096" y="1556792"/>
            <a:ext cx="3707904" cy="511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ello_html_m64223a98.jpg"/>
          <p:cNvPicPr>
            <a:picLocks noChangeAspect="1"/>
          </p:cNvPicPr>
          <p:nvPr/>
        </p:nvPicPr>
        <p:blipFill>
          <a:blip r:embed="rId3" cstate="print"/>
          <a:srcRect r="48413"/>
          <a:stretch>
            <a:fillRect/>
          </a:stretch>
        </p:blipFill>
        <p:spPr>
          <a:xfrm>
            <a:off x="323528" y="1700808"/>
            <a:ext cx="4104456" cy="492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Моделирование – </a:t>
            </a:r>
            <a:b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изменения чертежа изделия в соответствии с выбранной моделью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228184" y="4437112"/>
            <a:ext cx="2630066" cy="2420888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36696" y="1600201"/>
            <a:ext cx="1872208" cy="15407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82965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221088"/>
            <a:ext cx="2825402" cy="263691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1547664" y="5517232"/>
            <a:ext cx="295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Художник- модельер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82965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Художник- конструктор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332656"/>
            <a:ext cx="604867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6000" b="1" i="1" kern="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6000" b="1" i="1" kern="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b="1" i="1" kern="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6000" b="1" i="1" kern="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Моделирование – </a:t>
            </a:r>
            <a:b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2996952"/>
            <a:ext cx="41044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1781200"/>
            <a:ext cx="4104456" cy="927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1772816"/>
            <a:ext cx="388843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2996952"/>
            <a:ext cx="388843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98884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Художественное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306896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создание эскиза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3573016"/>
            <a:ext cx="3960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модели изделия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2060848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Техническое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5472246" y="3140968"/>
            <a:ext cx="2844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изменения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3573016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чертежа изделия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660232" y="1196752"/>
            <a:ext cx="484632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051720" y="1196752"/>
            <a:ext cx="484632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028384" y="2708920"/>
            <a:ext cx="484632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55576" y="2708920"/>
            <a:ext cx="484632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верх 26"/>
          <p:cNvSpPr/>
          <p:nvPr/>
        </p:nvSpPr>
        <p:spPr>
          <a:xfrm>
            <a:off x="3059832" y="4221088"/>
            <a:ext cx="850392" cy="850392"/>
          </a:xfrm>
          <a:prstGeom prst="lef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верх 28"/>
          <p:cNvSpPr/>
          <p:nvPr/>
        </p:nvSpPr>
        <p:spPr>
          <a:xfrm rot="5400000">
            <a:off x="5796136" y="4149080"/>
            <a:ext cx="850392" cy="850392"/>
          </a:xfrm>
          <a:prstGeom prst="lef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Эскиз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–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это изображение модели, выполненное от руки на листе бумаги.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http://cdn-nus-1.pinme.ru/tumb/600/photo/32/38/3238afc7ed7b4664be804d715e988d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2780928"/>
            <a:ext cx="4752975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ippt.net/u/storage/ppt_2985/15e2d-1385309917-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2632" r="79324" b="1754"/>
          <a:stretch>
            <a:fillRect/>
          </a:stretch>
        </p:blipFill>
        <p:spPr bwMode="auto">
          <a:xfrm>
            <a:off x="251520" y="0"/>
            <a:ext cx="216024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hippt.net/u/storage/ppt_2985/15e2d-1385309917-10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4561" r="53509"/>
          <a:stretch>
            <a:fillRect/>
          </a:stretch>
        </p:blipFill>
        <p:spPr bwMode="auto">
          <a:xfrm>
            <a:off x="2339752" y="620688"/>
            <a:ext cx="194421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hippt.net/u/storage/ppt_2985/15e2d-1385309917-10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5439"/>
          <a:stretch>
            <a:fillRect/>
          </a:stretch>
        </p:blipFill>
        <p:spPr bwMode="auto">
          <a:xfrm>
            <a:off x="6876256" y="980728"/>
            <a:ext cx="201622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hippt.net/u/storage/ppt_2985/15e2d-1385309917-10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246" r="26316"/>
          <a:stretch>
            <a:fillRect/>
          </a:stretch>
        </p:blipFill>
        <p:spPr bwMode="auto">
          <a:xfrm>
            <a:off x="4427984" y="908720"/>
            <a:ext cx="208823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моделирование проходит в    три этапа –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3711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- Разработка эскиза – художественное моделирование.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- Внесение изменений в основу чертежа согласно эскизу.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- Получение выкроек нужной формы.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Модель плечевого изделия, выполненного по базовой выкройке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55030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2276872"/>
            <a:ext cx="223224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201622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836712"/>
            <a:ext cx="5688632" cy="13681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996952"/>
            <a:ext cx="3888432" cy="9144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5517232"/>
            <a:ext cx="4968552" cy="9144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293096"/>
            <a:ext cx="4680520" cy="9144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908720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Что можно изменить в базовой модели?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140968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Длину изделия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437112"/>
            <a:ext cx="5088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Форму горловины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5445224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Декоративное </a:t>
            </a:r>
          </a:p>
          <a:p>
            <a:pPr algn="ctr"/>
            <a:r>
              <a:rPr kumimoji="1"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оформление</a:t>
            </a:r>
            <a:endParaRPr kumimoji="1" lang="ru-RU" sz="32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884368" y="2204864"/>
            <a:ext cx="412624" cy="3240360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580112" y="2204864"/>
            <a:ext cx="360040" cy="792088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419872" y="2204864"/>
            <a:ext cx="360040" cy="2088232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static1.kupivip.ru/V0/00/61/59/74/3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332656"/>
            <a:ext cx="144016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aspekt-nsk.ru/d/786154/d/%D1%81%D0%BE%D1%80%D0%BE%D1%87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1872208" cy="409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Изменение длины</a:t>
            </a:r>
            <a:endParaRPr lang="ru-RU" i="1" dirty="0"/>
          </a:p>
        </p:txBody>
      </p:sp>
      <p:pic>
        <p:nvPicPr>
          <p:cNvPr id="4" name="Picture 2" descr="https://fs00.infourok.ru/images/doc/314/313378/img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2321" t="22826" r="3256" b="10979"/>
          <a:stretch>
            <a:fillRect/>
          </a:stretch>
        </p:blipFill>
        <p:spPr bwMode="auto">
          <a:xfrm>
            <a:off x="10116616" y="1484784"/>
            <a:ext cx="36724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fs00.infourok.ru/images/doc/314/313378/img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300" t="22700" r="51176" b="10101"/>
          <a:stretch>
            <a:fillRect/>
          </a:stretch>
        </p:blipFill>
        <p:spPr bwMode="auto">
          <a:xfrm>
            <a:off x="-5005064" y="980728"/>
            <a:ext cx="388843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252105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kumimoji="1" lang="ru-RU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kumimoji="1"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kumimoji="1" lang="ru-RU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006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2700" b="10101"/>
          <a:stretch>
            <a:fillRect/>
          </a:stretch>
        </p:blipFill>
        <p:spPr>
          <a:xfrm>
            <a:off x="611560" y="1556792"/>
            <a:ext cx="792088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115616" y="548680"/>
            <a:ext cx="8424936" cy="3960440"/>
          </a:xfrm>
          <a:prstGeom prst="cloudCallout">
            <a:avLst>
              <a:gd name="adj1" fmla="val -52190"/>
              <a:gd name="adj2" fmla="val 296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Мерки длин записываются…  </a:t>
            </a:r>
            <a:endParaRPr lang="ru-RU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797152"/>
            <a:ext cx="2118279" cy="1817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365104"/>
            <a:ext cx="2118279" cy="1817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933056"/>
            <a:ext cx="2118279" cy="1817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0851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в половинном размере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15719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в полном размере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725144"/>
            <a:ext cx="240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Запоми-наются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129177" y="3789040"/>
            <a:ext cx="7014823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4572000" y="3717032"/>
            <a:ext cx="23042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31477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3048000" cy="45872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531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85164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10000" contrast="10000"/>
          </a:blip>
          <a:srcRect b="14086"/>
          <a:stretch>
            <a:fillRect/>
          </a:stretch>
        </p:blipFill>
        <p:spPr>
          <a:xfrm>
            <a:off x="467544" y="260648"/>
            <a:ext cx="388843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-10000"/>
          </a:blip>
          <a:srcRect b="12261"/>
          <a:stretch>
            <a:fillRect/>
          </a:stretch>
        </p:blipFill>
        <p:spPr>
          <a:xfrm>
            <a:off x="4572000" y="332656"/>
            <a:ext cx="432048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Моделирование формы выреза горловины</a:t>
            </a:r>
            <a:endParaRPr lang="ru-R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 contrast="54000"/>
          </a:blip>
          <a:srcRect l="54012" t="8951" r="27841" b="48122"/>
          <a:stretch>
            <a:fillRect/>
          </a:stretch>
        </p:blipFill>
        <p:spPr bwMode="auto">
          <a:xfrm>
            <a:off x="2699792" y="1628800"/>
            <a:ext cx="20162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EEDF"/>
              </a:clrFrom>
              <a:clrTo>
                <a:srgbClr val="F0EEDF">
                  <a:alpha val="0"/>
                </a:srgbClr>
              </a:clrTo>
            </a:clrChange>
            <a:lum bright="-18000" contrast="42000"/>
          </a:blip>
          <a:srcRect l="5486" t="9026" r="77092" b="48122"/>
          <a:stretch>
            <a:fillRect/>
          </a:stretch>
        </p:blipFill>
        <p:spPr bwMode="auto">
          <a:xfrm>
            <a:off x="395536" y="1844824"/>
            <a:ext cx="23762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l="22404" t="9026" r="62167" b="48122"/>
          <a:stretch>
            <a:fillRect/>
          </a:stretch>
        </p:blipFill>
        <p:spPr bwMode="auto">
          <a:xfrm>
            <a:off x="4572000" y="2348880"/>
            <a:ext cx="2007419" cy="412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lum bright="-18000" contrast="54000"/>
          </a:blip>
          <a:srcRect l="37679" t="8902" r="47241" b="48122"/>
          <a:stretch>
            <a:fillRect/>
          </a:stretch>
        </p:blipFill>
        <p:spPr bwMode="auto">
          <a:xfrm>
            <a:off x="6660232" y="1772816"/>
            <a:ext cx="187220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dirty="0" smtClean="0">
                <a:latin typeface="Arial Black" pitchFamily="34" charset="0"/>
              </a:rPr>
              <a:t> </a:t>
            </a:r>
            <a:r>
              <a:rPr lang="en-US" alt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V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-образный вырез горловины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26232"/>
          <a:stretch>
            <a:fillRect/>
          </a:stretch>
        </p:blipFill>
        <p:spPr bwMode="auto">
          <a:xfrm>
            <a:off x="539552" y="1700808"/>
            <a:ext cx="33522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4860" r="26232"/>
          <a:stretch>
            <a:fillRect/>
          </a:stretch>
        </p:blipFill>
        <p:spPr bwMode="auto">
          <a:xfrm>
            <a:off x="3995936" y="1772816"/>
            <a:ext cx="176812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523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1.jpg"/>
          <p:cNvPicPr>
            <a:picLocks noChangeAspect="1"/>
          </p:cNvPicPr>
          <p:nvPr/>
        </p:nvPicPr>
        <p:blipFill>
          <a:blip r:embed="rId4" cstate="print"/>
          <a:srcRect l="9401" t="39500" r="9401" b="33200"/>
          <a:stretch>
            <a:fillRect/>
          </a:stretch>
        </p:blipFill>
        <p:spPr>
          <a:xfrm>
            <a:off x="179512" y="4985792"/>
            <a:ext cx="417646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Квадратный  вырез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img8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672" t="25063" r="37204" b="11938"/>
          <a:stretch>
            <a:fillRect/>
          </a:stretch>
        </p:blipFill>
        <p:spPr>
          <a:xfrm>
            <a:off x="611560" y="1628800"/>
            <a:ext cx="475252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829" t="12440" r="8513" b="11500"/>
          <a:stretch>
            <a:fillRect/>
          </a:stretch>
        </p:blipFill>
        <p:spPr>
          <a:xfrm>
            <a:off x="6084168" y="1268760"/>
            <a:ext cx="252028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2600" y="1628800"/>
            <a:ext cx="2088232" cy="302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Овальный вырез</a:t>
            </a:r>
            <a:endParaRPr lang="ru-RU" dirty="0"/>
          </a:p>
        </p:txBody>
      </p:sp>
      <p:pic>
        <p:nvPicPr>
          <p:cNvPr id="4" name="Picture 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0997">
            <a:off x="344259" y="1431614"/>
            <a:ext cx="2794703" cy="260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90972">
            <a:off x="2885432" y="1660992"/>
            <a:ext cx="2942601" cy="273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1724">
            <a:off x="10132742" y="3616834"/>
            <a:ext cx="2958573" cy="293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0997">
            <a:off x="11461628" y="1351506"/>
            <a:ext cx="2734953" cy="255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bright="-6000" contrast="12000"/>
          </a:blip>
          <a:srcRect l="51801"/>
          <a:stretch>
            <a:fillRect/>
          </a:stretch>
        </p:blipFill>
        <p:spPr>
          <a:xfrm>
            <a:off x="6372200" y="1844824"/>
            <a:ext cx="1763688" cy="4041775"/>
          </a:xfrm>
          <a:prstGeom prst="round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788024" y="1628800"/>
            <a:ext cx="914400" cy="720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img1.jpg"/>
          <p:cNvPicPr>
            <a:picLocks noChangeAspect="1"/>
          </p:cNvPicPr>
          <p:nvPr/>
        </p:nvPicPr>
        <p:blipFill>
          <a:blip r:embed="rId6" cstate="print"/>
          <a:srcRect l="4200" t="9450" r="9001" b="64700"/>
          <a:stretch>
            <a:fillRect/>
          </a:stretch>
        </p:blipFill>
        <p:spPr>
          <a:xfrm>
            <a:off x="3707904" y="4725144"/>
            <a:ext cx="4464496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Художественная отделка ночной сорочки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3" descr="img16.jpg"/>
          <p:cNvPicPr>
            <a:picLocks noChangeAspect="1"/>
          </p:cNvPicPr>
          <p:nvPr/>
        </p:nvPicPr>
        <p:blipFill>
          <a:blip r:embed="rId2" cstate="print"/>
          <a:srcRect l="20500" t="56864" r="51446"/>
          <a:stretch>
            <a:fillRect/>
          </a:stretch>
        </p:blipFill>
        <p:spPr>
          <a:xfrm>
            <a:off x="3923928" y="5157192"/>
            <a:ext cx="1586991" cy="1368152"/>
          </a:xfrm>
          <a:prstGeom prst="rect">
            <a:avLst/>
          </a:prstGeom>
        </p:spPr>
      </p:pic>
      <p:pic>
        <p:nvPicPr>
          <p:cNvPr id="6" name="Содержимое 3" descr="img16.jpg"/>
          <p:cNvPicPr>
            <a:picLocks noChangeAspect="1"/>
          </p:cNvPicPr>
          <p:nvPr/>
        </p:nvPicPr>
        <p:blipFill>
          <a:blip r:embed="rId2" cstate="print"/>
          <a:srcRect l="2215" t="45274" r="77852"/>
          <a:stretch>
            <a:fillRect/>
          </a:stretch>
        </p:blipFill>
        <p:spPr>
          <a:xfrm>
            <a:off x="1475656" y="2564904"/>
            <a:ext cx="1872208" cy="40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16.jpg"/>
          <p:cNvPicPr>
            <a:picLocks noChangeAspect="1"/>
          </p:cNvPicPr>
          <p:nvPr/>
        </p:nvPicPr>
        <p:blipFill>
          <a:blip r:embed="rId2" cstate="print"/>
          <a:srcRect l="64968" t="43312" r="14603"/>
          <a:stretch>
            <a:fillRect/>
          </a:stretch>
        </p:blipFill>
        <p:spPr>
          <a:xfrm>
            <a:off x="5652120" y="1844824"/>
            <a:ext cx="1728192" cy="416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416400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180" r="24544"/>
          <a:stretch>
            <a:fillRect/>
          </a:stretch>
        </p:blipFill>
        <p:spPr>
          <a:xfrm>
            <a:off x="7199784" y="2060848"/>
            <a:ext cx="194421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91427_s2.jpg"/>
          <p:cNvPicPr>
            <a:picLocks noChangeAspect="1"/>
          </p:cNvPicPr>
          <p:nvPr/>
        </p:nvPicPr>
        <p:blipFill>
          <a:blip r:embed="rId4" cstate="print"/>
          <a:srcRect l="17574" t="5440" r="24522"/>
          <a:stretch>
            <a:fillRect/>
          </a:stretch>
        </p:blipFill>
        <p:spPr>
          <a:xfrm>
            <a:off x="179512" y="548680"/>
            <a:ext cx="1800200" cy="443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27274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340768"/>
            <a:ext cx="256837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592" y="1484312"/>
            <a:ext cx="7344815" cy="468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Требования, предъявляемые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 ночной сорочке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78" y="2852936"/>
            <a:ext cx="2546922" cy="381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471338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Гигиенические: должна обеспечивать нормальную жизнедеятельность организма, не вредить здоровью.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Эксплуатационные: удобная в носке, достаточно прочная.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Эстетические: красивая, оригинальная.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Экономические: недорогая и доступная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Образцы ткани для пошива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ночной сорочки</a:t>
            </a:r>
            <a:endParaRPr lang="ru-RU" dirty="0"/>
          </a:p>
        </p:txBody>
      </p:sp>
      <p:pic>
        <p:nvPicPr>
          <p:cNvPr id="6" name="Рисунок 5" descr="img15.jpg"/>
          <p:cNvPicPr>
            <a:picLocks noChangeAspect="1"/>
          </p:cNvPicPr>
          <p:nvPr/>
        </p:nvPicPr>
        <p:blipFill>
          <a:blip r:embed="rId2" cstate="print"/>
          <a:srcRect l="28546" t="64312" r="28142" b="9439"/>
          <a:stretch>
            <a:fillRect/>
          </a:stretch>
        </p:blipFill>
        <p:spPr>
          <a:xfrm rot="10800000">
            <a:off x="3635896" y="5157192"/>
            <a:ext cx="3168352" cy="1440160"/>
          </a:xfrm>
          <a:prstGeom prst="rect">
            <a:avLst/>
          </a:prstGeom>
        </p:spPr>
      </p:pic>
      <p:pic>
        <p:nvPicPr>
          <p:cNvPr id="5" name="Рисунок 4" descr="full_TYr3syUuH7c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51435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45f03b81f6717d47810a859679fs (1)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 rot="4845854">
            <a:off x="5840409" y="2052109"/>
            <a:ext cx="3322105" cy="2332856"/>
          </a:xfrm>
          <a:prstGeom prst="rect">
            <a:avLst/>
          </a:prstGeom>
        </p:spPr>
      </p:pic>
      <p:pic>
        <p:nvPicPr>
          <p:cNvPr id="4" name="Содержимое 3" descr="45f03b81f6717d47810a859679fs (1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20000"/>
          </a:blip>
          <a:stretch>
            <a:fillRect/>
          </a:stretch>
        </p:blipFill>
        <p:spPr>
          <a:xfrm rot="3691484">
            <a:off x="5088261" y="2694628"/>
            <a:ext cx="3322105" cy="2332856"/>
          </a:xfrm>
        </p:spPr>
      </p:pic>
      <p:sp>
        <p:nvSpPr>
          <p:cNvPr id="8" name="Прямоугольник 7"/>
          <p:cNvSpPr/>
          <p:nvPr/>
        </p:nvSpPr>
        <p:spPr>
          <a:xfrm>
            <a:off x="251520" y="57332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Ситца, сатина, бязи, батиста, шифона, фланели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Рефлексия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31477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007284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268761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было интересно…</a:t>
            </a:r>
          </a:p>
          <a:p>
            <a:pPr>
              <a:buFontTx/>
              <a:buChar char="•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было трудно… </a:t>
            </a:r>
          </a:p>
          <a:p>
            <a:pPr>
              <a:buFontTx/>
              <a:buChar char="•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теперь я могу… </a:t>
            </a:r>
          </a:p>
          <a:p>
            <a:pPr>
              <a:buFontTx/>
              <a:buChar char="•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я научилась… </a:t>
            </a:r>
          </a:p>
          <a:p>
            <a:pPr>
              <a:buFontTx/>
              <a:buChar char="•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меня удивило…</a:t>
            </a:r>
          </a:p>
          <a:p>
            <a:pPr>
              <a:buFontTx/>
              <a:buChar char="•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мне захотелось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Домашнее задание: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§ 22  учебника. Стр.92-95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Применяя полученные знания, выполните моделирование своей ночной сорочки.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Принести: ткань, портновский мел, ножницы, английские булавки, готовую выкройку.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509120"/>
            <a:ext cx="2118279" cy="18170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797152"/>
            <a:ext cx="2118279" cy="181703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683568" y="260648"/>
            <a:ext cx="9073008" cy="4176464"/>
          </a:xfrm>
          <a:prstGeom prst="cloudCallout">
            <a:avLst>
              <a:gd name="adj1" fmla="val -52190"/>
              <a:gd name="adj2" fmla="val 296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Мерка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«длина изделия» обозначается…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933056"/>
            <a:ext cx="2118279" cy="1817034"/>
          </a:xfrm>
          <a:prstGeom prst="rect">
            <a:avLst/>
          </a:prstGeom>
        </p:spPr>
      </p:pic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044012" y="7101408"/>
            <a:ext cx="7014823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-1836712" y="1556792"/>
            <a:ext cx="2304256" cy="2105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31477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3048000" cy="4587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86685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Ди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51723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Ст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508518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Ош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90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477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32037"/>
            <a:ext cx="3007284" cy="452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Вы познакомились с основными приемами моделирования. </a:t>
            </a:r>
            <a:br>
              <a:rPr lang="ru-RU" alt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alt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Ваши изделия будут эффектными, непохожими на другие.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931" y="4660106"/>
            <a:ext cx="5351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Успехов в работе!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Использованные источники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http://www.iventiajobs.com/blog/wp-content/uploads/2013/11/bigstock-Sewing-42792955.jpg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https://img-fotki.yandex.ru/get/2/200418627.57/0_117710_bf6854f1_orig.png</a:t>
            </a:r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971600" y="0"/>
            <a:ext cx="8928992" cy="4464479"/>
          </a:xfrm>
          <a:prstGeom prst="cloudCallout">
            <a:avLst>
              <a:gd name="adj1" fmla="val -52190"/>
              <a:gd name="adj2" fmla="val 296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Для определения размера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сорочки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снимают мерку…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437112"/>
            <a:ext cx="2118279" cy="1817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933056"/>
            <a:ext cx="2118279" cy="1817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797152"/>
            <a:ext cx="2118279" cy="1817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86685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Об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44522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Сг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II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47251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Ди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555776" y="3212976"/>
            <a:ext cx="7014823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6372200" y="5661248"/>
            <a:ext cx="2160240" cy="19168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31477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8800"/>
            <a:ext cx="30480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23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403648" y="-1"/>
            <a:ext cx="7992888" cy="4131823"/>
          </a:xfrm>
          <a:prstGeom prst="cloudCallout">
            <a:avLst>
              <a:gd name="adj1" fmla="val -52190"/>
              <a:gd name="adj2" fmla="val 296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Чертёж швейного изделия строят в масштабе: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797152"/>
            <a:ext cx="2118279" cy="1817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437112"/>
            <a:ext cx="2118279" cy="1817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933056"/>
            <a:ext cx="2118279" cy="1817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86685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1:4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5892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2:4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494116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4:1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 flipV="1">
            <a:off x="2129177" y="2420888"/>
            <a:ext cx="7014823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9144000" y="2276872"/>
            <a:ext cx="2304256" cy="2105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31477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30480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7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763688" y="0"/>
            <a:ext cx="7740352" cy="4131823"/>
          </a:xfrm>
          <a:prstGeom prst="cloudCallout">
            <a:avLst>
              <a:gd name="adj1" fmla="val -52190"/>
              <a:gd name="adj2" fmla="val 296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Что используется для снятия мерок?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4860032" y="2276872"/>
            <a:ext cx="7014823" cy="19173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6839744" y="4005064"/>
            <a:ext cx="2304256" cy="2105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31477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048000" cy="4587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5721" y="4005064"/>
            <a:ext cx="2118279" cy="18170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293096"/>
            <a:ext cx="2118279" cy="18170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581128"/>
            <a:ext cx="2118279" cy="1817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5013176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Линейка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869160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Сантиметровая </a:t>
            </a:r>
          </a:p>
          <a:p>
            <a:pPr algn="ctr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лента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5373217"/>
            <a:ext cx="1944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0" dirty="0" smtClean="0">
              <a:solidFill>
                <a:srgbClr val="000000"/>
              </a:solidFill>
              <a:effectLst/>
              <a:latin typeface="Arial Black" pitchFamily="34" charset="0"/>
            </a:endParaRPr>
          </a:p>
          <a:p>
            <a:pPr algn="ctr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Рулетка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0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509120"/>
            <a:ext cx="2262295" cy="1817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551723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центральной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755576" y="-1"/>
            <a:ext cx="9217024" cy="4437113"/>
          </a:xfrm>
          <a:prstGeom prst="cloudCallout">
            <a:avLst>
              <a:gd name="adj1" fmla="val -52190"/>
              <a:gd name="adj2" fmla="val 296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Мерки снимают по …..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стороне фигуры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293096"/>
            <a:ext cx="2118279" cy="1817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4725145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0" dirty="0" smtClean="0">
              <a:solidFill>
                <a:schemeClr val="tx2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pPr algn="ctr"/>
            <a:endParaRPr lang="en-US" sz="2800" b="1" i="0" dirty="0" smtClean="0">
              <a:solidFill>
                <a:schemeClr val="tx2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pPr algn="ctr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правой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 rot="273018">
            <a:off x="2108704" y="7245424"/>
            <a:ext cx="7014823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flipH="1">
            <a:off x="8820471" y="3717032"/>
            <a:ext cx="45719" cy="2105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31477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3048000" cy="4587240"/>
          </a:xfrm>
          <a:prstGeom prst="rect">
            <a:avLst/>
          </a:prstGeom>
        </p:spPr>
      </p:pic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91872" y="3140968"/>
            <a:ext cx="2304256" cy="2105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5292080" y="5805264"/>
            <a:ext cx="2304256" cy="10527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 flipV="1">
            <a:off x="4139952" y="6525344"/>
            <a:ext cx="2304256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725144"/>
            <a:ext cx="2118279" cy="1817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51723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0" dirty="0" smtClean="0">
              <a:solidFill>
                <a:schemeClr val="tx2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pPr algn="ctr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</a:rPr>
              <a:t>левой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82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763688" y="404664"/>
            <a:ext cx="6804248" cy="3384376"/>
          </a:xfrm>
          <a:prstGeom prst="cloudCallout">
            <a:avLst>
              <a:gd name="adj1" fmla="val 55640"/>
              <a:gd name="adj2" fmla="val 5413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МОЛОДЦЫ!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31477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0480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chnaya-sorochka-model-704-1914-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449" r="26531"/>
          <a:stretch>
            <a:fillRect/>
          </a:stretch>
        </p:blipFill>
        <p:spPr>
          <a:xfrm>
            <a:off x="0" y="0"/>
            <a:ext cx="194421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ochnaya-sorochka-model-2-1529-1-1.jpg"/>
          <p:cNvPicPr>
            <a:picLocks noChangeAspect="1"/>
          </p:cNvPicPr>
          <p:nvPr/>
        </p:nvPicPr>
        <p:blipFill>
          <a:blip r:embed="rId3" cstate="print"/>
          <a:srcRect l="17949" t="-939"/>
          <a:stretch>
            <a:fillRect/>
          </a:stretch>
        </p:blipFill>
        <p:spPr>
          <a:xfrm>
            <a:off x="6839744" y="0"/>
            <a:ext cx="230425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chnaya-sorochka-model-38-725-2-1.jpg"/>
          <p:cNvPicPr>
            <a:picLocks noChangeAspect="1"/>
          </p:cNvPicPr>
          <p:nvPr/>
        </p:nvPicPr>
        <p:blipFill>
          <a:blip r:embed="rId4" cstate="print"/>
          <a:srcRect l="22000" t="5195" r="26000"/>
          <a:stretch>
            <a:fillRect/>
          </a:stretch>
        </p:blipFill>
        <p:spPr>
          <a:xfrm>
            <a:off x="5508104" y="1124744"/>
            <a:ext cx="208823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rafan-model-663-1761-4-1.jpg"/>
          <p:cNvPicPr>
            <a:picLocks noChangeAspect="1"/>
          </p:cNvPicPr>
          <p:nvPr/>
        </p:nvPicPr>
        <p:blipFill>
          <a:blip r:embed="rId5" cstate="print"/>
          <a:srcRect l="15385" t="4784" r="30769"/>
          <a:stretch>
            <a:fillRect/>
          </a:stretch>
        </p:blipFill>
        <p:spPr>
          <a:xfrm>
            <a:off x="3635896" y="1124744"/>
            <a:ext cx="2016224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ochnaya-sorochka-model-273-811-2-1.jpg"/>
          <p:cNvPicPr>
            <a:picLocks noChangeAspect="1"/>
          </p:cNvPicPr>
          <p:nvPr/>
        </p:nvPicPr>
        <p:blipFill>
          <a:blip r:embed="rId6" cstate="print"/>
          <a:srcRect l="19674" t="3896" r="30049" b="5195"/>
          <a:stretch>
            <a:fillRect/>
          </a:stretch>
        </p:blipFill>
        <p:spPr>
          <a:xfrm>
            <a:off x="1763688" y="1124744"/>
            <a:ext cx="208823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276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Художник -модельер, народный художник России Валентин Юдашкин </vt:lpstr>
      <vt:lpstr>   </vt:lpstr>
      <vt:lpstr>Чертеж сорочки</vt:lpstr>
      <vt:lpstr>  Моделирование –   изменения чертежа изделия в соответствии с выбранной моделью</vt:lpstr>
      <vt:lpstr>  Моделирование –    </vt:lpstr>
      <vt:lpstr> Эскиз –  это изображение модели, выполненное от руки на листе бумаги.</vt:lpstr>
      <vt:lpstr>       моделирование проходит в    три этапа –</vt:lpstr>
      <vt:lpstr>Модель плечевого изделия, выполненного по базовой выкройке</vt:lpstr>
      <vt:lpstr>Слайд 18</vt:lpstr>
      <vt:lpstr>Изменение длины</vt:lpstr>
      <vt:lpstr>Слайд 20</vt:lpstr>
      <vt:lpstr>Моделирование формы выреза горловины</vt:lpstr>
      <vt:lpstr> V-образный вырез горловины</vt:lpstr>
      <vt:lpstr>Квадратный  вырез</vt:lpstr>
      <vt:lpstr>Овальный вырез</vt:lpstr>
      <vt:lpstr>Художественная отделка ночной сорочки </vt:lpstr>
      <vt:lpstr>Требования, предъявляемые  к ночной сорочке</vt:lpstr>
      <vt:lpstr>Образцы ткани для пошива  ночной сорочки</vt:lpstr>
      <vt:lpstr>Рефлексия</vt:lpstr>
      <vt:lpstr>Домашнее задание:</vt:lpstr>
      <vt:lpstr>   Вы познакомились с основными приемами моделирования.  Ваши изделия будут эффектными, непохожими на другие. 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2016-02-01T18:25:46Z</dcterms:created>
  <dcterms:modified xsi:type="dcterms:W3CDTF">2018-04-06T12:18:22Z</dcterms:modified>
</cp:coreProperties>
</file>