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7" r:id="rId2"/>
    <p:sldId id="258" r:id="rId3"/>
    <p:sldId id="298" r:id="rId4"/>
    <p:sldId id="299" r:id="rId5"/>
    <p:sldId id="300" r:id="rId6"/>
    <p:sldId id="261" r:id="rId7"/>
    <p:sldId id="262" r:id="rId8"/>
    <p:sldId id="306" r:id="rId9"/>
    <p:sldId id="267" r:id="rId10"/>
    <p:sldId id="264" r:id="rId11"/>
    <p:sldId id="297" r:id="rId12"/>
    <p:sldId id="263" r:id="rId13"/>
    <p:sldId id="265" r:id="rId14"/>
    <p:sldId id="268" r:id="rId15"/>
    <p:sldId id="266" r:id="rId16"/>
    <p:sldId id="269" r:id="rId17"/>
    <p:sldId id="305" r:id="rId18"/>
    <p:sldId id="280" r:id="rId19"/>
    <p:sldId id="279" r:id="rId20"/>
    <p:sldId id="282" r:id="rId21"/>
    <p:sldId id="283" r:id="rId22"/>
    <p:sldId id="284" r:id="rId23"/>
    <p:sldId id="285" r:id="rId24"/>
    <p:sldId id="302" r:id="rId25"/>
    <p:sldId id="286" r:id="rId26"/>
    <p:sldId id="303" r:id="rId27"/>
    <p:sldId id="289" r:id="rId28"/>
    <p:sldId id="290" r:id="rId29"/>
    <p:sldId id="291" r:id="rId30"/>
    <p:sldId id="292" r:id="rId31"/>
    <p:sldId id="270" r:id="rId32"/>
    <p:sldId id="307" r:id="rId33"/>
    <p:sldId id="296" r:id="rId34"/>
    <p:sldId id="304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131EE-4C9E-4D98-9C1C-29A5AC5E5D5F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B8CE9-C572-417A-8928-DA2927DE2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Первый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21C6B-1A26-452E-8099-18CCB4EBCE8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21C6B-1A26-452E-8099-18CCB4EBCE8D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20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21C6B-1A26-452E-8099-18CCB4EBCE8D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21C6B-1A26-452E-8099-18CCB4EBCE8D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21C6B-1A26-452E-8099-18CCB4EBCE8D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21C6B-1A26-452E-8099-18CCB4EBCE8D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27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21C6B-1A26-452E-8099-18CCB4EBCE8D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27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21C6B-1A26-452E-8099-18CCB4EBCE8D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7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21C6B-1A26-452E-8099-18CCB4EBCE8D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13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21C6B-1A26-452E-8099-18CCB4EBCE8D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Третий слайд и 5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21C6B-1A26-452E-8099-18CCB4EBCE8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Третий слайд и 5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21C6B-1A26-452E-8099-18CCB4EBCE8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4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21C6B-1A26-452E-8099-18CCB4EBCE8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6 слайд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ренпеннинг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мария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21C6B-1A26-452E-8099-18CCB4EBCE8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Сторона дедушки 2 </a:t>
            </a:r>
            <a:r>
              <a:rPr lang="ru-RU" dirty="0" err="1" smtClean="0"/>
              <a:t>р</a:t>
            </a:r>
            <a:r>
              <a:rPr lang="ru-RU" dirty="0" smtClean="0"/>
              <a:t> </a:t>
            </a:r>
            <a:r>
              <a:rPr lang="ru-RU" dirty="0" err="1" smtClean="0"/>
              <a:t>пра</a:t>
            </a:r>
            <a:r>
              <a:rPr lang="ru-RU" dirty="0" smtClean="0"/>
              <a:t> 14 слайд 19 детей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21C6B-1A26-452E-8099-18CCB4EBCE8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21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21C6B-1A26-452E-8099-18CCB4EBCE8D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21C6B-1A26-452E-8099-18CCB4EBCE8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21C6B-1A26-452E-8099-18CCB4EBCE8D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57364"/>
            <a:ext cx="8494776" cy="179164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Моя родословная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4643446"/>
            <a:ext cx="7200928" cy="1781172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Выполнила:</a:t>
            </a:r>
          </a:p>
          <a:p>
            <a:r>
              <a:rPr lang="ru-RU" dirty="0" smtClean="0"/>
              <a:t>студентка 508 группы</a:t>
            </a:r>
            <a:br>
              <a:rPr lang="ru-RU" dirty="0" smtClean="0"/>
            </a:br>
            <a:r>
              <a:rPr lang="ru-RU" dirty="0" err="1" smtClean="0"/>
              <a:t>Петерс</a:t>
            </a:r>
            <a:r>
              <a:rPr lang="ru-RU" dirty="0" smtClean="0"/>
              <a:t> Наталья</a:t>
            </a:r>
          </a:p>
          <a:p>
            <a:r>
              <a:rPr lang="ru-RU" dirty="0" err="1" smtClean="0"/>
              <a:t>Руководитель:преподаватель</a:t>
            </a:r>
            <a:r>
              <a:rPr lang="ru-RU" dirty="0" smtClean="0"/>
              <a:t> немецкого  языка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Мезина</a:t>
            </a:r>
            <a:r>
              <a:rPr lang="ru-RU" dirty="0" smtClean="0"/>
              <a:t>  </a:t>
            </a:r>
            <a:r>
              <a:rPr lang="ru-RU" dirty="0" smtClean="0"/>
              <a:t>Любовь Викторовна.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16768"/>
            <a:ext cx="7920880" cy="64123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Дети Ренпеннинг Ивана 1812-1868 и Марии </a:t>
            </a:r>
            <a:r>
              <a:rPr lang="ru-RU" dirty="0" err="1" smtClean="0"/>
              <a:t>Янцен</a:t>
            </a:r>
            <a:r>
              <a:rPr lang="ru-RU" dirty="0" smtClean="0"/>
              <a:t> 1814</a:t>
            </a:r>
            <a:endParaRPr lang="ru-RU" dirty="0"/>
          </a:p>
        </p:txBody>
      </p:sp>
      <p:pic>
        <p:nvPicPr>
          <p:cNvPr id="12290" name="Picture 2" descr="C:\Users\1\Desktop\колледж\Изображение  иван 0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71400"/>
            <a:ext cx="8280920" cy="634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4714906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877272"/>
            <a:ext cx="8785096" cy="805840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Ренпеннинг Иван Иванович и Екатерина</a:t>
            </a:r>
            <a:endParaRPr lang="ru-RU" sz="2800" dirty="0"/>
          </a:p>
        </p:txBody>
      </p:sp>
      <p:pic>
        <p:nvPicPr>
          <p:cNvPr id="1026" name="Picture 2" descr="G:\фото к презентации\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853218" cy="5301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Безымянный13565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19" r="6497" b="12786"/>
          <a:stretch/>
        </p:blipFill>
        <p:spPr bwMode="auto">
          <a:xfrm>
            <a:off x="-1" y="1268760"/>
            <a:ext cx="9217857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303749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cannen00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04" t="4649" r="6236" b="58183"/>
          <a:stretch/>
        </p:blipFill>
        <p:spPr bwMode="auto">
          <a:xfrm>
            <a:off x="0" y="692695"/>
            <a:ext cx="8964488" cy="5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923479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cannen00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2" t="6493" r="3393" b="21583"/>
          <a:stretch/>
        </p:blipFill>
        <p:spPr bwMode="auto">
          <a:xfrm>
            <a:off x="179512" y="0"/>
            <a:ext cx="5328592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104" y="260648"/>
            <a:ext cx="3635896" cy="6165304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1800" dirty="0" smtClean="0"/>
              <a:t>1. Иван 10.10.1904 – 1.03.1907 в Павлодаре</a:t>
            </a:r>
          </a:p>
          <a:p>
            <a:pPr lvl="0">
              <a:buNone/>
            </a:pPr>
            <a:r>
              <a:rPr lang="ru-RU" sz="1800" dirty="0" smtClean="0"/>
              <a:t>2. Яков 17.04.1907 – 23.01.1909 в Павлодаре</a:t>
            </a:r>
          </a:p>
          <a:p>
            <a:pPr lvl="0">
              <a:buNone/>
            </a:pPr>
            <a:r>
              <a:rPr lang="ru-RU" sz="1800" dirty="0" smtClean="0"/>
              <a:t>3.Елизавета 13.10.1909 – 22.10.1989 в Неудачино</a:t>
            </a:r>
          </a:p>
          <a:p>
            <a:pPr lvl="0">
              <a:buNone/>
            </a:pPr>
            <a:r>
              <a:rPr lang="ru-RU" sz="1800" dirty="0" smtClean="0"/>
              <a:t>4.Екатерина 27.07.1911 – 10.02.1922 в Клюевке</a:t>
            </a:r>
          </a:p>
          <a:p>
            <a:pPr lvl="0">
              <a:buNone/>
            </a:pPr>
            <a:r>
              <a:rPr lang="ru-RU" sz="1800" dirty="0" smtClean="0"/>
              <a:t>5.Мария (прабабушка) 16.09.1913 – 4.02.1983 в Неудачино</a:t>
            </a:r>
          </a:p>
          <a:p>
            <a:pPr lvl="0">
              <a:buNone/>
            </a:pPr>
            <a:r>
              <a:rPr lang="ru-RU" sz="1800" dirty="0" smtClean="0"/>
              <a:t>6.Эленора 3.02.1916 – 15.09.1979 в Неудачино</a:t>
            </a:r>
          </a:p>
          <a:p>
            <a:pPr lvl="0">
              <a:buNone/>
            </a:pPr>
            <a:r>
              <a:rPr lang="ru-RU" sz="1800" dirty="0" smtClean="0"/>
              <a:t>7.Зузана 1.05.1918 – 15.03.1980 в Неудачино</a:t>
            </a:r>
          </a:p>
          <a:p>
            <a:pPr lvl="0">
              <a:buNone/>
            </a:pPr>
            <a:r>
              <a:rPr lang="ru-RU" sz="1800" dirty="0" smtClean="0"/>
              <a:t>8.Испрант 21.01.1920 – 21.01.1920</a:t>
            </a:r>
          </a:p>
          <a:p>
            <a:pPr lvl="0">
              <a:buNone/>
            </a:pPr>
            <a:r>
              <a:rPr lang="ru-RU" sz="1800" dirty="0" smtClean="0"/>
              <a:t>9.Зара 24.01.1921 – 11.05.1922</a:t>
            </a:r>
          </a:p>
        </p:txBody>
      </p:sp>
    </p:spTree>
    <p:extLst>
      <p:ext uri="{BB962C8B-B14F-4D97-AF65-F5344CB8AC3E}">
        <p14:creationId xmlns:p14="http://schemas.microsoft.com/office/powerpoint/2010/main" xmlns="" val="17923479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2160" y="692696"/>
            <a:ext cx="2736304" cy="4025608"/>
          </a:xfrm>
        </p:spPr>
        <p:txBody>
          <a:bodyPr/>
          <a:lstStyle/>
          <a:p>
            <a:r>
              <a:rPr lang="ru-RU" dirty="0" smtClean="0"/>
              <a:t>Семья Ренпеннинг</a:t>
            </a:r>
            <a:endParaRPr lang="ru-RU" dirty="0"/>
          </a:p>
        </p:txBody>
      </p:sp>
      <p:pic>
        <p:nvPicPr>
          <p:cNvPr id="14338" name="Picture 2" descr="C:\Users\1\Desktop\колледж\Изображение  иван 0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499" y="230361"/>
            <a:ext cx="5717743" cy="583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101976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344" y="5877272"/>
            <a:ext cx="8435280" cy="608931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Семья Нейфельд Гергарда и Марии 50-е годы</a:t>
            </a:r>
            <a:endParaRPr lang="ru-RU" dirty="0"/>
          </a:p>
        </p:txBody>
      </p:sp>
      <p:pic>
        <p:nvPicPr>
          <p:cNvPr id="36866" name="Picture 2" descr="D:\фотки\Изображение  иван\Изображение  иван 0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640"/>
            <a:ext cx="8280920" cy="596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782549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фамилии Панкрац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Основой фамилии Панкрац послужило церковное имя Панкратий. Имя Панкрац представляет собой фонетический  вариант имени Панкрат. Это имя в переводе с древнегреческого означает «могущественный, всесильный». 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4509120"/>
            <a:ext cx="6408712" cy="1914680"/>
          </a:xfrm>
        </p:spPr>
        <p:txBody>
          <a:bodyPr/>
          <a:lstStyle/>
          <a:p>
            <a:r>
              <a:rPr lang="ru-RU" dirty="0" smtClean="0"/>
              <a:t>Николай, </a:t>
            </a:r>
            <a:r>
              <a:rPr lang="ru-RU" dirty="0" err="1" smtClean="0"/>
              <a:t>Янцен</a:t>
            </a:r>
            <a:r>
              <a:rPr lang="ru-RU" dirty="0" smtClean="0"/>
              <a:t> Елизавета, Исаак, Анна, Панкрац Давид</a:t>
            </a:r>
            <a:endParaRPr lang="ru-RU" dirty="0"/>
          </a:p>
        </p:txBody>
      </p:sp>
      <p:pic>
        <p:nvPicPr>
          <p:cNvPr id="3074" name="Picture 2" descr="E:\Pankratz David\a 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63" t="10238" b="2792"/>
          <a:stretch/>
        </p:blipFill>
        <p:spPr bwMode="auto">
          <a:xfrm>
            <a:off x="395536" y="124520"/>
            <a:ext cx="8320316" cy="40770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Родословная 2.png"/>
          <p:cNvPicPr>
            <a:picLocks noChangeAspect="1" noChangeArrowheads="1"/>
          </p:cNvPicPr>
          <p:nvPr/>
        </p:nvPicPr>
        <p:blipFill>
          <a:blip r:embed="rId2" cstate="print"/>
          <a:srcRect l="10306" t="2710" r="9201" b="21401"/>
          <a:stretch>
            <a:fillRect/>
          </a:stretch>
        </p:blipFill>
        <p:spPr bwMode="auto">
          <a:xfrm>
            <a:off x="285720" y="857232"/>
            <a:ext cx="8730744" cy="42148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27784" y="260648"/>
            <a:ext cx="42931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Родословная Панкрац</a:t>
            </a:r>
            <a:endParaRPr lang="ru-RU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83880" cy="792088"/>
          </a:xfrm>
        </p:spPr>
        <p:txBody>
          <a:bodyPr/>
          <a:lstStyle/>
          <a:p>
            <a:r>
              <a:rPr lang="ru-RU" dirty="0" smtClean="0"/>
              <a:t>Цель: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183880" cy="100811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Изучение и происхождение моей семьи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2420888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Задачи: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95536" y="3573016"/>
            <a:ext cx="8183880" cy="2880320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AutoNum type="arabicParenR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Изучить историю появления немцев в России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AutoNum type="arabicParenR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Изучить историю значения фамилии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AutoNum type="arabicParenR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Изучить родословность семьи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476672"/>
            <a:ext cx="3538736" cy="4241632"/>
          </a:xfrm>
        </p:spPr>
        <p:txBody>
          <a:bodyPr/>
          <a:lstStyle/>
          <a:p>
            <a:r>
              <a:rPr lang="ru-RU" dirty="0" smtClean="0"/>
              <a:t>1 ряд:</a:t>
            </a:r>
          </a:p>
          <a:p>
            <a:pPr marL="0" indent="0">
              <a:buNone/>
            </a:pPr>
            <a:r>
              <a:rPr lang="ru-RU" dirty="0" smtClean="0"/>
              <a:t>Дмитрий, Андреас, Давид</a:t>
            </a:r>
          </a:p>
          <a:p>
            <a:r>
              <a:rPr lang="ru-RU" dirty="0" smtClean="0"/>
              <a:t>2 ряд:</a:t>
            </a:r>
          </a:p>
          <a:p>
            <a:pPr marL="0" indent="0">
              <a:buNone/>
            </a:pPr>
            <a:r>
              <a:rPr lang="ru-RU" dirty="0" smtClean="0"/>
              <a:t>Генрих, Исаак, Николай</a:t>
            </a:r>
            <a:endParaRPr lang="ru-RU" dirty="0"/>
          </a:p>
        </p:txBody>
      </p:sp>
      <p:pic>
        <p:nvPicPr>
          <p:cNvPr id="4098" name="Picture 2" descr="E:\Pankratz David\a 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53814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24135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104" y="692696"/>
            <a:ext cx="3178696" cy="4032448"/>
          </a:xfrm>
        </p:spPr>
        <p:txBody>
          <a:bodyPr/>
          <a:lstStyle/>
          <a:p>
            <a:r>
              <a:rPr lang="ru-RU" dirty="0" smtClean="0"/>
              <a:t>Панкрац Зара </a:t>
            </a:r>
          </a:p>
          <a:p>
            <a:r>
              <a:rPr lang="ru-RU" dirty="0" smtClean="0"/>
              <a:t>Панкрац Пётр</a:t>
            </a:r>
          </a:p>
          <a:p>
            <a:r>
              <a:rPr lang="ru-RU" dirty="0" smtClean="0"/>
              <a:t>Панкрац Екатерина</a:t>
            </a:r>
            <a:endParaRPr lang="ru-RU" dirty="0"/>
          </a:p>
        </p:txBody>
      </p:sp>
      <p:pic>
        <p:nvPicPr>
          <p:cNvPr id="4098" name="Picture 2" descr="C:\Users\1\Desktop\колледж\Sara Peter Tin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300"/>
          <a:stretch/>
        </p:blipFill>
        <p:spPr bwMode="auto">
          <a:xfrm>
            <a:off x="107504" y="12700"/>
            <a:ext cx="4320480" cy="64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147925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8974" y="5589240"/>
            <a:ext cx="7715200" cy="929264"/>
          </a:xfrm>
        </p:spPr>
        <p:txBody>
          <a:bodyPr/>
          <a:lstStyle/>
          <a:p>
            <a:r>
              <a:rPr lang="ru-RU" dirty="0" smtClean="0"/>
              <a:t>Панкрац Анна и Зара</a:t>
            </a:r>
            <a:endParaRPr lang="ru-RU" dirty="0"/>
          </a:p>
        </p:txBody>
      </p:sp>
      <p:pic>
        <p:nvPicPr>
          <p:cNvPr id="5122" name="Picture 2" descr="C:\Users\1\Desktop\колледж\Anna Sa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6689948" cy="470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5797591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5229200"/>
            <a:ext cx="5626968" cy="1433320"/>
          </a:xfrm>
        </p:spPr>
        <p:txBody>
          <a:bodyPr/>
          <a:lstStyle/>
          <a:p>
            <a:r>
              <a:rPr lang="ru-RU" dirty="0" smtClean="0"/>
              <a:t>Панкрац Зара</a:t>
            </a:r>
            <a:r>
              <a:rPr lang="ru-RU" dirty="0"/>
              <a:t> </a:t>
            </a:r>
            <a:r>
              <a:rPr lang="ru-RU" dirty="0" smtClean="0"/>
              <a:t>1901</a:t>
            </a:r>
          </a:p>
          <a:p>
            <a:r>
              <a:rPr lang="ru-RU" dirty="0" smtClean="0"/>
              <a:t>Панкрац Давид 1895</a:t>
            </a:r>
          </a:p>
        </p:txBody>
      </p:sp>
      <p:pic>
        <p:nvPicPr>
          <p:cNvPr id="1026" name="Picture 2" descr="C:\Users\1\Desktop\Нейфельд 1й житель\Sara Davi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6408712" cy="463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Родословная 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26" r="46328"/>
          <a:stretch/>
        </p:blipFill>
        <p:spPr bwMode="auto">
          <a:xfrm>
            <a:off x="1835696" y="9004"/>
            <a:ext cx="4752528" cy="650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4670113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949280"/>
            <a:ext cx="8820472" cy="648072"/>
          </a:xfrm>
        </p:spPr>
        <p:txBody>
          <a:bodyPr>
            <a:normAutofit/>
          </a:bodyPr>
          <a:lstStyle/>
          <a:p>
            <a:r>
              <a:rPr lang="ru-RU" dirty="0" smtClean="0"/>
              <a:t>Панкрац Перт со своей семьёй</a:t>
            </a:r>
            <a:endParaRPr lang="ru-RU" dirty="0"/>
          </a:p>
        </p:txBody>
      </p:sp>
      <p:pic>
        <p:nvPicPr>
          <p:cNvPr id="2050" name="Picture 2" descr="G:\фото к презентации\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524328" cy="5129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548680"/>
            <a:ext cx="3394720" cy="576064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Панкрац (Тевс) Мария с детьми</a:t>
            </a:r>
          </a:p>
          <a:p>
            <a:r>
              <a:rPr lang="ru-RU" dirty="0" smtClean="0"/>
              <a:t>Мария 1923г</a:t>
            </a:r>
          </a:p>
          <a:p>
            <a:r>
              <a:rPr lang="ru-RU" dirty="0" smtClean="0"/>
              <a:t>Андрей 1927-2006г</a:t>
            </a:r>
          </a:p>
          <a:p>
            <a:r>
              <a:rPr lang="ru-RU" dirty="0" smtClean="0"/>
              <a:t>Пётр 1921-2010г</a:t>
            </a:r>
          </a:p>
          <a:p>
            <a:r>
              <a:rPr lang="ru-RU" dirty="0" smtClean="0"/>
              <a:t>Иван 1935-2013г</a:t>
            </a:r>
          </a:p>
          <a:p>
            <a:r>
              <a:rPr lang="ru-RU" dirty="0" smtClean="0"/>
              <a:t>Елена 1929г</a:t>
            </a:r>
          </a:p>
          <a:p>
            <a:endParaRPr lang="ru-RU" dirty="0" smtClean="0"/>
          </a:p>
          <a:p>
            <a:r>
              <a:rPr lang="ru-RU" dirty="0" smtClean="0"/>
              <a:t>Фото 1987г</a:t>
            </a:r>
            <a:endParaRPr lang="ru-RU" dirty="0"/>
          </a:p>
        </p:txBody>
      </p:sp>
      <p:pic>
        <p:nvPicPr>
          <p:cNvPr id="19458" name="Picture 2" descr="C:\Users\1\Desktop\Нейфельд 1й житель\Peter Familie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5" y="260648"/>
            <a:ext cx="4538153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6913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260648"/>
            <a:ext cx="3816424" cy="5832648"/>
          </a:xfrm>
        </p:spPr>
        <p:txBody>
          <a:bodyPr>
            <a:normAutofit/>
          </a:bodyPr>
          <a:lstStyle/>
          <a:p>
            <a:r>
              <a:rPr lang="ru-RU" dirty="0" smtClean="0"/>
              <a:t>Тевс Гергард Петрович 9.09.1868-5.12.1923</a:t>
            </a:r>
          </a:p>
          <a:p>
            <a:r>
              <a:rPr lang="ru-RU" dirty="0" smtClean="0"/>
              <a:t>Тевс (</a:t>
            </a:r>
            <a:r>
              <a:rPr lang="ru-RU" dirty="0" err="1" smtClean="0"/>
              <a:t>Вибе</a:t>
            </a:r>
            <a:r>
              <a:rPr lang="ru-RU" dirty="0" smtClean="0"/>
              <a:t>) Елена </a:t>
            </a:r>
            <a:r>
              <a:rPr lang="ru-RU" dirty="0" err="1" smtClean="0"/>
              <a:t>Ароновна</a:t>
            </a:r>
            <a:endParaRPr lang="ru-RU" dirty="0" smtClean="0"/>
          </a:p>
          <a:p>
            <a:r>
              <a:rPr lang="ru-RU" dirty="0" smtClean="0"/>
              <a:t>20.08.1871-12.01.1920</a:t>
            </a:r>
          </a:p>
          <a:p>
            <a:r>
              <a:rPr lang="ru-RU" dirty="0" smtClean="0"/>
              <a:t>Тевс Мария Гергардовна</a:t>
            </a:r>
          </a:p>
          <a:p>
            <a:r>
              <a:rPr lang="ru-RU" dirty="0" smtClean="0"/>
              <a:t>21.01.1896-23.10.1988</a:t>
            </a:r>
          </a:p>
          <a:p>
            <a:endParaRPr lang="ru-RU" dirty="0"/>
          </a:p>
        </p:txBody>
      </p:sp>
      <p:pic>
        <p:nvPicPr>
          <p:cNvPr id="7170" name="Picture 2" descr="C:\Users\1\Desktop\колледж\Изображение  иван 0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54"/>
          <a:stretch/>
        </p:blipFill>
        <p:spPr bwMode="auto">
          <a:xfrm>
            <a:off x="107504" y="9748"/>
            <a:ext cx="4616896" cy="668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4070583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692696"/>
            <a:ext cx="3682752" cy="5433467"/>
          </a:xfrm>
        </p:spPr>
        <p:txBody>
          <a:bodyPr/>
          <a:lstStyle/>
          <a:p>
            <a:r>
              <a:rPr lang="ru-RU" dirty="0" smtClean="0"/>
              <a:t>Тевс Гергард Петрович 1868 года рождения</a:t>
            </a:r>
          </a:p>
          <a:p>
            <a:r>
              <a:rPr lang="ru-RU" dirty="0" smtClean="0"/>
              <a:t>Один из основателей села Неудачино</a:t>
            </a:r>
          </a:p>
        </p:txBody>
      </p:sp>
      <p:pic>
        <p:nvPicPr>
          <p:cNvPr id="3074" name="Picture 2" descr="D:\фотки\P und E Enns\ag14$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4653353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950953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692696"/>
            <a:ext cx="3826768" cy="543346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Дети Тевс Гергард Петровича: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Мария 1896-1988г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Пётр 1897-1938г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Гергард 1899-1923г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Яков 1901-?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Генрих 1904-1938г?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Иван 1909-2003г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Елена 1912-2005</a:t>
            </a:r>
          </a:p>
        </p:txBody>
      </p:sp>
      <p:pic>
        <p:nvPicPr>
          <p:cNvPr id="10242" name="Picture 2" descr="D:\фотки\P und E Enns\ag14$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548027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6293686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733256"/>
            <a:ext cx="8183880" cy="7852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Иван Грозный 1533 – 1584</a:t>
            </a:r>
            <a:endParaRPr lang="ru-RU" dirty="0"/>
          </a:p>
        </p:txBody>
      </p:sp>
      <p:pic>
        <p:nvPicPr>
          <p:cNvPr id="1026" name="Picture 2" descr="C:\Users\Админ\Desktop\значения семьи панкрац\Выступление моей работы\DETAIL_PICTURE_6189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6672"/>
            <a:ext cx="6533310" cy="48965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80" y="5733256"/>
            <a:ext cx="6131024" cy="857256"/>
          </a:xfrm>
        </p:spPr>
        <p:txBody>
          <a:bodyPr/>
          <a:lstStyle/>
          <a:p>
            <a:r>
              <a:rPr lang="ru-RU" dirty="0" smtClean="0"/>
              <a:t>Семья Тевс</a:t>
            </a:r>
            <a:endParaRPr lang="ru-RU" dirty="0"/>
          </a:p>
        </p:txBody>
      </p:sp>
      <p:pic>
        <p:nvPicPr>
          <p:cNvPr id="8194" name="Picture 2" descr="C:\Users\1\Desktop\колледж\töws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6480720" cy="500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247760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1\Desktop\колледж\Johann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3816424" cy="592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188529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1\Desktop\колледж\Семь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621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269461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754539"/>
            <a:ext cx="7859216" cy="896680"/>
          </a:xfrm>
        </p:spPr>
        <p:txBody>
          <a:bodyPr/>
          <a:lstStyle/>
          <a:p>
            <a:r>
              <a:rPr lang="ru-RU" dirty="0" smtClean="0"/>
              <a:t>Семья Петерс</a:t>
            </a:r>
            <a:endParaRPr lang="ru-RU" dirty="0"/>
          </a:p>
        </p:txBody>
      </p:sp>
      <p:pic>
        <p:nvPicPr>
          <p:cNvPr id="10242" name="Picture 2" descr="C:\Users\1\Desktop\колледж\Johann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694113" cy="534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1\Desktop\колледж\Johann27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4097" y="1351409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498076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Учебник «Немцы в России и в СНГ 1763 – 1993»</a:t>
            </a:r>
          </a:p>
          <a:p>
            <a:pPr marL="514350" indent="-514350">
              <a:buAutoNum type="arabicPeriod"/>
            </a:pPr>
            <a:r>
              <a:rPr lang="ru-RU" dirty="0" smtClean="0"/>
              <a:t>Воспоминания своих родственников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8104" y="908720"/>
            <a:ext cx="3394720" cy="3809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Екатерина Вторая</a:t>
            </a:r>
            <a:endParaRPr lang="ru-RU" sz="3600" dirty="0"/>
          </a:p>
        </p:txBody>
      </p:sp>
      <p:pic>
        <p:nvPicPr>
          <p:cNvPr id="2050" name="Picture 2" descr="C:\Users\Админ\Desktop\значения семьи панкрац\Выступление моей работы\ekat_2_v_rascve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9216"/>
            <a:ext cx="4752528" cy="66187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0"/>
            <a:ext cx="5148064" cy="66693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Манифест гласит:</a:t>
            </a:r>
          </a:p>
          <a:p>
            <a:pPr>
              <a:buNone/>
            </a:pPr>
            <a:r>
              <a:rPr lang="ru-RU" sz="2000" dirty="0" smtClean="0"/>
              <a:t>– «Всем иностранцам дозволяем в Империю Нашу въезжать и селится где кто пожелает, во всех Наших Губерниях»</a:t>
            </a:r>
          </a:p>
          <a:p>
            <a:pPr>
              <a:buNone/>
            </a:pPr>
            <a:r>
              <a:rPr lang="ru-RU" sz="2000" dirty="0" smtClean="0"/>
              <a:t>– «Всем  прибывшим в Империю Нашу на поселение иметь свободное отправление веры по их уставам и обрядам беспрепятственно»</a:t>
            </a:r>
          </a:p>
          <a:p>
            <a:pPr>
              <a:buNone/>
            </a:pPr>
            <a:r>
              <a:rPr lang="ru-RU" sz="2000" dirty="0" smtClean="0"/>
              <a:t>– «Не должны таковые прибывшим из иностранных на поселение в Россию, никаких в казну Нашу податей платить, и никаких обыкновенных служб служить»</a:t>
            </a:r>
          </a:p>
          <a:p>
            <a:pPr>
              <a:buNone/>
            </a:pPr>
            <a:r>
              <a:rPr lang="ru-RU" sz="2000" dirty="0" smtClean="0"/>
              <a:t>– «Поселившиеся в России иностранные, во все время пребывания своего, ни в военную, ни в гражданскую службу против воли их определены не будут  </a:t>
            </a:r>
          </a:p>
        </p:txBody>
      </p:sp>
      <p:pic>
        <p:nvPicPr>
          <p:cNvPr id="3074" name="Picture 2" descr="C:\Users\Админ\Desktop\значения семьи панкрац\Выступление моей работы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5878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1\Desktop\колледж\algemein1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2436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9257583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1\Desktop\колледж\algemein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45" r="1666" b="24404"/>
          <a:stretch/>
        </p:blipFill>
        <p:spPr bwMode="auto">
          <a:xfrm>
            <a:off x="0" y="332656"/>
            <a:ext cx="9010677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64563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983480"/>
            <a:ext cx="8291264" cy="1325840"/>
          </a:xfrm>
        </p:spPr>
        <p:txBody>
          <a:bodyPr>
            <a:normAutofit/>
          </a:bodyPr>
          <a:lstStyle/>
          <a:p>
            <a:r>
              <a:rPr lang="ru-RU" sz="2800" dirty="0" smtClean="0">
                <a:effectLst/>
              </a:rPr>
              <a:t>Происхождение фамилии Ренпеннинг</a:t>
            </a:r>
            <a:endParaRPr lang="ru-RU" sz="2800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Ренпеннинг Лиза Ивановна рассказывает, что во времена царствования Наполеона и его нашествия на Германии и другие страны, некая супружеская пара в Германии нашла брошенного на произвол судьбы мальчика, на шее у него был медальончик, на немецком языке – </a:t>
            </a:r>
            <a:r>
              <a:rPr lang="en-US" dirty="0" smtClean="0"/>
              <a:t>pfennig</a:t>
            </a:r>
            <a:r>
              <a:rPr lang="ru-RU" dirty="0" smtClean="0"/>
              <a:t>, лежал мальчик в борозде (</a:t>
            </a:r>
            <a:r>
              <a:rPr lang="en-US" dirty="0" err="1" smtClean="0"/>
              <a:t>renne</a:t>
            </a:r>
            <a:r>
              <a:rPr lang="ru-RU" dirty="0" smtClean="0"/>
              <a:t>) решили ему дать фамилию </a:t>
            </a:r>
            <a:r>
              <a:rPr lang="en-US" dirty="0" err="1" smtClean="0"/>
              <a:t>Renpfening</a:t>
            </a:r>
            <a:r>
              <a:rPr lang="ru-RU" dirty="0" smtClean="0"/>
              <a:t> – Ренпеннинг. Было это в начало 1800 – 1812г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Ренпеннинг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26" b="30822"/>
          <a:stretch/>
        </p:blipFill>
        <p:spPr bwMode="auto">
          <a:xfrm>
            <a:off x="-1" y="980728"/>
            <a:ext cx="924886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51520" y="188640"/>
            <a:ext cx="8183880" cy="105156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Родословная Ренпеннинг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35676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1039</TotalTime>
  <Words>512</Words>
  <Application>Microsoft Office PowerPoint</Application>
  <PresentationFormat>Экран (4:3)</PresentationFormat>
  <Paragraphs>113</Paragraphs>
  <Slides>34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Аспект</vt:lpstr>
      <vt:lpstr>Моя родословная</vt:lpstr>
      <vt:lpstr>Цель: </vt:lpstr>
      <vt:lpstr>Слайд 3</vt:lpstr>
      <vt:lpstr>Слайд 4</vt:lpstr>
      <vt:lpstr>Слайд 5</vt:lpstr>
      <vt:lpstr>Слайд 6</vt:lpstr>
      <vt:lpstr>Слайд 7</vt:lpstr>
      <vt:lpstr>Происхождение фамилии Ренпеннинг</vt:lpstr>
      <vt:lpstr>Слайд 9</vt:lpstr>
      <vt:lpstr>Слайд 10</vt:lpstr>
      <vt:lpstr>Ренпеннинг Иван Иванович и Екатерина</vt:lpstr>
      <vt:lpstr>Слайд 12</vt:lpstr>
      <vt:lpstr>Слайд 13</vt:lpstr>
      <vt:lpstr>Слайд 14</vt:lpstr>
      <vt:lpstr>Слайд 15</vt:lpstr>
      <vt:lpstr>Слайд 16</vt:lpstr>
      <vt:lpstr>Значение фамилии Панкрац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Панкрац Перт со своей семьёй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Происхождение и значение моей фамилии</dc:title>
  <dc:creator>Админ</dc:creator>
  <cp:lastModifiedBy>kab_17</cp:lastModifiedBy>
  <cp:revision>70</cp:revision>
  <dcterms:created xsi:type="dcterms:W3CDTF">2015-03-18T16:46:05Z</dcterms:created>
  <dcterms:modified xsi:type="dcterms:W3CDTF">2017-03-22T08:34:35Z</dcterms:modified>
</cp:coreProperties>
</file>