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0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B8FB3A-C08A-4780-AC8F-1769F180BFA7}" type="datetimeFigureOut">
              <a:rPr lang="ru-RU" smtClean="0"/>
              <a:pPr/>
              <a:t>24.10.2016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F8111F-77F6-4FAC-B510-522EB7B2808D}" type="slidenum">
              <a:rPr lang="ru-RU" smtClean="0"/>
              <a:pPr/>
              <a:t>‹#›</a:t>
            </a:fld>
            <a:endParaRPr lang="ru-RU"/>
          </a:p>
        </p:txBody>
      </p:sp>
    </p:spTree>
    <p:extLst>
      <p:ext uri="{BB962C8B-B14F-4D97-AF65-F5344CB8AC3E}">
        <p14:creationId xmlns:p14="http://schemas.microsoft.com/office/powerpoint/2010/main" val="252767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B8FB3A-C08A-4780-AC8F-1769F180BFA7}" type="datetimeFigureOut">
              <a:rPr lang="ru-RU" smtClean="0"/>
              <a:pPr/>
              <a:t>24.10.2016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F8111F-77F6-4FAC-B510-522EB7B2808D}" type="slidenum">
              <a:rPr lang="ru-RU" smtClean="0"/>
              <a:pPr/>
              <a:t>‹#›</a:t>
            </a:fld>
            <a:endParaRPr lang="ru-RU"/>
          </a:p>
        </p:txBody>
      </p:sp>
    </p:spTree>
    <p:extLst>
      <p:ext uri="{BB962C8B-B14F-4D97-AF65-F5344CB8AC3E}">
        <p14:creationId xmlns:p14="http://schemas.microsoft.com/office/powerpoint/2010/main" val="111763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B8FB3A-C08A-4780-AC8F-1769F180BFA7}" type="datetimeFigureOut">
              <a:rPr lang="ru-RU" smtClean="0"/>
              <a:pPr/>
              <a:t>24.10.2016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F8111F-77F6-4FAC-B510-522EB7B2808D}" type="slidenum">
              <a:rPr lang="ru-RU" smtClean="0"/>
              <a:pPr/>
              <a:t>‹#›</a:t>
            </a:fld>
            <a:endParaRPr lang="ru-RU"/>
          </a:p>
        </p:txBody>
      </p:sp>
    </p:spTree>
    <p:extLst>
      <p:ext uri="{BB962C8B-B14F-4D97-AF65-F5344CB8AC3E}">
        <p14:creationId xmlns:p14="http://schemas.microsoft.com/office/powerpoint/2010/main" val="240948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B8FB3A-C08A-4780-AC8F-1769F180BFA7}" type="datetimeFigureOut">
              <a:rPr lang="ru-RU" smtClean="0"/>
              <a:pPr/>
              <a:t>24.10.2016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F8111F-77F6-4FAC-B510-522EB7B2808D}" type="slidenum">
              <a:rPr lang="ru-RU" smtClean="0"/>
              <a:pPr/>
              <a:t>‹#›</a:t>
            </a:fld>
            <a:endParaRPr lang="ru-RU"/>
          </a:p>
        </p:txBody>
      </p:sp>
    </p:spTree>
    <p:extLst>
      <p:ext uri="{BB962C8B-B14F-4D97-AF65-F5344CB8AC3E}">
        <p14:creationId xmlns:p14="http://schemas.microsoft.com/office/powerpoint/2010/main" val="171944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B8FB3A-C08A-4780-AC8F-1769F180BFA7}" type="datetimeFigureOut">
              <a:rPr lang="ru-RU" smtClean="0"/>
              <a:pPr/>
              <a:t>24.10.2016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F8111F-77F6-4FAC-B510-522EB7B2808D}" type="slidenum">
              <a:rPr lang="ru-RU" smtClean="0"/>
              <a:pPr/>
              <a:t>‹#›</a:t>
            </a:fld>
            <a:endParaRPr lang="ru-RU"/>
          </a:p>
        </p:txBody>
      </p:sp>
    </p:spTree>
    <p:extLst>
      <p:ext uri="{BB962C8B-B14F-4D97-AF65-F5344CB8AC3E}">
        <p14:creationId xmlns:p14="http://schemas.microsoft.com/office/powerpoint/2010/main" val="115119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B8FB3A-C08A-4780-AC8F-1769F180BFA7}" type="datetimeFigureOut">
              <a:rPr lang="ru-RU" smtClean="0"/>
              <a:pPr/>
              <a:t>24.10.2016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F8111F-77F6-4FAC-B510-522EB7B2808D}" type="slidenum">
              <a:rPr lang="ru-RU" smtClean="0"/>
              <a:pPr/>
              <a:t>‹#›</a:t>
            </a:fld>
            <a:endParaRPr lang="ru-RU"/>
          </a:p>
        </p:txBody>
      </p:sp>
    </p:spTree>
    <p:extLst>
      <p:ext uri="{BB962C8B-B14F-4D97-AF65-F5344CB8AC3E}">
        <p14:creationId xmlns:p14="http://schemas.microsoft.com/office/powerpoint/2010/main" val="207554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B8FB3A-C08A-4780-AC8F-1769F180BFA7}" type="datetimeFigureOut">
              <a:rPr lang="ru-RU" smtClean="0"/>
              <a:pPr/>
              <a:t>24.10.2016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F8111F-77F6-4FAC-B510-522EB7B2808D}" type="slidenum">
              <a:rPr lang="ru-RU" smtClean="0"/>
              <a:pPr/>
              <a:t>‹#›</a:t>
            </a:fld>
            <a:endParaRPr lang="ru-RU"/>
          </a:p>
        </p:txBody>
      </p:sp>
    </p:spTree>
    <p:extLst>
      <p:ext uri="{BB962C8B-B14F-4D97-AF65-F5344CB8AC3E}">
        <p14:creationId xmlns:p14="http://schemas.microsoft.com/office/powerpoint/2010/main" val="109545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B8FB3A-C08A-4780-AC8F-1769F180BFA7}" type="datetimeFigureOut">
              <a:rPr lang="ru-RU" smtClean="0"/>
              <a:pPr/>
              <a:t>24.10.2016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F8111F-77F6-4FAC-B510-522EB7B2808D}" type="slidenum">
              <a:rPr lang="ru-RU" smtClean="0"/>
              <a:pPr/>
              <a:t>‹#›</a:t>
            </a:fld>
            <a:endParaRPr lang="ru-RU"/>
          </a:p>
        </p:txBody>
      </p:sp>
    </p:spTree>
    <p:extLst>
      <p:ext uri="{BB962C8B-B14F-4D97-AF65-F5344CB8AC3E}">
        <p14:creationId xmlns:p14="http://schemas.microsoft.com/office/powerpoint/2010/main" val="10767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B8FB3A-C08A-4780-AC8F-1769F180BFA7}" type="datetimeFigureOut">
              <a:rPr lang="ru-RU" smtClean="0"/>
              <a:pPr/>
              <a:t>24.10.2016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F8111F-77F6-4FAC-B510-522EB7B2808D}" type="slidenum">
              <a:rPr lang="ru-RU" smtClean="0"/>
              <a:pPr/>
              <a:t>‹#›</a:t>
            </a:fld>
            <a:endParaRPr lang="ru-RU"/>
          </a:p>
        </p:txBody>
      </p:sp>
    </p:spTree>
    <p:extLst>
      <p:ext uri="{BB962C8B-B14F-4D97-AF65-F5344CB8AC3E}">
        <p14:creationId xmlns:p14="http://schemas.microsoft.com/office/powerpoint/2010/main" val="333215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7B8FB3A-C08A-4780-AC8F-1769F180BFA7}" type="datetimeFigureOut">
              <a:rPr lang="ru-RU" smtClean="0"/>
              <a:pPr/>
              <a:t>24.10.2016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F8111F-77F6-4FAC-B510-522EB7B2808D}" type="slidenum">
              <a:rPr lang="ru-RU" smtClean="0"/>
              <a:pPr/>
              <a:t>‹#›</a:t>
            </a:fld>
            <a:endParaRPr lang="ru-RU"/>
          </a:p>
        </p:txBody>
      </p:sp>
    </p:spTree>
    <p:extLst>
      <p:ext uri="{BB962C8B-B14F-4D97-AF65-F5344CB8AC3E}">
        <p14:creationId xmlns:p14="http://schemas.microsoft.com/office/powerpoint/2010/main" val="340211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7B8FB3A-C08A-4780-AC8F-1769F180BFA7}" type="datetimeFigureOut">
              <a:rPr lang="ru-RU" smtClean="0"/>
              <a:pPr/>
              <a:t>24.10.2016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F8111F-77F6-4FAC-B510-522EB7B2808D}" type="slidenum">
              <a:rPr lang="ru-RU" smtClean="0"/>
              <a:pPr/>
              <a:t>‹#›</a:t>
            </a:fld>
            <a:endParaRPr lang="ru-RU"/>
          </a:p>
        </p:txBody>
      </p:sp>
    </p:spTree>
    <p:extLst>
      <p:ext uri="{BB962C8B-B14F-4D97-AF65-F5344CB8AC3E}">
        <p14:creationId xmlns:p14="http://schemas.microsoft.com/office/powerpoint/2010/main" val="376439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8FB3A-C08A-4780-AC8F-1769F180BFA7}" type="datetimeFigureOut">
              <a:rPr lang="ru-RU" smtClean="0"/>
              <a:pPr/>
              <a:t>24.10.2016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8111F-77F6-4FAC-B510-522EB7B2808D}" type="slidenum">
              <a:rPr lang="ru-RU" smtClean="0"/>
              <a:pPr/>
              <a:t>‹#›</a:t>
            </a:fld>
            <a:endParaRPr lang="ru-RU"/>
          </a:p>
        </p:txBody>
      </p:sp>
    </p:spTree>
    <p:extLst>
      <p:ext uri="{BB962C8B-B14F-4D97-AF65-F5344CB8AC3E}">
        <p14:creationId xmlns:p14="http://schemas.microsoft.com/office/powerpoint/2010/main" val="204070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64118" y="290015"/>
            <a:ext cx="5900490" cy="1323439"/>
          </a:xfrm>
          <a:prstGeom prst="rect">
            <a:avLst/>
          </a:prstGeom>
          <a:noFill/>
        </p:spPr>
        <p:txBody>
          <a:bodyPr wrap="square" lIns="91440" tIns="45720" rIns="91440" bIns="45720">
            <a:spAutoFit/>
          </a:bodyPr>
          <a:lstStyle/>
          <a:p>
            <a:pPr algn="ctr"/>
            <a:r>
              <a:rPr lang="en-US" sz="8000" b="1" cap="none" spc="0"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My family</a:t>
            </a:r>
            <a:endParaRPr lang="ru-RU" sz="80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l="3990" t="4086" r="2655" b="6196"/>
          <a:stretch/>
        </p:blipFill>
        <p:spPr>
          <a:xfrm>
            <a:off x="3564848" y="1613454"/>
            <a:ext cx="5699760" cy="4221480"/>
          </a:xfrm>
          <a:prstGeom prst="rect">
            <a:avLst/>
          </a:prstGeom>
        </p:spPr>
      </p:pic>
    </p:spTree>
    <p:extLst>
      <p:ext uri="{BB962C8B-B14F-4D97-AF65-F5344CB8AC3E}">
        <p14:creationId xmlns:p14="http://schemas.microsoft.com/office/powerpoint/2010/main" val="332170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69920" y="5071795"/>
            <a:ext cx="6583680" cy="1384995"/>
          </a:xfrm>
          <a:prstGeom prst="rect">
            <a:avLst/>
          </a:prstGeom>
        </p:spPr>
        <p:txBody>
          <a:bodyPr wrap="square">
            <a:spAutoFit/>
          </a:bodyPr>
          <a:lstStyle/>
          <a:p>
            <a:r>
              <a:rPr lang="en-US" sz="2800" dirty="0" smtClean="0">
                <a:solidFill>
                  <a:schemeClr val="accent5">
                    <a:lumMod val="50000"/>
                  </a:schemeClr>
                </a:solidFill>
                <a:latin typeface="Arial Rounded MT Bold" panose="020F0704030504030204" pitchFamily="34" charset="0"/>
              </a:rPr>
              <a:t>Our family is neither large nor small.</a:t>
            </a:r>
          </a:p>
          <a:p>
            <a:r>
              <a:rPr lang="en-US" sz="2800" dirty="0" smtClean="0">
                <a:solidFill>
                  <a:schemeClr val="accent5">
                    <a:lumMod val="50000"/>
                  </a:schemeClr>
                </a:solidFill>
                <a:latin typeface="Arial Rounded MT Bold" panose="020F0704030504030204" pitchFamily="34" charset="0"/>
              </a:rPr>
              <a:t>I have a mother, a father, a brother and a sister and grandparents. </a:t>
            </a:r>
            <a:endParaRPr lang="ru-RU" sz="2800" dirty="0">
              <a:solidFill>
                <a:schemeClr val="accent5">
                  <a:lumMod val="50000"/>
                </a:schemeClr>
              </a:solidFill>
            </a:endParaRPr>
          </a:p>
        </p:txBody>
      </p:sp>
      <p:pic>
        <p:nvPicPr>
          <p:cNvPr id="4" name="Рисунок 3"/>
          <p:cNvPicPr>
            <a:picLocks noChangeAspect="1"/>
          </p:cNvPicPr>
          <p:nvPr/>
        </p:nvPicPr>
        <p:blipFill>
          <a:blip r:embed="rId2" cstate="print"/>
          <a:stretch>
            <a:fillRect/>
          </a:stretch>
        </p:blipFill>
        <p:spPr>
          <a:xfrm>
            <a:off x="3169920" y="350520"/>
            <a:ext cx="6858000" cy="4572000"/>
          </a:xfrm>
          <a:prstGeom prst="rect">
            <a:avLst/>
          </a:prstGeom>
        </p:spPr>
      </p:pic>
    </p:spTree>
    <p:extLst>
      <p:ext uri="{BB962C8B-B14F-4D97-AF65-F5344CB8AC3E}">
        <p14:creationId xmlns:p14="http://schemas.microsoft.com/office/powerpoint/2010/main" val="148292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17920" y="799237"/>
            <a:ext cx="5608320" cy="4832092"/>
          </a:xfrm>
          <a:prstGeom prst="rect">
            <a:avLst/>
          </a:prstGeom>
        </p:spPr>
        <p:txBody>
          <a:bodyPr wrap="square">
            <a:spAutoFit/>
          </a:bodyPr>
          <a:lstStyle/>
          <a:p>
            <a:pPr algn="just"/>
            <a:r>
              <a:rPr lang="en-US" sz="2800" dirty="0" smtClean="0">
                <a:solidFill>
                  <a:schemeClr val="accent5">
                    <a:lumMod val="50000"/>
                  </a:schemeClr>
                </a:solidFill>
                <a:latin typeface="Arial Rounded MT Bold" panose="020F0704030504030204" pitchFamily="34" charset="0"/>
              </a:rPr>
              <a:t>My father Peter </a:t>
            </a:r>
            <a:r>
              <a:rPr lang="en-US" sz="2800" dirty="0" err="1" smtClean="0">
                <a:solidFill>
                  <a:schemeClr val="accent5">
                    <a:lumMod val="50000"/>
                  </a:schemeClr>
                </a:solidFill>
                <a:latin typeface="Arial Rounded MT Bold" panose="020F0704030504030204" pitchFamily="34" charset="0"/>
              </a:rPr>
              <a:t>Ivanovich</a:t>
            </a:r>
            <a:r>
              <a:rPr lang="en-US" sz="2800" dirty="0" smtClean="0">
                <a:solidFill>
                  <a:schemeClr val="accent5">
                    <a:lumMod val="50000"/>
                  </a:schemeClr>
                </a:solidFill>
                <a:latin typeface="Arial Rounded MT Bold" panose="020F0704030504030204" pitchFamily="34" charset="0"/>
              </a:rPr>
              <a:t> is 47 years old. He is a tall and well-built man with short black hair and brown eyes. </a:t>
            </a:r>
            <a:endParaRPr lang="ru-RU" sz="2800" dirty="0" smtClean="0">
              <a:solidFill>
                <a:schemeClr val="accent5">
                  <a:lumMod val="50000"/>
                </a:schemeClr>
              </a:solidFill>
              <a:latin typeface="Arial Rounded MT Bold" panose="020F0704030504030204" pitchFamily="34" charset="0"/>
            </a:endParaRPr>
          </a:p>
          <a:p>
            <a:pPr algn="just"/>
            <a:r>
              <a:rPr lang="en-US" sz="2800" dirty="0" smtClean="0">
                <a:solidFill>
                  <a:schemeClr val="accent5">
                    <a:lumMod val="50000"/>
                  </a:schemeClr>
                </a:solidFill>
                <a:latin typeface="Arial Rounded MT Bold" panose="020F0704030504030204" pitchFamily="34" charset="0"/>
              </a:rPr>
              <a:t>He works as a manager at a plant. He likes his work and spends most of his time there. </a:t>
            </a:r>
            <a:endParaRPr lang="ru-RU" sz="2800" dirty="0" smtClean="0">
              <a:solidFill>
                <a:schemeClr val="accent5">
                  <a:lumMod val="50000"/>
                </a:schemeClr>
              </a:solidFill>
              <a:latin typeface="Arial Rounded MT Bold" panose="020F0704030504030204" pitchFamily="34" charset="0"/>
            </a:endParaRPr>
          </a:p>
          <a:p>
            <a:pPr algn="just"/>
            <a:r>
              <a:rPr lang="en-US" sz="2800" dirty="0" smtClean="0">
                <a:solidFill>
                  <a:schemeClr val="accent5">
                    <a:lumMod val="50000"/>
                  </a:schemeClr>
                </a:solidFill>
                <a:latin typeface="Arial Rounded MT Bold" panose="020F0704030504030204" pitchFamily="34" charset="0"/>
              </a:rPr>
              <a:t>His hobby is collecting stamps. </a:t>
            </a:r>
            <a:endParaRPr lang="ru-RU" sz="2800" dirty="0" smtClean="0">
              <a:solidFill>
                <a:schemeClr val="accent5">
                  <a:lumMod val="50000"/>
                </a:schemeClr>
              </a:solidFill>
              <a:latin typeface="Arial Rounded MT Bold" panose="020F0704030504030204" pitchFamily="34" charset="0"/>
            </a:endParaRPr>
          </a:p>
          <a:p>
            <a:pPr algn="just"/>
            <a:r>
              <a:rPr lang="en-US" sz="2800" dirty="0" smtClean="0">
                <a:solidFill>
                  <a:schemeClr val="accent5">
                    <a:lumMod val="50000"/>
                  </a:schemeClr>
                </a:solidFill>
                <a:latin typeface="Arial Rounded MT Bold" panose="020F0704030504030204" pitchFamily="34" charset="0"/>
              </a:rPr>
              <a:t>By character my father is a quiet man, while my mother is energetic and talkative.</a:t>
            </a:r>
            <a:endParaRPr lang="ru-RU" sz="2800" dirty="0">
              <a:solidFill>
                <a:schemeClr val="accent5">
                  <a:lumMod val="50000"/>
                </a:schemeClr>
              </a:solidFill>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017" y="799237"/>
            <a:ext cx="5133023" cy="5299737"/>
          </a:xfrm>
          <a:prstGeom prst="rect">
            <a:avLst/>
          </a:prstGeom>
        </p:spPr>
      </p:pic>
    </p:spTree>
    <p:extLst>
      <p:ext uri="{BB962C8B-B14F-4D97-AF65-F5344CB8AC3E}">
        <p14:creationId xmlns:p14="http://schemas.microsoft.com/office/powerpoint/2010/main" val="82588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 y="1091476"/>
            <a:ext cx="5684520" cy="3970318"/>
          </a:xfrm>
          <a:prstGeom prst="rect">
            <a:avLst/>
          </a:prstGeom>
        </p:spPr>
        <p:txBody>
          <a:bodyPr wrap="square">
            <a:spAutoFit/>
          </a:bodyPr>
          <a:lstStyle/>
          <a:p>
            <a:r>
              <a:rPr lang="en-US" sz="2800" dirty="0" smtClean="0">
                <a:solidFill>
                  <a:schemeClr val="accent5">
                    <a:lumMod val="50000"/>
                  </a:schemeClr>
                </a:solidFill>
                <a:latin typeface="Arial Rounded MT Bold" panose="020F0704030504030204" pitchFamily="34" charset="0"/>
              </a:rPr>
              <a:t>My mother’s name is Marina </a:t>
            </a:r>
            <a:r>
              <a:rPr lang="en-US" sz="2800" dirty="0" err="1" smtClean="0">
                <a:solidFill>
                  <a:schemeClr val="accent5">
                    <a:lumMod val="50000"/>
                  </a:schemeClr>
                </a:solidFill>
                <a:latin typeface="Arial Rounded MT Bold" panose="020F0704030504030204" pitchFamily="34" charset="0"/>
              </a:rPr>
              <a:t>Petrovna</a:t>
            </a:r>
            <a:r>
              <a:rPr lang="en-US" sz="2800" dirty="0" smtClean="0">
                <a:solidFill>
                  <a:schemeClr val="accent5">
                    <a:lumMod val="50000"/>
                  </a:schemeClr>
                </a:solidFill>
                <a:latin typeface="Arial Rounded MT Bold" panose="020F0704030504030204" pitchFamily="34" charset="0"/>
              </a:rPr>
              <a:t>. She is forty. </a:t>
            </a:r>
          </a:p>
          <a:p>
            <a:r>
              <a:rPr lang="en-US" sz="2800" dirty="0" smtClean="0">
                <a:solidFill>
                  <a:schemeClr val="accent5">
                    <a:lumMod val="50000"/>
                  </a:schemeClr>
                </a:solidFill>
                <a:latin typeface="Arial Rounded MT Bold" panose="020F0704030504030204" pitchFamily="34" charset="0"/>
              </a:rPr>
              <a:t>She is a teacher of music and plays the piano well. </a:t>
            </a:r>
          </a:p>
          <a:p>
            <a:r>
              <a:rPr lang="en-US" sz="2800" dirty="0" smtClean="0">
                <a:solidFill>
                  <a:schemeClr val="accent5">
                    <a:lumMod val="50000"/>
                  </a:schemeClr>
                </a:solidFill>
                <a:latin typeface="Arial Rounded MT Bold" panose="020F0704030504030204" pitchFamily="34" charset="0"/>
              </a:rPr>
              <a:t>My mother always has a lot of work to do about the house and at school. </a:t>
            </a:r>
          </a:p>
          <a:p>
            <a:r>
              <a:rPr lang="en-US" sz="2800" dirty="0" smtClean="0">
                <a:solidFill>
                  <a:schemeClr val="accent5">
                    <a:lumMod val="50000"/>
                  </a:schemeClr>
                </a:solidFill>
                <a:latin typeface="Arial Rounded MT Bold" panose="020F0704030504030204" pitchFamily="34" charset="0"/>
              </a:rPr>
              <a:t>She is a busy woman and we all help her.</a:t>
            </a:r>
            <a:endParaRPr lang="ru-RU" sz="2800" dirty="0">
              <a:solidFill>
                <a:schemeClr val="accent5">
                  <a:lumMod val="50000"/>
                </a:schemeClr>
              </a:solidFill>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8885" y="1072619"/>
            <a:ext cx="5338729" cy="4008031"/>
          </a:xfrm>
          <a:prstGeom prst="rect">
            <a:avLst/>
          </a:prstGeom>
        </p:spPr>
      </p:pic>
    </p:spTree>
    <p:extLst>
      <p:ext uri="{BB962C8B-B14F-4D97-AF65-F5344CB8AC3E}">
        <p14:creationId xmlns:p14="http://schemas.microsoft.com/office/powerpoint/2010/main" val="58159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78375" y="1696308"/>
            <a:ext cx="6608618" cy="3108543"/>
          </a:xfrm>
          <a:prstGeom prst="rect">
            <a:avLst/>
          </a:prstGeom>
        </p:spPr>
        <p:txBody>
          <a:bodyPr wrap="square">
            <a:spAutoFit/>
          </a:bodyPr>
          <a:lstStyle/>
          <a:p>
            <a:r>
              <a:rPr lang="en-US" sz="2800" dirty="0" smtClean="0">
                <a:solidFill>
                  <a:schemeClr val="accent5">
                    <a:lumMod val="50000"/>
                  </a:schemeClr>
                </a:solidFill>
                <a:latin typeface="Arial Rounded MT Bold" panose="020F0704030504030204" pitchFamily="34" charset="0"/>
              </a:rPr>
              <a:t>My brother’s name is Sergei. He is only 6 years old.  Sergei has short black hair and grey eyes like our father. He is a clever boy. Sergei likes play with our cat and to read his favourite book </a:t>
            </a:r>
            <a:r>
              <a:rPr lang="ru-RU" sz="2800" dirty="0" smtClean="0">
                <a:solidFill>
                  <a:schemeClr val="accent5">
                    <a:lumMod val="50000"/>
                  </a:schemeClr>
                </a:solidFill>
                <a:latin typeface="Arial Rounded MT Bold" panose="020F0704030504030204" pitchFamily="34" charset="0"/>
              </a:rPr>
              <a:t>«</a:t>
            </a:r>
            <a:r>
              <a:rPr lang="en-US" sz="2800" dirty="0" smtClean="0">
                <a:solidFill>
                  <a:schemeClr val="accent5">
                    <a:lumMod val="50000"/>
                  </a:schemeClr>
                </a:solidFill>
                <a:latin typeface="Arial Rounded MT Bold" panose="020F0704030504030204" pitchFamily="34" charset="0"/>
              </a:rPr>
              <a:t>Russian fairytales</a:t>
            </a:r>
            <a:r>
              <a:rPr lang="ru-RU" sz="2800" dirty="0" smtClean="0">
                <a:solidFill>
                  <a:schemeClr val="accent5">
                    <a:lumMod val="50000"/>
                  </a:schemeClr>
                </a:solidFill>
                <a:latin typeface="Arial Rounded MT Bold" panose="020F0704030504030204" pitchFamily="34" charset="0"/>
              </a:rPr>
              <a:t>»</a:t>
            </a:r>
            <a:r>
              <a:rPr lang="en-US" sz="2800" dirty="0" smtClean="0">
                <a:solidFill>
                  <a:schemeClr val="accent5">
                    <a:lumMod val="50000"/>
                  </a:schemeClr>
                </a:solidFill>
                <a:latin typeface="Arial Rounded MT Bold" panose="020F0704030504030204" pitchFamily="34" charset="0"/>
              </a:rPr>
              <a:t>.</a:t>
            </a:r>
          </a:p>
          <a:p>
            <a:r>
              <a:rPr lang="en-US" sz="2800" dirty="0" smtClean="0">
                <a:solidFill>
                  <a:schemeClr val="accent5">
                    <a:lumMod val="50000"/>
                  </a:schemeClr>
                </a:solidFill>
                <a:latin typeface="Arial Rounded MT Bold" panose="020F0704030504030204" pitchFamily="34" charset="0"/>
              </a:rPr>
              <a:t> </a:t>
            </a: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767" y="1696308"/>
            <a:ext cx="4761683" cy="31971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74080" y="1333976"/>
            <a:ext cx="6111240" cy="4832092"/>
          </a:xfrm>
          <a:prstGeom prst="rect">
            <a:avLst/>
          </a:prstGeom>
        </p:spPr>
        <p:txBody>
          <a:bodyPr wrap="square">
            <a:spAutoFit/>
          </a:bodyPr>
          <a:lstStyle/>
          <a:p>
            <a:r>
              <a:rPr lang="en-US" sz="2800" dirty="0" smtClean="0">
                <a:solidFill>
                  <a:schemeClr val="accent5">
                    <a:lumMod val="50000"/>
                  </a:schemeClr>
                </a:solidFill>
                <a:latin typeface="Arial Rounded MT Bold" panose="020F0704030504030204" pitchFamily="34" charset="0"/>
              </a:rPr>
              <a:t>My sister’s name is Irena. </a:t>
            </a:r>
          </a:p>
          <a:p>
            <a:r>
              <a:rPr lang="en-US" sz="2800" dirty="0" smtClean="0">
                <a:solidFill>
                  <a:schemeClr val="accent5">
                    <a:lumMod val="50000"/>
                  </a:schemeClr>
                </a:solidFill>
                <a:latin typeface="Arial Rounded MT Bold" panose="020F0704030504030204" pitchFamily="34" charset="0"/>
              </a:rPr>
              <a:t>Like our mother Irena has brown eyes and beautiful hair. She is a very good-looking girl. </a:t>
            </a:r>
          </a:p>
          <a:p>
            <a:r>
              <a:rPr lang="en-US" sz="2800" dirty="0" smtClean="0">
                <a:solidFill>
                  <a:schemeClr val="accent5">
                    <a:lumMod val="50000"/>
                  </a:schemeClr>
                </a:solidFill>
                <a:latin typeface="Arial Rounded MT Bold" panose="020F0704030504030204" pitchFamily="34" charset="0"/>
              </a:rPr>
              <a:t>Irena is younger than me. She is a pupil of the 8th form. </a:t>
            </a:r>
          </a:p>
          <a:p>
            <a:r>
              <a:rPr lang="en-US" sz="2800" dirty="0" smtClean="0">
                <a:solidFill>
                  <a:schemeClr val="accent5">
                    <a:lumMod val="50000"/>
                  </a:schemeClr>
                </a:solidFill>
                <a:latin typeface="Arial Rounded MT Bold" panose="020F0704030504030204" pitchFamily="34" charset="0"/>
              </a:rPr>
              <a:t>She does well at school and gets only good and excellent marks. Literature is her favourite subject and she wants to become a teacher.</a:t>
            </a:r>
            <a:endParaRPr lang="ru-RU" sz="2800" dirty="0">
              <a:solidFill>
                <a:schemeClr val="accent5">
                  <a:lumMod val="50000"/>
                </a:schemeClr>
              </a:solidFill>
            </a:endParaRPr>
          </a:p>
        </p:txBody>
      </p:sp>
      <p:pic>
        <p:nvPicPr>
          <p:cNvPr id="3" name="Рисунок 2"/>
          <p:cNvPicPr>
            <a:picLocks noChangeAspect="1"/>
          </p:cNvPicPr>
          <p:nvPr/>
        </p:nvPicPr>
        <p:blipFill>
          <a:blip r:embed="rId2" cstate="print"/>
          <a:stretch>
            <a:fillRect/>
          </a:stretch>
        </p:blipFill>
        <p:spPr>
          <a:xfrm>
            <a:off x="928315" y="1647874"/>
            <a:ext cx="4734839" cy="3551129"/>
          </a:xfrm>
          <a:prstGeom prst="rect">
            <a:avLst/>
          </a:prstGeom>
        </p:spPr>
      </p:pic>
    </p:spTree>
    <p:extLst>
      <p:ext uri="{BB962C8B-B14F-4D97-AF65-F5344CB8AC3E}">
        <p14:creationId xmlns:p14="http://schemas.microsoft.com/office/powerpoint/2010/main" val="285302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2440" y="4214336"/>
            <a:ext cx="11231880" cy="2246769"/>
          </a:xfrm>
          <a:prstGeom prst="rect">
            <a:avLst/>
          </a:prstGeom>
        </p:spPr>
        <p:txBody>
          <a:bodyPr wrap="square">
            <a:spAutoFit/>
          </a:bodyPr>
          <a:lstStyle/>
          <a:p>
            <a:r>
              <a:rPr lang="en-US" sz="2800" dirty="0" smtClean="0">
                <a:solidFill>
                  <a:schemeClr val="accent5">
                    <a:lumMod val="50000"/>
                  </a:schemeClr>
                </a:solidFill>
                <a:latin typeface="Arial Rounded MT Bold" panose="020F0704030504030204" pitchFamily="34" charset="0"/>
              </a:rPr>
              <a:t>Our family is very united. We like to spend time together. </a:t>
            </a:r>
            <a:r>
              <a:rPr lang="en-US" sz="2800" dirty="0">
                <a:solidFill>
                  <a:schemeClr val="accent5">
                    <a:lumMod val="50000"/>
                  </a:schemeClr>
                </a:solidFill>
                <a:latin typeface="Arial Rounded MT Bold" panose="020F0704030504030204" pitchFamily="34" charset="0"/>
              </a:rPr>
              <a:t>I like to take photo of my </a:t>
            </a:r>
            <a:r>
              <a:rPr lang="en-US" sz="2800" dirty="0" smtClean="0">
                <a:solidFill>
                  <a:schemeClr val="accent5">
                    <a:lumMod val="50000"/>
                  </a:schemeClr>
                </a:solidFill>
                <a:latin typeface="Arial Rounded MT Bold" panose="020F0704030504030204" pitchFamily="34" charset="0"/>
              </a:rPr>
              <a:t>family. In the evenings we watch TV, read books and newspapers, listen to music or just talk about the events of the day. Our parents don’t always agree with what we say, but they listen to our opinion.</a:t>
            </a:r>
            <a:endParaRPr lang="ru-RU" sz="2800" dirty="0">
              <a:solidFill>
                <a:schemeClr val="accent5">
                  <a:lumMod val="50000"/>
                </a:schemeClr>
              </a:solidFill>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839649">
            <a:off x="629783" y="716176"/>
            <a:ext cx="3186054" cy="2389541"/>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990315">
            <a:off x="7863839" y="1016316"/>
            <a:ext cx="3322320" cy="2133600"/>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5641" y="1737360"/>
            <a:ext cx="3317064" cy="2254567"/>
          </a:xfrm>
          <a:prstGeom prst="rect">
            <a:avLst/>
          </a:prstGeom>
        </p:spPr>
      </p:pic>
    </p:spTree>
    <p:extLst>
      <p:ext uri="{BB962C8B-B14F-4D97-AF65-F5344CB8AC3E}">
        <p14:creationId xmlns:p14="http://schemas.microsoft.com/office/powerpoint/2010/main" val="6091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520" y="4347478"/>
            <a:ext cx="11689080" cy="1384995"/>
          </a:xfrm>
          <a:prstGeom prst="rect">
            <a:avLst/>
          </a:prstGeom>
        </p:spPr>
        <p:txBody>
          <a:bodyPr wrap="square">
            <a:spAutoFit/>
          </a:bodyPr>
          <a:lstStyle/>
          <a:p>
            <a:r>
              <a:rPr lang="en-US" sz="2800" dirty="0" smtClean="0">
                <a:solidFill>
                  <a:schemeClr val="accent5">
                    <a:lumMod val="50000"/>
                  </a:schemeClr>
                </a:solidFill>
                <a:latin typeface="Arial Rounded MT Bold" panose="020F0704030504030204" pitchFamily="34" charset="0"/>
              </a:rPr>
              <a:t>All of us like to spend our weekends in the country. We often go to the village where our grandparents live. They are pensioners now, but prefer to live in the country. </a:t>
            </a:r>
            <a:endParaRPr lang="ru-RU" sz="2800" dirty="0">
              <a:solidFill>
                <a:schemeClr val="accent5">
                  <a:lumMod val="50000"/>
                </a:schemeClr>
              </a:solidFill>
            </a:endParaRPr>
          </a:p>
        </p:txBody>
      </p:sp>
      <p:pic>
        <p:nvPicPr>
          <p:cNvPr id="3" name="Рисунок 2"/>
          <p:cNvPicPr>
            <a:picLocks noChangeAspect="1"/>
          </p:cNvPicPr>
          <p:nvPr/>
        </p:nvPicPr>
        <p:blipFill>
          <a:blip r:embed="rId2" cstate="print"/>
          <a:stretch>
            <a:fillRect/>
          </a:stretch>
        </p:blipFill>
        <p:spPr>
          <a:xfrm>
            <a:off x="3123247" y="251728"/>
            <a:ext cx="6143625" cy="4095750"/>
          </a:xfrm>
          <a:prstGeom prst="rect">
            <a:avLst/>
          </a:prstGeom>
        </p:spPr>
      </p:pic>
    </p:spTree>
    <p:extLst>
      <p:ext uri="{BB962C8B-B14F-4D97-AF65-F5344CB8AC3E}">
        <p14:creationId xmlns:p14="http://schemas.microsoft.com/office/powerpoint/2010/main" val="370655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160" y="5147995"/>
            <a:ext cx="10789920" cy="954107"/>
          </a:xfrm>
          <a:prstGeom prst="rect">
            <a:avLst/>
          </a:prstGeom>
        </p:spPr>
        <p:txBody>
          <a:bodyPr wrap="square">
            <a:spAutoFit/>
          </a:bodyPr>
          <a:lstStyle/>
          <a:p>
            <a:pPr algn="ctr"/>
            <a:r>
              <a:rPr lang="en-US" sz="2800" dirty="0" smtClean="0">
                <a:solidFill>
                  <a:schemeClr val="accent5">
                    <a:lumMod val="50000"/>
                  </a:schemeClr>
                </a:solidFill>
                <a:latin typeface="Arial Rounded MT Bold" panose="020F0704030504030204" pitchFamily="34" charset="0"/>
              </a:rPr>
              <a:t>I also have many other relatives: uncles, aunts, cousins. </a:t>
            </a:r>
          </a:p>
          <a:p>
            <a:pPr algn="ctr"/>
            <a:r>
              <a:rPr lang="en-US" sz="2800" dirty="0" smtClean="0">
                <a:solidFill>
                  <a:schemeClr val="accent5">
                    <a:lumMod val="50000"/>
                  </a:schemeClr>
                </a:solidFill>
                <a:latin typeface="Arial Rounded MT Bold" panose="020F0704030504030204" pitchFamily="34" charset="0"/>
              </a:rPr>
              <a:t>We are happy when we are together.</a:t>
            </a:r>
            <a:endParaRPr lang="en-US" sz="2800" dirty="0">
              <a:solidFill>
                <a:schemeClr val="accent5">
                  <a:lumMod val="50000"/>
                </a:schemeClr>
              </a:solidFill>
              <a:latin typeface="Arial Rounded MT Bold" panose="020F0704030504030204" pitchFamily="34" charset="0"/>
            </a:endParaRPr>
          </a:p>
        </p:txBody>
      </p:sp>
      <p:pic>
        <p:nvPicPr>
          <p:cNvPr id="3" name="Рисунок 2"/>
          <p:cNvPicPr>
            <a:picLocks noChangeAspect="1"/>
          </p:cNvPicPr>
          <p:nvPr/>
        </p:nvPicPr>
        <p:blipFill>
          <a:blip r:embed="rId2" cstate="print"/>
          <a:stretch>
            <a:fillRect/>
          </a:stretch>
        </p:blipFill>
        <p:spPr>
          <a:xfrm>
            <a:off x="3436620" y="701040"/>
            <a:ext cx="5715000" cy="3810000"/>
          </a:xfrm>
          <a:prstGeom prst="rect">
            <a:avLst/>
          </a:prstGeom>
        </p:spPr>
      </p:pic>
    </p:spTree>
    <p:extLst>
      <p:ext uri="{BB962C8B-B14F-4D97-AF65-F5344CB8AC3E}">
        <p14:creationId xmlns:p14="http://schemas.microsoft.com/office/powerpoint/2010/main" val="41522712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380</Words>
  <Application>Microsoft Office PowerPoint</Application>
  <PresentationFormat>Широкоэкранный</PresentationFormat>
  <Paragraphs>21</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Arial Rounded MT Bold</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Сергей</cp:lastModifiedBy>
  <cp:revision>13</cp:revision>
  <dcterms:created xsi:type="dcterms:W3CDTF">2014-10-22T05:00:01Z</dcterms:created>
  <dcterms:modified xsi:type="dcterms:W3CDTF">2016-10-24T19:36:03Z</dcterms:modified>
</cp:coreProperties>
</file>