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46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924800" cy="1371600"/>
          </a:xfrm>
        </p:spPr>
        <p:txBody>
          <a:bodyPr/>
          <a:lstStyle/>
          <a:p>
            <a:r>
              <a:rPr lang="ru-RU" dirty="0" smtClean="0"/>
              <a:t>АРХИТЕКТУРА  ДРЕВНЕГО РИМА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3356992"/>
            <a:ext cx="8071048" cy="2586608"/>
          </a:xfrm>
        </p:spPr>
        <p:txBody>
          <a:bodyPr/>
          <a:lstStyle/>
          <a:p>
            <a:r>
              <a:rPr lang="ru-RU" dirty="0" smtClean="0"/>
              <a:t>Выполнил ученик 11 класса МКОУ «СОШ а. Верхний Учкулан» </a:t>
            </a:r>
            <a:r>
              <a:rPr lang="ru-RU" dirty="0" err="1" smtClean="0"/>
              <a:t>Айбазов</a:t>
            </a:r>
            <a:r>
              <a:rPr lang="ru-RU" dirty="0" smtClean="0"/>
              <a:t> Альберт М.</a:t>
            </a:r>
          </a:p>
          <a:p>
            <a:r>
              <a:rPr lang="ru-RU" dirty="0" smtClean="0"/>
              <a:t>Руководитель – Учитель МХК </a:t>
            </a:r>
            <a:r>
              <a:rPr lang="ru-RU" dirty="0" err="1" smtClean="0"/>
              <a:t>Салпагарова</a:t>
            </a:r>
            <a:r>
              <a:rPr lang="ru-RU" dirty="0" smtClean="0"/>
              <a:t> Л. 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the_roman_forum_architectur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03823"/>
            <a:ext cx="4059238" cy="2812354"/>
          </a:xfrm>
        </p:spPr>
      </p:pic>
      <p:pic>
        <p:nvPicPr>
          <p:cNvPr id="10" name="Содержимое 9" descr="rome_europe_sculpture_statu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56920"/>
            <a:ext cx="4059238" cy="270615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West_facade_-_Temple_of_Concordia_-_Agrigento_-_Italy_2015_(4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060848"/>
            <a:ext cx="4546848" cy="2991422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76056" y="1268760"/>
            <a:ext cx="3689992" cy="475252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Первые крупные постройки производились по этрусскому примеру, возможно, даже этрусскими мастерами; поэтому Римская архитектура при самом своём зарождении усвоила в себе важнейшую форму этрусского зодчества — циркульную арку, то есть полукруглое каменное покрытие, перекинутое с одного устоя на другой, и сложенное так, что соприкасающиеся между собой стороны составляющих его отдельных камней расположены по направлению радиусов </a:t>
            </a:r>
            <a:r>
              <a:rPr lang="ru-RU" dirty="0" err="1" smtClean="0"/>
              <a:t>кругорадиусов</a:t>
            </a:r>
            <a:r>
              <a:rPr lang="ru-RU" dirty="0" smtClean="0"/>
              <a:t> своим взаимным распором и передают общее круга, удерживаются давление тому и другому устою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2sCqN3CIAEuGz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1268760"/>
            <a:ext cx="5420816" cy="3613877"/>
          </a:xfrm>
        </p:spPr>
      </p:pic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251520" y="332656"/>
            <a:ext cx="3096344" cy="496855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Употребление этой архитектурной формы и происходящих от неё </a:t>
            </a:r>
            <a:r>
              <a:rPr lang="ru-RU" u="sng" dirty="0" smtClean="0"/>
              <a:t>коробкового </a:t>
            </a:r>
            <a:r>
              <a:rPr lang="ru-RU" dirty="0" smtClean="0"/>
              <a:t>свода, крестового свода и купола, неизвестных грекам, дало римлянам возможность придавать большое разнообразие их сооружениям, воздвигать огромные здания, сообщать крупный размер и простор внутренним помещениям и смело строить этаж над этажом своих сооружениях римляне стремились подчеркнуть силу, мощь, величие, подавляющие человека. Для сооружений характерны монументальность, пышная отделка зданий, множество украшений, стремление к строгой симметрии, интерес к утилитарным сторонам архитектуры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2a4b95a1bd073ecf77ee26a3c37549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22734"/>
            <a:ext cx="6248400" cy="4783931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Однако в целом, римская архитектура испытала сильное влияние греческой архитектуры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Применение новых архитектурных форм потребовало коренного изменения подпор: для поддержки тяжёлых арок, сводов и куполов уже не годились </a:t>
            </a:r>
            <a:r>
              <a:rPr lang="ru-RU" u="sng" dirty="0" smtClean="0"/>
              <a:t>колонны</a:t>
            </a:r>
            <a:r>
              <a:rPr lang="ru-RU" dirty="0" smtClean="0"/>
              <a:t>, служившие у греков для подпора сравнительно лёгких горизонтальных балок и потолков; надо было заменить их чем-либо более солидным, более способным выносить значительный груз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Историю римской архитектуры можно разделить на четыре периода. Первый из них охватывает собой время от основания Рима, до середины II в. до н. э. Это время ещё бедно постройками, да и те, которые возникали тогда, имели чисто этрусский характер. Большинство сооружений в начальную пору существования римского государства предпринималось в видах общественной пользы. Таковы были каналы для ассенизации города, с главным туннелем — Большой Клоакой, переносившей воду и нечистоты из низменных частей Рима в Тибр, прекрасные дороги, между прочим </a:t>
            </a:r>
            <a:r>
              <a:rPr lang="ru-RU" dirty="0" err="1" smtClean="0"/>
              <a:t>Аппиева</a:t>
            </a:r>
            <a:r>
              <a:rPr lang="ru-RU" dirty="0" smtClean="0"/>
              <a:t> дорога, великолепно вымощенная большими, плотно пригнанными камнями, акведуки, </a:t>
            </a:r>
            <a:r>
              <a:rPr lang="ru-RU" dirty="0" err="1" smtClean="0"/>
              <a:t>Мамертинская</a:t>
            </a:r>
            <a:r>
              <a:rPr lang="ru-RU" dirty="0" smtClean="0"/>
              <a:t> тюрьма и первые базилики.</a:t>
            </a:r>
            <a:endParaRPr lang="ru-RU" dirty="0"/>
          </a:p>
        </p:txBody>
      </p:sp>
      <p:pic>
        <p:nvPicPr>
          <p:cNvPr id="5" name="Содержимое 4" descr="italian-859138_128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061039"/>
            <a:ext cx="4059238" cy="349792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Полное своё развитие тип базилики получил во втором периоде римской архитектуры, в котором греческое влияние, ещё перед тем начавшее проникать в неё, отразилось на ней уже очень сильно. Этот период, продолжающийся с середины II в. до падения республиканского правления (то есть до 31 г. до н.э.), ознаменован, кроме того, появлением в Риме первых мраморных храмов, тогда как прежде храмы строились из местных вулканических пород камня, пиперина и травертина; вместе с тем, подобные здания, и по плану, и по конструкции, стали больше походить на греческие, хотя и сохраняли постоянно некоторые отличия от них.</a:t>
            </a:r>
            <a:endParaRPr lang="ru-RU" dirty="0"/>
          </a:p>
        </p:txBody>
      </p:sp>
      <p:pic>
        <p:nvPicPr>
          <p:cNvPr id="5" name="Содержимое 4" descr="aqueduct-2882200_128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7099" y="2346960"/>
            <a:ext cx="3901440" cy="292608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maxresdefault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668339"/>
            <a:ext cx="4059238" cy="2283321"/>
          </a:xfrm>
        </p:spPr>
      </p:pic>
      <p:sp>
        <p:nvSpPr>
          <p:cNvPr id="6" name="Заголовок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Третий, самый блестящий период истории Римского зодчества начинается со времени захвата Августом полновластия над республикой и продолжается до смерти императора </a:t>
            </a:r>
            <a:r>
              <a:rPr lang="ru-RU" dirty="0" err="1" smtClean="0"/>
              <a:t>Адриана</a:t>
            </a:r>
            <a:r>
              <a:rPr lang="ru-RU" dirty="0" smtClean="0"/>
              <a:t>, то есть до 138 года нашей эры.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После </a:t>
            </a:r>
            <a:r>
              <a:rPr lang="ru-RU" dirty="0" err="1" smtClean="0"/>
              <a:t>Адриана</a:t>
            </a:r>
            <a:r>
              <a:rPr lang="ru-RU" dirty="0" smtClean="0"/>
              <a:t> римское зодчество быстро клонится к упадку, вдаётся в вычурность мотивов, излишество украшений, в смешение самых разнородных форм и в иррациональность их употребления. Наступает четвёртый, последний период истории римской архитектуры, продолжающийся до окончательной победы христианства над язычеством (с 138 по 300 гг.)</a:t>
            </a:r>
            <a:endParaRPr lang="ru-RU" dirty="0"/>
          </a:p>
        </p:txBody>
      </p:sp>
      <p:pic>
        <p:nvPicPr>
          <p:cNvPr id="5" name="Содержимое 4" descr="1280px-Tempel_of_Antoninus_-_Faustina_FR-Rom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87785"/>
            <a:ext cx="4059238" cy="304442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51769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7" y="3789040"/>
            <a:ext cx="4174451" cy="2609032"/>
          </a:xfrm>
        </p:spPr>
      </p:pic>
      <p:pic>
        <p:nvPicPr>
          <p:cNvPr id="6" name="Содержимое 5" descr="Colosseo2_Salomon_Grung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717032"/>
            <a:ext cx="4059238" cy="2668363"/>
          </a:xfrm>
        </p:spPr>
      </p:pic>
      <p:sp>
        <p:nvSpPr>
          <p:cNvPr id="4" name="Прямоугольник 3"/>
          <p:cNvSpPr/>
          <p:nvPr/>
        </p:nvSpPr>
        <p:spPr>
          <a:xfrm>
            <a:off x="539552" y="548680"/>
            <a:ext cx="8064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Колизей (</a:t>
            </a:r>
            <a:r>
              <a:rPr lang="ru-RU" dirty="0" err="1" smtClean="0"/>
              <a:t>Colosseum</a:t>
            </a:r>
            <a:r>
              <a:rPr lang="ru-RU" dirty="0" smtClean="0"/>
              <a:t>)</a:t>
            </a:r>
          </a:p>
          <a:p>
            <a:r>
              <a:rPr lang="ru-RU" b="1" dirty="0" smtClean="0"/>
              <a:t>Колизей</a:t>
            </a:r>
            <a:r>
              <a:rPr lang="ru-RU" dirty="0" smtClean="0"/>
              <a:t> – один из самых узнаваемых архитектурных памятников как в Италии, так и во всём мире. Почти две тысячи лет величественный амфитеатр, расположенный в самом центре Рима, собирает вокруг себя миллионы посетителей, желающих своими глазами увидеть это культовое сооружение.</a:t>
            </a:r>
          </a:p>
          <a:p>
            <a:r>
              <a:rPr lang="ru-RU" dirty="0" smtClean="0"/>
              <a:t>Название Колизей происходит от латинского слова </a:t>
            </a:r>
            <a:r>
              <a:rPr lang="ru-RU" dirty="0" err="1" smtClean="0"/>
              <a:t>colosseus</a:t>
            </a:r>
            <a:r>
              <a:rPr lang="ru-RU" dirty="0" smtClean="0"/>
              <a:t>, которое означает «огромный». Такой казалась постройка римлянам на заре нашей эры, когда высота большинства зданий не превышала 10 метров.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99</TotalTime>
  <Words>183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АРХИТЕКТУРА  ДРЕВНЕГО РИМА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АРХИТЕКТУРА  ДРЕВНЕГО РИМА</dc:title>
  <dc:creator>Л</dc:creator>
  <cp:lastModifiedBy>Люда</cp:lastModifiedBy>
  <cp:revision>18</cp:revision>
  <dcterms:created xsi:type="dcterms:W3CDTF">2022-03-04T11:16:01Z</dcterms:created>
  <dcterms:modified xsi:type="dcterms:W3CDTF">2022-04-27T14:52:03Z</dcterms:modified>
</cp:coreProperties>
</file>