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72" r:id="rId2"/>
    <p:sldId id="261" r:id="rId3"/>
    <p:sldId id="264" r:id="rId4"/>
    <p:sldId id="263" r:id="rId5"/>
    <p:sldId id="271" r:id="rId6"/>
    <p:sldId id="274" r:id="rId7"/>
    <p:sldId id="276" r:id="rId8"/>
    <p:sldId id="277" r:id="rId9"/>
    <p:sldId id="268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61" autoAdjust="0"/>
  </p:normalViewPr>
  <p:slideViewPr>
    <p:cSldViewPr>
      <p:cViewPr varScale="1">
        <p:scale>
          <a:sx n="89" d="100"/>
          <a:sy n="89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3BC47-EA0A-4685-B12D-DFCA494A9DFC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0983BA-389F-4F7B-A8C1-FB44B9A6E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Живое вещество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CB6B9A-E3BE-4CD5-9067-A65E13647F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83AB-001F-4271-A932-80B51D8B7078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7AEF-6306-4F38-93DC-9A4F04566B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28391-1DA3-4BEB-9BA8-0081549B11B4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D9DF-A683-4A27-919A-60D8175807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8FD5B-98C7-41C5-9A2E-744963B6ED5F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3B15-AB8C-44A8-A649-38D6D0E2C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D25D19-F368-41AD-B3E4-14A835C6A447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E798A7-DC4D-4601-99E2-6EA36BD7A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3651C4-C414-4C8D-86E8-7F2E7AECAE98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75A0D0-10FA-47BD-AD05-F41D00CCE9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FC073C-87E1-4A56-AC49-F324754F45C7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2C112A-EA26-4678-BD38-F8C35973E1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9DCDE9-A6A1-47E0-B57F-115B20BDDD97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722883-9761-47E8-8ADE-16C3AEC2C7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F926-DF0F-4B3C-8D7F-DEEBE60CDFE0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5F5C-2247-426C-ACC3-D0BC6C957E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255924-1A9F-46BE-8D31-04184C3F89D5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AB7947-763A-4EDE-A338-73C927412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86E5AD-657A-44BF-B5C2-FC9C75D01CB1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F5347-B551-49F2-9482-10D0B62687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2B5-9C2C-40B1-879A-848ECC0F582B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8D01B-2BE1-42BC-B935-B44B25B1C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C6C9746-A23F-4911-9EB7-E4D842BE93C8}" type="datetimeFigureOut">
              <a:rPr lang="ru-RU"/>
              <a:pPr>
                <a:defRPr/>
              </a:pPr>
              <a:t>10.03.2014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8F9832C-8F8A-4251-8678-EAC891AC4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13" r:id="rId7"/>
    <p:sldLayoutId id="2147483714" r:id="rId8"/>
    <p:sldLayoutId id="2147483705" r:id="rId9"/>
    <p:sldLayoutId id="2147483704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7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Цитата урока:</a:t>
            </a:r>
            <a:r>
              <a:rPr lang="ru-RU" sz="3700" smtClean="0">
                <a:effectLst/>
              </a:rPr>
              <a:t> </a:t>
            </a:r>
            <a:br>
              <a:rPr lang="ru-RU" sz="3700" smtClean="0">
                <a:effectLst/>
              </a:rPr>
            </a:br>
            <a:r>
              <a:rPr lang="ru-RU" sz="3700" smtClean="0">
                <a:effectLst/>
              </a:rPr>
              <a:t/>
            </a:r>
            <a:br>
              <a:rPr lang="ru-RU" sz="3700" smtClean="0">
                <a:effectLst/>
              </a:rPr>
            </a:br>
            <a:r>
              <a:rPr lang="ru-RU" sz="37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«… Сейчас в ней происходит бурный рассвет. Мы только знаем малую частичку этой непонятной, неясной , всеобъемлющей загадки…»</a:t>
            </a:r>
            <a:r>
              <a:rPr lang="ru-RU" sz="3700" i="1" smtClean="0">
                <a:effectLst/>
              </a:rPr>
              <a:t> </a:t>
            </a:r>
            <a:br>
              <a:rPr lang="ru-RU" sz="3700" i="1" smtClean="0">
                <a:effectLst/>
              </a:rPr>
            </a:br>
            <a:r>
              <a:rPr lang="ru-RU" sz="3700" i="1" smtClean="0">
                <a:effectLst/>
              </a:rPr>
              <a:t>                               </a:t>
            </a:r>
            <a:r>
              <a:rPr lang="ru-RU" sz="2500" i="1" smtClean="0">
                <a:effectLst/>
              </a:rPr>
              <a:t>В.И. Вернадский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39750" y="981075"/>
            <a:ext cx="8280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1. Биосфера….</a:t>
            </a:r>
          </a:p>
          <a:p>
            <a:r>
              <a:rPr lang="ru-RU" sz="2400" b="1"/>
              <a:t>2. Термин «биосфера» впервые предложил ….</a:t>
            </a:r>
          </a:p>
          <a:p>
            <a:r>
              <a:rPr lang="ru-RU" sz="2400" b="1"/>
              <a:t>3. Учение о биосфере разработал ….</a:t>
            </a:r>
          </a:p>
          <a:p>
            <a:r>
              <a:rPr lang="ru-RU" sz="2400" b="1"/>
              <a:t>4. Источник энергии для существования биосферы…</a:t>
            </a:r>
          </a:p>
          <a:p>
            <a:r>
              <a:rPr lang="ru-RU" sz="2400" b="1"/>
              <a:t>5. Геологические оболочки Земли, заселенные живыми организмами…</a:t>
            </a:r>
          </a:p>
          <a:p>
            <a:r>
              <a:rPr lang="ru-RU" sz="2400" b="1"/>
              <a:t>6. Границы биосферы…</a:t>
            </a:r>
          </a:p>
          <a:p>
            <a:r>
              <a:rPr lang="ru-RU" sz="2400" b="1"/>
              <a:t>7. Вещества биосферы В.И.Вернадский разделил на  группы ….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11188" y="260350"/>
            <a:ext cx="81375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Подведем итоги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9"/>
          <p:cNvSpPr>
            <a:spLocks noGrp="1"/>
          </p:cNvSpPr>
          <p:nvPr>
            <p:ph idx="1"/>
          </p:nvPr>
        </p:nvSpPr>
        <p:spPr>
          <a:xfrm>
            <a:off x="500063" y="1285875"/>
            <a:ext cx="8286750" cy="50006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>
              <a:buFont typeface="Wingdings 3" pitchFamily="18" charset="2"/>
              <a:buNone/>
            </a:pP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3200" b="1" smtClean="0"/>
              <a:t>«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Биосфера - живая оболочка планеты.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Структура и компоненты биосферы</a:t>
            </a:r>
            <a:r>
              <a:rPr lang="ru-RU" sz="3200" b="1" smtClean="0"/>
              <a:t>»</a:t>
            </a:r>
            <a:endParaRPr lang="ru-RU" sz="3200" smtClean="0"/>
          </a:p>
          <a:p>
            <a:pPr>
              <a:buFont typeface="Wingdings 3" pitchFamily="18" charset="2"/>
              <a:buNone/>
            </a:pPr>
            <a:endParaRPr lang="ru-RU" sz="3200" b="1" smtClean="0"/>
          </a:p>
          <a:p>
            <a:pPr>
              <a:buFont typeface="Wingdings 3" pitchFamily="18" charset="2"/>
              <a:buNone/>
            </a:pPr>
            <a:endParaRPr lang="ru-RU" b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Биосфера Земли- оболочка  планеты,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заселённая живыми организмами.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                                                               В.И.Вернадский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714500"/>
            <a:ext cx="2986087" cy="35004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Понятие «БИОСФЕРА».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5357813" y="5429250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    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Эдуард Зюсс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714500"/>
            <a:ext cx="3000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1071563" y="542925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Ж. Б. Ламарк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21275" y="1500188"/>
            <a:ext cx="3489325" cy="4714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Владимир Иванович Вернадский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       (1863-1945)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14313" y="1571625"/>
            <a:ext cx="4214812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В.И. Вернадский впервые отвёл живым организмам роль главнейшей преобразующей силы планеты Земля, учитывая их деятельность не только в настоящее время, но и в прошлом.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Учение «Биосфера» 1926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42"/>
            <a:ext cx="214314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214314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 r="23000" b="56329"/>
          <a:stretch>
            <a:fillRect/>
          </a:stretch>
        </p:blipFill>
        <p:spPr bwMode="auto">
          <a:xfrm>
            <a:off x="928662" y="2571744"/>
            <a:ext cx="2143140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714884"/>
            <a:ext cx="2214578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F:\Lena\земной шар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8" name="Овал 7"/>
          <p:cNvSpPr/>
          <p:nvPr/>
        </p:nvSpPr>
        <p:spPr>
          <a:xfrm>
            <a:off x="3643313" y="3000375"/>
            <a:ext cx="2143125" cy="12858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Компоненты</a:t>
            </a:r>
          </a:p>
          <a:p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биосферы</a:t>
            </a: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Прямоугольник 9"/>
          <p:cNvSpPr>
            <a:spLocks noChangeArrowheads="1"/>
          </p:cNvSpPr>
          <p:nvPr/>
        </p:nvSpPr>
        <p:spPr bwMode="auto">
          <a:xfrm>
            <a:off x="857250" y="1928813"/>
            <a:ext cx="4991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Биокосное</a:t>
            </a:r>
          </a:p>
          <a:p>
            <a:r>
              <a:rPr lang="ru-RU" b="1">
                <a:latin typeface="Lucida Sans Unicode" pitchFamily="34" charset="0"/>
              </a:rPr>
              <a:t> вещество</a:t>
            </a:r>
          </a:p>
        </p:txBody>
      </p:sp>
      <p:sp>
        <p:nvSpPr>
          <p:cNvPr id="26632" name="Прямоугольник 23"/>
          <p:cNvSpPr>
            <a:spLocks noChangeArrowheads="1"/>
          </p:cNvSpPr>
          <p:nvPr/>
        </p:nvSpPr>
        <p:spPr bwMode="auto">
          <a:xfrm>
            <a:off x="7643813" y="1928813"/>
            <a:ext cx="2679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 Косное</a:t>
            </a:r>
          </a:p>
          <a:p>
            <a:r>
              <a:rPr lang="ru-RU" b="1">
                <a:latin typeface="Lucida Sans Unicode" pitchFamily="34" charset="0"/>
              </a:rPr>
              <a:t> вещество</a:t>
            </a:r>
          </a:p>
        </p:txBody>
      </p:sp>
      <p:sp useBgFill="1">
        <p:nvSpPr>
          <p:cNvPr id="39" name="Стрелка влево 38"/>
          <p:cNvSpPr/>
          <p:nvPr/>
        </p:nvSpPr>
        <p:spPr>
          <a:xfrm>
            <a:off x="5786438" y="3500438"/>
            <a:ext cx="500062" cy="428625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0" name="Стрелка вправо 39"/>
          <p:cNvSpPr/>
          <p:nvPr/>
        </p:nvSpPr>
        <p:spPr>
          <a:xfrm>
            <a:off x="3071813" y="3500438"/>
            <a:ext cx="571500" cy="428625"/>
          </a:xfrm>
          <a:prstGeom prst="rightArrow">
            <a:avLst>
              <a:gd name="adj1" fmla="val 50000"/>
              <a:gd name="adj2" fmla="val 5290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1" name="Стрелка вниз 40"/>
          <p:cNvSpPr/>
          <p:nvPr/>
        </p:nvSpPr>
        <p:spPr>
          <a:xfrm>
            <a:off x="4500563" y="2571750"/>
            <a:ext cx="500062" cy="428625"/>
          </a:xfrm>
          <a:prstGeom prst="downArrow">
            <a:avLst>
              <a:gd name="adj1" fmla="val 33052"/>
              <a:gd name="adj2" fmla="val 534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42" name="Стрелка вверх 41"/>
          <p:cNvSpPr/>
          <p:nvPr/>
        </p:nvSpPr>
        <p:spPr>
          <a:xfrm>
            <a:off x="4572000" y="4286250"/>
            <a:ext cx="428625" cy="428625"/>
          </a:xfrm>
          <a:prstGeom prst="upArrow">
            <a:avLst>
              <a:gd name="adj1" fmla="val 50000"/>
              <a:gd name="adj2" fmla="val 539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7" name="Прямоугольник 43"/>
          <p:cNvSpPr>
            <a:spLocks noChangeArrowheads="1"/>
          </p:cNvSpPr>
          <p:nvPr/>
        </p:nvSpPr>
        <p:spPr bwMode="auto">
          <a:xfrm>
            <a:off x="5643563" y="428625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Биогенное</a:t>
            </a:r>
          </a:p>
          <a:p>
            <a:r>
              <a:rPr lang="ru-RU" b="1">
                <a:latin typeface="Lucida Sans Unicode" pitchFamily="34" charset="0"/>
              </a:rPr>
              <a:t> вещество</a:t>
            </a:r>
          </a:p>
        </p:txBody>
      </p:sp>
      <p:sp>
        <p:nvSpPr>
          <p:cNvPr id="26638" name="Прямоугольник 44"/>
          <p:cNvSpPr>
            <a:spLocks noChangeArrowheads="1"/>
          </p:cNvSpPr>
          <p:nvPr/>
        </p:nvSpPr>
        <p:spPr bwMode="auto">
          <a:xfrm>
            <a:off x="6227763" y="5734050"/>
            <a:ext cx="178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Живое</a:t>
            </a:r>
          </a:p>
          <a:p>
            <a:r>
              <a:rPr lang="ru-RU" b="1">
                <a:latin typeface="Lucida Sans Unicode" pitchFamily="34" charset="0"/>
              </a:rPr>
              <a:t> вещество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5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08175" y="188913"/>
            <a:ext cx="810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  <a:cs typeface="Arial" charset="0"/>
              </a:rPr>
              <a:t>Состав биосферы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1844675"/>
            <a:ext cx="3527425" cy="8223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cs typeface="Arial" charset="0"/>
              </a:rPr>
              <a:t>биотический = живой компонент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40200" y="1844675"/>
            <a:ext cx="4248150" cy="8223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cs typeface="Arial" charset="0"/>
              </a:rPr>
              <a:t>абиотический = неживой компонент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051050" y="981075"/>
            <a:ext cx="0" cy="863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156325" y="981075"/>
            <a:ext cx="0" cy="7921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051050" y="2708275"/>
            <a:ext cx="0" cy="16557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900113" y="32131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 организмы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900113" y="4437063"/>
            <a:ext cx="2305050" cy="8223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6FF33"/>
                </a:solidFill>
                <a:cs typeface="Arial" charset="0"/>
              </a:rPr>
              <a:t>живое вещество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79388" y="1268413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тела живой природы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356100" y="1196975"/>
            <a:ext cx="388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тела неживой природы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276600" y="3068638"/>
            <a:ext cx="2376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созданы              без участия организмов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219700" y="3213100"/>
            <a:ext cx="2376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созданы               с участием организмов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019925" y="2636838"/>
            <a:ext cx="2376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созданы              с участием организмов             и небиоло-гических процессов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348038" y="4941888"/>
            <a:ext cx="2305050" cy="82232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6FFCC"/>
                </a:solidFill>
                <a:cs typeface="Arial" charset="0"/>
              </a:rPr>
              <a:t>косное вещество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219700" y="5876925"/>
            <a:ext cx="2305050" cy="82232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6FFCC"/>
                </a:solidFill>
                <a:cs typeface="Arial" charset="0"/>
              </a:rPr>
              <a:t>биогенное вещество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838950" y="4941888"/>
            <a:ext cx="2305050" cy="82232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6FFCC"/>
                </a:solidFill>
                <a:cs typeface="Arial" charset="0"/>
              </a:rPr>
              <a:t>биокосное вещество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156325" y="2708275"/>
            <a:ext cx="0" cy="30972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4500563" y="2708275"/>
            <a:ext cx="0" cy="22336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8027988" y="2708275"/>
            <a:ext cx="0" cy="22336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900113" y="4437063"/>
            <a:ext cx="2305050" cy="8223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cs typeface="Arial" charset="0"/>
              </a:rPr>
              <a:t>живое вещество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348038" y="4941888"/>
            <a:ext cx="2305050" cy="82232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cs typeface="Arial" charset="0"/>
              </a:rPr>
              <a:t>косное вещество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5219700" y="5876925"/>
            <a:ext cx="2305050" cy="82232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cs typeface="Arial" charset="0"/>
              </a:rPr>
              <a:t>биогенное вещество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838950" y="4941888"/>
            <a:ext cx="2305050" cy="82232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cs typeface="Arial" charset="0"/>
              </a:rPr>
              <a:t>биокосное вещество</a:t>
            </a:r>
          </a:p>
        </p:txBody>
      </p:sp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052513"/>
            <a:ext cx="5472113" cy="54721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317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052513"/>
            <a:ext cx="5472113" cy="54721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1052513"/>
            <a:ext cx="5472113" cy="54721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981075"/>
            <a:ext cx="56165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12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70" decel="100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770" decel="100000"/>
                                        <p:tgtEl>
                                          <p:spTgt spid="12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70" decel="100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770" decel="100000"/>
                                        <p:tgtEl>
                                          <p:spTgt spid="12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70" decel="100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770" decel="100000"/>
                                        <p:tgtEl>
                                          <p:spTgt spid="123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2" dur="77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4" dur="77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/>
      <p:bldP spid="12300" grpId="0" animBg="1"/>
      <p:bldP spid="12301" grpId="0"/>
      <p:bldP spid="12302" grpId="0"/>
      <p:bldP spid="12303" grpId="0"/>
      <p:bldP spid="12304" grpId="0"/>
      <p:bldP spid="12305" grpId="0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5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08175" y="188913"/>
            <a:ext cx="810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4000">
                <a:solidFill>
                  <a:schemeClr val="bg1"/>
                </a:solidFill>
                <a:cs typeface="Arial" charset="0"/>
              </a:rPr>
              <a:t>Состав биосферы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3527425" cy="82232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cs typeface="Arial" charset="0"/>
              </a:rPr>
              <a:t>биотический = живой компонент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2051050" y="981075"/>
            <a:ext cx="0" cy="863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>
            <a:off x="2051050" y="2708275"/>
            <a:ext cx="0" cy="16557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900113" y="32131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 организмы</a:t>
            </a: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900113" y="4437063"/>
            <a:ext cx="2305050" cy="8223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66FF33"/>
                </a:solidFill>
                <a:cs typeface="Arial" charset="0"/>
              </a:rPr>
              <a:t>живое вещество</a:t>
            </a: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79388" y="1268413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тела живой природы</a:t>
            </a:r>
          </a:p>
        </p:txBody>
      </p:sp>
      <p:sp>
        <p:nvSpPr>
          <p:cNvPr id="47114" name="Text Box 22"/>
          <p:cNvSpPr txBox="1">
            <a:spLocks noChangeArrowheads="1"/>
          </p:cNvSpPr>
          <p:nvPr/>
        </p:nvSpPr>
        <p:spPr bwMode="auto">
          <a:xfrm>
            <a:off x="900113" y="4437063"/>
            <a:ext cx="2305050" cy="8223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cs typeface="Arial" charset="0"/>
              </a:rPr>
              <a:t>живое вещество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211638" y="1052513"/>
            <a:ext cx="514826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 u="sng">
                <a:solidFill>
                  <a:schemeClr val="bg1"/>
                </a:solidFill>
                <a:cs typeface="Arial" charset="0"/>
              </a:rPr>
              <a:t>Свойства живого вещества: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solidFill>
                  <a:schemeClr val="bg1"/>
                </a:solidFill>
                <a:cs typeface="Arial" charset="0"/>
              </a:rPr>
              <a:t>Присутствует только в биосфере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solidFill>
                  <a:schemeClr val="bg1"/>
                </a:solidFill>
                <a:cs typeface="Arial" charset="0"/>
              </a:rPr>
              <a:t>Едино по строению и происхождению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solidFill>
                  <a:schemeClr val="bg1"/>
                </a:solidFill>
                <a:cs typeface="Arial" charset="0"/>
              </a:rPr>
              <a:t>Способно к самоусложнению (эволюции)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solidFill>
                  <a:schemeClr val="bg1"/>
                </a:solidFill>
                <a:cs typeface="Arial" charset="0"/>
              </a:rPr>
              <a:t>Процессы, в нём происходящие, увеличивают количество энергии на планете (пример: ФС)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>
                <a:solidFill>
                  <a:schemeClr val="bg1"/>
                </a:solidFill>
                <a:cs typeface="Arial" charset="0"/>
              </a:rPr>
              <a:t>Процессы в нём необратимы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35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79613" y="260350"/>
            <a:ext cx="8101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u="sng">
                <a:solidFill>
                  <a:schemeClr val="bg1"/>
                </a:solidFill>
                <a:cs typeface="Arial" charset="0"/>
              </a:rPr>
              <a:t>  </a:t>
            </a:r>
            <a:r>
              <a:rPr lang="ru-RU" sz="4000">
                <a:solidFill>
                  <a:schemeClr val="bg1"/>
                </a:solidFill>
                <a:cs typeface="Arial" charset="0"/>
              </a:rPr>
              <a:t>Границы биосферы</a:t>
            </a:r>
          </a:p>
        </p:txBody>
      </p:sp>
      <p:graphicFrame>
        <p:nvGraphicFramePr>
          <p:cNvPr id="14516" name="Group 180"/>
          <p:cNvGraphicFramePr>
            <a:graphicFrameLocks noGrp="1"/>
          </p:cNvGraphicFramePr>
          <p:nvPr/>
        </p:nvGraphicFramePr>
        <p:xfrm>
          <a:off x="250825" y="1052513"/>
          <a:ext cx="8713788" cy="5616575"/>
        </p:xfrm>
        <a:graphic>
          <a:graphicData uri="http://schemas.openxmlformats.org/drawingml/2006/table">
            <a:tbl>
              <a:tblPr/>
              <a:tblGrid>
                <a:gridCol w="1584325"/>
                <a:gridCol w="1441450"/>
                <a:gridCol w="1331913"/>
                <a:gridCol w="1403350"/>
                <a:gridCol w="1512887"/>
                <a:gridCol w="1439863"/>
              </a:tblGrid>
              <a:tr h="11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</a:rPr>
                        <a:t>Оболочки Земли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</a:rPr>
                        <a:t>Протяже-ние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</a:rPr>
                        <a:t>Границы 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</a:rPr>
                        <a:t>Среда обитания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</a:rPr>
                        <a:t>Эко- группы орг-ов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</a:rPr>
                        <a:t>Примеры орг-ов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  <a:tr h="11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sp>
        <p:nvSpPr>
          <p:cNvPr id="14491" name="Text Box 155"/>
          <p:cNvSpPr txBox="1">
            <a:spLocks noChangeArrowheads="1"/>
          </p:cNvSpPr>
          <p:nvPr/>
        </p:nvSpPr>
        <p:spPr bwMode="auto">
          <a:xfrm>
            <a:off x="250825" y="2420938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Атмосфера</a:t>
            </a:r>
          </a:p>
        </p:txBody>
      </p:sp>
      <p:sp>
        <p:nvSpPr>
          <p:cNvPr id="14494" name="Text Box 158"/>
          <p:cNvSpPr txBox="1">
            <a:spLocks noChangeArrowheads="1"/>
          </p:cNvSpPr>
          <p:nvPr/>
        </p:nvSpPr>
        <p:spPr bwMode="auto">
          <a:xfrm>
            <a:off x="250825" y="3644900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Литосфера</a:t>
            </a:r>
          </a:p>
        </p:txBody>
      </p:sp>
      <p:sp>
        <p:nvSpPr>
          <p:cNvPr id="14495" name="Text Box 159"/>
          <p:cNvSpPr txBox="1">
            <a:spLocks noChangeArrowheads="1"/>
          </p:cNvSpPr>
          <p:nvPr/>
        </p:nvSpPr>
        <p:spPr bwMode="auto">
          <a:xfrm>
            <a:off x="179388" y="47244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Гидросфера</a:t>
            </a:r>
          </a:p>
        </p:txBody>
      </p:sp>
      <p:sp>
        <p:nvSpPr>
          <p:cNvPr id="14496" name="Text Box 160"/>
          <p:cNvSpPr txBox="1">
            <a:spLocks noChangeArrowheads="1"/>
          </p:cNvSpPr>
          <p:nvPr/>
        </p:nvSpPr>
        <p:spPr bwMode="auto">
          <a:xfrm>
            <a:off x="250825" y="5805488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cs typeface="Arial" charset="0"/>
              </a:rPr>
              <a:t>Биосфера</a:t>
            </a:r>
          </a:p>
        </p:txBody>
      </p:sp>
      <p:sp>
        <p:nvSpPr>
          <p:cNvPr id="14497" name="Text Box 161"/>
          <p:cNvSpPr txBox="1">
            <a:spLocks noChangeArrowheads="1"/>
          </p:cNvSpPr>
          <p:nvPr/>
        </p:nvSpPr>
        <p:spPr bwMode="auto">
          <a:xfrm>
            <a:off x="1979613" y="24209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Arial" charset="0"/>
              </a:rPr>
              <a:t>100 км</a:t>
            </a:r>
          </a:p>
        </p:txBody>
      </p:sp>
      <p:sp>
        <p:nvSpPr>
          <p:cNvPr id="14498" name="Text Box 162"/>
          <p:cNvSpPr txBox="1">
            <a:spLocks noChangeArrowheads="1"/>
          </p:cNvSpPr>
          <p:nvPr/>
        </p:nvSpPr>
        <p:spPr bwMode="auto">
          <a:xfrm>
            <a:off x="3419475" y="24209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Arial" charset="0"/>
              </a:rPr>
              <a:t>20 км</a:t>
            </a:r>
          </a:p>
        </p:txBody>
      </p:sp>
      <p:sp>
        <p:nvSpPr>
          <p:cNvPr id="14499" name="Text Box 163"/>
          <p:cNvSpPr txBox="1">
            <a:spLocks noChangeArrowheads="1"/>
          </p:cNvSpPr>
          <p:nvPr/>
        </p:nvSpPr>
        <p:spPr bwMode="auto">
          <a:xfrm>
            <a:off x="1908175" y="2781300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>
                <a:cs typeface="Arial" charset="0"/>
              </a:rPr>
              <a:t>озоновый слой</a:t>
            </a:r>
          </a:p>
        </p:txBody>
      </p:sp>
      <p:sp>
        <p:nvSpPr>
          <p:cNvPr id="14500" name="Text Box 164"/>
          <p:cNvSpPr txBox="1">
            <a:spLocks noChangeArrowheads="1"/>
          </p:cNvSpPr>
          <p:nvPr/>
        </p:nvSpPr>
        <p:spPr bwMode="auto">
          <a:xfrm>
            <a:off x="1979613" y="33575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Arial" charset="0"/>
              </a:rPr>
              <a:t>до 70 км</a:t>
            </a:r>
          </a:p>
        </p:txBody>
      </p:sp>
      <p:sp>
        <p:nvSpPr>
          <p:cNvPr id="14501" name="Text Box 165"/>
          <p:cNvSpPr txBox="1">
            <a:spLocks noChangeArrowheads="1"/>
          </p:cNvSpPr>
          <p:nvPr/>
        </p:nvSpPr>
        <p:spPr bwMode="auto">
          <a:xfrm>
            <a:off x="3276600" y="33575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Arial" charset="0"/>
              </a:rPr>
              <a:t>до 7,5 км</a:t>
            </a:r>
          </a:p>
        </p:txBody>
      </p:sp>
      <p:sp>
        <p:nvSpPr>
          <p:cNvPr id="14502" name="Text Box 166"/>
          <p:cNvSpPr txBox="1">
            <a:spLocks noChangeArrowheads="1"/>
          </p:cNvSpPr>
          <p:nvPr/>
        </p:nvSpPr>
        <p:spPr bwMode="auto">
          <a:xfrm>
            <a:off x="1763713" y="393382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cs typeface="Arial" charset="0"/>
              </a:rPr>
              <a:t>t</a:t>
            </a:r>
            <a:r>
              <a:rPr lang="ru-RU" sz="2000" i="1">
                <a:cs typeface="Arial" charset="0"/>
              </a:rPr>
              <a:t> денатурации белка</a:t>
            </a:r>
          </a:p>
        </p:txBody>
      </p:sp>
      <p:sp>
        <p:nvSpPr>
          <p:cNvPr id="14503" name="Text Box 167"/>
          <p:cNvSpPr txBox="1">
            <a:spLocks noChangeArrowheads="1"/>
          </p:cNvSpPr>
          <p:nvPr/>
        </p:nvSpPr>
        <p:spPr bwMode="auto">
          <a:xfrm>
            <a:off x="1908175" y="4365625"/>
            <a:ext cx="1223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cs typeface="Arial" charset="0"/>
              </a:rPr>
              <a:t>70 </a:t>
            </a:r>
            <a:r>
              <a:rPr lang="en-US" b="1">
                <a:cs typeface="Arial" charset="0"/>
              </a:rPr>
              <a:t>% </a:t>
            </a:r>
            <a:r>
              <a:rPr lang="ru-RU" b="1">
                <a:cs typeface="Arial" charset="0"/>
              </a:rPr>
              <a:t>поверх-ности</a:t>
            </a:r>
          </a:p>
        </p:txBody>
      </p:sp>
      <p:sp>
        <p:nvSpPr>
          <p:cNvPr id="14504" name="Text Box 168"/>
          <p:cNvSpPr txBox="1">
            <a:spLocks noChangeArrowheads="1"/>
          </p:cNvSpPr>
          <p:nvPr/>
        </p:nvSpPr>
        <p:spPr bwMode="auto">
          <a:xfrm>
            <a:off x="3419475" y="45085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cs typeface="Arial" charset="0"/>
              </a:rPr>
              <a:t>11 км</a:t>
            </a:r>
          </a:p>
        </p:txBody>
      </p:sp>
      <p:sp>
        <p:nvSpPr>
          <p:cNvPr id="14505" name="Text Box 169"/>
          <p:cNvSpPr txBox="1">
            <a:spLocks noChangeArrowheads="1"/>
          </p:cNvSpPr>
          <p:nvPr/>
        </p:nvSpPr>
        <p:spPr bwMode="auto">
          <a:xfrm>
            <a:off x="1619250" y="515778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>
                <a:cs typeface="Arial" charset="0"/>
              </a:rPr>
              <a:t>дно (Марианская впадина)</a:t>
            </a:r>
          </a:p>
        </p:txBody>
      </p:sp>
      <p:sp>
        <p:nvSpPr>
          <p:cNvPr id="14506" name="Text Box 170"/>
          <p:cNvSpPr txBox="1">
            <a:spLocks noChangeArrowheads="1"/>
          </p:cNvSpPr>
          <p:nvPr/>
        </p:nvSpPr>
        <p:spPr bwMode="auto">
          <a:xfrm>
            <a:off x="4500563" y="2349500"/>
            <a:ext cx="165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cs typeface="Arial" charset="0"/>
              </a:rPr>
              <a:t>наземно-воздушная</a:t>
            </a:r>
          </a:p>
        </p:txBody>
      </p:sp>
      <p:sp>
        <p:nvSpPr>
          <p:cNvPr id="14507" name="Text Box 171"/>
          <p:cNvSpPr txBox="1">
            <a:spLocks noChangeArrowheads="1"/>
          </p:cNvSpPr>
          <p:nvPr/>
        </p:nvSpPr>
        <p:spPr bwMode="auto">
          <a:xfrm>
            <a:off x="4500563" y="3573463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cs typeface="Arial" charset="0"/>
              </a:rPr>
              <a:t>почвенная</a:t>
            </a:r>
          </a:p>
        </p:txBody>
      </p:sp>
      <p:sp>
        <p:nvSpPr>
          <p:cNvPr id="14508" name="Text Box 172"/>
          <p:cNvSpPr txBox="1">
            <a:spLocks noChangeArrowheads="1"/>
          </p:cNvSpPr>
          <p:nvPr/>
        </p:nvSpPr>
        <p:spPr bwMode="auto">
          <a:xfrm>
            <a:off x="4500563" y="47974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cs typeface="Arial" charset="0"/>
              </a:rPr>
              <a:t>водная</a:t>
            </a:r>
          </a:p>
        </p:txBody>
      </p:sp>
      <p:sp>
        <p:nvSpPr>
          <p:cNvPr id="14509" name="Text Box 173"/>
          <p:cNvSpPr txBox="1">
            <a:spLocks noChangeArrowheads="1"/>
          </p:cNvSpPr>
          <p:nvPr/>
        </p:nvSpPr>
        <p:spPr bwMode="auto">
          <a:xfrm>
            <a:off x="4500563" y="5734050"/>
            <a:ext cx="165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cs typeface="Arial" charset="0"/>
              </a:rPr>
              <a:t>организ-менная</a:t>
            </a:r>
          </a:p>
        </p:txBody>
      </p:sp>
      <p:sp>
        <p:nvSpPr>
          <p:cNvPr id="14510" name="Text Box 174"/>
          <p:cNvSpPr txBox="1">
            <a:spLocks noChangeArrowheads="1"/>
          </p:cNvSpPr>
          <p:nvPr/>
        </p:nvSpPr>
        <p:spPr bwMode="auto">
          <a:xfrm>
            <a:off x="5940425" y="227647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cs typeface="Arial" charset="0"/>
              </a:rPr>
              <a:t>аэробионты,</a:t>
            </a:r>
          </a:p>
        </p:txBody>
      </p:sp>
      <p:sp>
        <p:nvSpPr>
          <p:cNvPr id="14513" name="Text Box 177"/>
          <p:cNvSpPr txBox="1">
            <a:spLocks noChangeArrowheads="1"/>
          </p:cNvSpPr>
          <p:nvPr/>
        </p:nvSpPr>
        <p:spPr bwMode="auto">
          <a:xfrm>
            <a:off x="5867400" y="335756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cs typeface="Arial" charset="0"/>
              </a:rPr>
              <a:t>педобионты,</a:t>
            </a:r>
          </a:p>
        </p:txBody>
      </p:sp>
      <p:sp>
        <p:nvSpPr>
          <p:cNvPr id="14514" name="Text Box 178"/>
          <p:cNvSpPr txBox="1">
            <a:spLocks noChangeArrowheads="1"/>
          </p:cNvSpPr>
          <p:nvPr/>
        </p:nvSpPr>
        <p:spPr bwMode="auto">
          <a:xfrm>
            <a:off x="5940425" y="27813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cs typeface="Arial" charset="0"/>
              </a:rPr>
              <a:t>террабионты</a:t>
            </a:r>
          </a:p>
        </p:txBody>
      </p:sp>
      <p:sp>
        <p:nvSpPr>
          <p:cNvPr id="14515" name="Text Box 179"/>
          <p:cNvSpPr txBox="1">
            <a:spLocks noChangeArrowheads="1"/>
          </p:cNvSpPr>
          <p:nvPr/>
        </p:nvSpPr>
        <p:spPr bwMode="auto">
          <a:xfrm>
            <a:off x="5867400" y="3933825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cs typeface="Arial" charset="0"/>
              </a:rPr>
              <a:t>эдафобионты</a:t>
            </a:r>
          </a:p>
        </p:txBody>
      </p:sp>
      <p:sp>
        <p:nvSpPr>
          <p:cNvPr id="14517" name="Text Box 181"/>
          <p:cNvSpPr txBox="1">
            <a:spLocks noChangeArrowheads="1"/>
          </p:cNvSpPr>
          <p:nvPr/>
        </p:nvSpPr>
        <p:spPr bwMode="auto">
          <a:xfrm>
            <a:off x="5940425" y="479742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cs typeface="Arial" charset="0"/>
              </a:rPr>
              <a:t>гидробионты</a:t>
            </a:r>
          </a:p>
        </p:txBody>
      </p:sp>
      <p:sp>
        <p:nvSpPr>
          <p:cNvPr id="14518" name="Text Box 182"/>
          <p:cNvSpPr txBox="1">
            <a:spLocks noChangeArrowheads="1"/>
          </p:cNvSpPr>
          <p:nvPr/>
        </p:nvSpPr>
        <p:spPr bwMode="auto">
          <a:xfrm>
            <a:off x="5940425" y="587692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cs typeface="Arial" charset="0"/>
              </a:rPr>
              <a:t>эндобионты</a:t>
            </a:r>
          </a:p>
        </p:txBody>
      </p:sp>
      <p:pic>
        <p:nvPicPr>
          <p:cNvPr id="14519" name="Picture 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565400"/>
            <a:ext cx="3887787" cy="33813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520" name="Picture 1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65400"/>
            <a:ext cx="4176713" cy="3365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521" name="Picture 1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420938"/>
            <a:ext cx="3600450" cy="37449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522" name="Picture 18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420938"/>
            <a:ext cx="3816350" cy="37449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523" name="Picture 1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2636838"/>
            <a:ext cx="3744912" cy="33845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524" name="Picture 18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636838"/>
            <a:ext cx="3960812" cy="33686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525" name="Picture 18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213" y="2420938"/>
            <a:ext cx="3600450" cy="37449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526" name="Picture 19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60925" y="2349500"/>
            <a:ext cx="3600450" cy="38877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4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4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4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45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14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145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1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4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4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70" decel="100000"/>
                                        <p:tgtEl>
                                          <p:spTgt spid="14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decel="100000"/>
                                        <p:tgtEl>
                                          <p:spTgt spid="145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1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1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70" decel="100000"/>
                                        <p:tgtEl>
                                          <p:spTgt spid="14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770" decel="100000"/>
                                        <p:tgtEl>
                                          <p:spTgt spid="145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1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1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70" decel="100000"/>
                                        <p:tgtEl>
                                          <p:spTgt spid="14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770" decel="100000"/>
                                        <p:tgtEl>
                                          <p:spTgt spid="145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1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1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770" decel="100000"/>
                                        <p:tgtEl>
                                          <p:spTgt spid="14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770" decel="100000"/>
                                        <p:tgtEl>
                                          <p:spTgt spid="145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4" dur="770" fill="hold"/>
                                        <p:tgtEl>
                                          <p:spTgt spid="1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6" dur="770" fill="hold"/>
                                        <p:tgtEl>
                                          <p:spTgt spid="1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91" grpId="0"/>
      <p:bldP spid="14494" grpId="0"/>
      <p:bldP spid="14495" grpId="0"/>
      <p:bldP spid="14496" grpId="0"/>
      <p:bldP spid="14497" grpId="0"/>
      <p:bldP spid="14498" grpId="0"/>
      <p:bldP spid="14499" grpId="0"/>
      <p:bldP spid="14500" grpId="0"/>
      <p:bldP spid="14501" grpId="0"/>
      <p:bldP spid="14502" grpId="0"/>
      <p:bldP spid="14503" grpId="0"/>
      <p:bldP spid="14504" grpId="0"/>
      <p:bldP spid="14505" grpId="0"/>
      <p:bldP spid="14506" grpId="0"/>
      <p:bldP spid="14507" grpId="0"/>
      <p:bldP spid="14508" grpId="0"/>
      <p:bldP spid="14509" grpId="0"/>
      <p:bldP spid="14510" grpId="0"/>
      <p:bldP spid="14513" grpId="0"/>
      <p:bldP spid="14514" grpId="0"/>
      <p:bldP spid="14515" grpId="0"/>
      <p:bldP spid="14517" grpId="0"/>
      <p:bldP spid="145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E0"/>
              </a:clrFrom>
              <a:clrTo>
                <a:srgbClr val="FFFFE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16013" y="1341438"/>
            <a:ext cx="5694362" cy="5124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Границы биосферы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4F4F4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4F4F4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4F4F4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4F4F4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252</Words>
  <Application>Microsoft Office PowerPoint</Application>
  <PresentationFormat>Экран (4:3)</PresentationFormat>
  <Paragraphs>89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Цитата урока:   «… Сейчас в ней происходит бурный рассвет. Мы только знаем малую частичку этой непонятной, неясной , всеобъемлющей загадки…»                                 В.И. Вернадский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экологии</dc:title>
  <dc:creator>Vlad</dc:creator>
  <cp:lastModifiedBy>Admin</cp:lastModifiedBy>
  <cp:revision>96</cp:revision>
  <dcterms:created xsi:type="dcterms:W3CDTF">2012-02-23T06:09:27Z</dcterms:created>
  <dcterms:modified xsi:type="dcterms:W3CDTF">2014-03-10T15:32:04Z</dcterms:modified>
</cp:coreProperties>
</file>