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62" r:id="rId2"/>
    <p:sldId id="270" r:id="rId3"/>
    <p:sldId id="263" r:id="rId4"/>
    <p:sldId id="261" r:id="rId5"/>
    <p:sldId id="265" r:id="rId6"/>
    <p:sldId id="266" r:id="rId7"/>
    <p:sldId id="258" r:id="rId8"/>
    <p:sldId id="274" r:id="rId9"/>
    <p:sldId id="267" r:id="rId10"/>
    <p:sldId id="268" r:id="rId11"/>
    <p:sldId id="271" r:id="rId12"/>
    <p:sldId id="272" r:id="rId13"/>
    <p:sldId id="259" r:id="rId14"/>
    <p:sldId id="269" r:id="rId15"/>
    <p:sldId id="273" r:id="rId16"/>
    <p:sldId id="260" r:id="rId17"/>
    <p:sldId id="264"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71BE9E9-FB89-4792-A41D-ECAD879EEE04}" type="datetimeFigureOut">
              <a:rPr lang="ru-RU" smtClean="0"/>
              <a:t>06.12.2017</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1C988A1-07FE-41A9-B64F-5EBC593E33DF}" type="slidenum">
              <a:rPr lang="ru-RU" smtClean="0"/>
              <a:t>‹#›</a:t>
            </a:fld>
            <a:endParaRPr lang="ru-RU"/>
          </a:p>
        </p:txBody>
      </p:sp>
    </p:spTree>
    <p:extLst>
      <p:ext uri="{BB962C8B-B14F-4D97-AF65-F5344CB8AC3E}">
        <p14:creationId xmlns:p14="http://schemas.microsoft.com/office/powerpoint/2010/main" val="1842960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71BE9E9-FB89-4792-A41D-ECAD879EEE04}" type="datetimeFigureOut">
              <a:rPr lang="ru-RU" smtClean="0"/>
              <a:t>06.12.2017</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C988A1-07FE-41A9-B64F-5EBC593E33DF}" type="slidenum">
              <a:rPr lang="ru-RU" smtClean="0"/>
              <a:t>‹#›</a:t>
            </a:fld>
            <a:endParaRPr lang="ru-RU"/>
          </a:p>
        </p:txBody>
      </p:sp>
    </p:spTree>
    <p:extLst>
      <p:ext uri="{BB962C8B-B14F-4D97-AF65-F5344CB8AC3E}">
        <p14:creationId xmlns:p14="http://schemas.microsoft.com/office/powerpoint/2010/main" val="145419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71BE9E9-FB89-4792-A41D-ECAD879EEE04}" type="datetimeFigureOut">
              <a:rPr lang="ru-RU" smtClean="0"/>
              <a:t>06.12.2017</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C988A1-07FE-41A9-B64F-5EBC593E33DF}"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09397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71BE9E9-FB89-4792-A41D-ECAD879EEE04}" type="datetimeFigureOut">
              <a:rPr lang="ru-RU" smtClean="0"/>
              <a:t>06.12.2017</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C988A1-07FE-41A9-B64F-5EBC593E33DF}" type="slidenum">
              <a:rPr lang="ru-RU" smtClean="0"/>
              <a:t>‹#›</a:t>
            </a:fld>
            <a:endParaRPr lang="ru-RU"/>
          </a:p>
        </p:txBody>
      </p:sp>
    </p:spTree>
    <p:extLst>
      <p:ext uri="{BB962C8B-B14F-4D97-AF65-F5344CB8AC3E}">
        <p14:creationId xmlns:p14="http://schemas.microsoft.com/office/powerpoint/2010/main" val="3726974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71BE9E9-FB89-4792-A41D-ECAD879EEE04}" type="datetimeFigureOut">
              <a:rPr lang="ru-RU" smtClean="0"/>
              <a:t>06.12.2017</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C988A1-07FE-41A9-B64F-5EBC593E33DF}"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69275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71BE9E9-FB89-4792-A41D-ECAD879EEE04}" type="datetimeFigureOut">
              <a:rPr lang="ru-RU" smtClean="0"/>
              <a:t>06.12.2017</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C988A1-07FE-41A9-B64F-5EBC593E33DF}" type="slidenum">
              <a:rPr lang="ru-RU" smtClean="0"/>
              <a:t>‹#›</a:t>
            </a:fld>
            <a:endParaRPr lang="ru-RU"/>
          </a:p>
        </p:txBody>
      </p:sp>
    </p:spTree>
    <p:extLst>
      <p:ext uri="{BB962C8B-B14F-4D97-AF65-F5344CB8AC3E}">
        <p14:creationId xmlns:p14="http://schemas.microsoft.com/office/powerpoint/2010/main" val="3834775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71BE9E9-FB89-4792-A41D-ECAD879EEE04}" type="datetimeFigureOut">
              <a:rPr lang="ru-RU" smtClean="0"/>
              <a:t>06.12.2017</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C988A1-07FE-41A9-B64F-5EBC593E33DF}" type="slidenum">
              <a:rPr lang="ru-RU" smtClean="0"/>
              <a:t>‹#›</a:t>
            </a:fld>
            <a:endParaRPr lang="ru-RU"/>
          </a:p>
        </p:txBody>
      </p:sp>
    </p:spTree>
    <p:extLst>
      <p:ext uri="{BB962C8B-B14F-4D97-AF65-F5344CB8AC3E}">
        <p14:creationId xmlns:p14="http://schemas.microsoft.com/office/powerpoint/2010/main" val="42750059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71BE9E9-FB89-4792-A41D-ECAD879EEE04}" type="datetimeFigureOut">
              <a:rPr lang="ru-RU" smtClean="0"/>
              <a:t>06.12.2017</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C988A1-07FE-41A9-B64F-5EBC593E33DF}" type="slidenum">
              <a:rPr lang="ru-RU" smtClean="0"/>
              <a:t>‹#›</a:t>
            </a:fld>
            <a:endParaRPr lang="ru-RU"/>
          </a:p>
        </p:txBody>
      </p:sp>
    </p:spTree>
    <p:extLst>
      <p:ext uri="{BB962C8B-B14F-4D97-AF65-F5344CB8AC3E}">
        <p14:creationId xmlns:p14="http://schemas.microsoft.com/office/powerpoint/2010/main" val="661665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71BE9E9-FB89-4792-A41D-ECAD879EEE04}" type="datetimeFigureOut">
              <a:rPr lang="ru-RU" smtClean="0"/>
              <a:t>06.12.2017</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C988A1-07FE-41A9-B64F-5EBC593E33DF}" type="slidenum">
              <a:rPr lang="ru-RU" smtClean="0"/>
              <a:t>‹#›</a:t>
            </a:fld>
            <a:endParaRPr lang="ru-RU"/>
          </a:p>
        </p:txBody>
      </p:sp>
    </p:spTree>
    <p:extLst>
      <p:ext uri="{BB962C8B-B14F-4D97-AF65-F5344CB8AC3E}">
        <p14:creationId xmlns:p14="http://schemas.microsoft.com/office/powerpoint/2010/main" val="3185411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71BE9E9-FB89-4792-A41D-ECAD879EEE04}" type="datetimeFigureOut">
              <a:rPr lang="ru-RU" smtClean="0"/>
              <a:t>06.12.2017</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C988A1-07FE-41A9-B64F-5EBC593E33DF}" type="slidenum">
              <a:rPr lang="ru-RU" smtClean="0"/>
              <a:t>‹#›</a:t>
            </a:fld>
            <a:endParaRPr lang="ru-RU"/>
          </a:p>
        </p:txBody>
      </p:sp>
    </p:spTree>
    <p:extLst>
      <p:ext uri="{BB962C8B-B14F-4D97-AF65-F5344CB8AC3E}">
        <p14:creationId xmlns:p14="http://schemas.microsoft.com/office/powerpoint/2010/main" val="4125758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71BE9E9-FB89-4792-A41D-ECAD879EEE04}" type="datetimeFigureOut">
              <a:rPr lang="ru-RU" smtClean="0"/>
              <a:t>06.12.2017</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1C988A1-07FE-41A9-B64F-5EBC593E33DF}" type="slidenum">
              <a:rPr lang="ru-RU" smtClean="0"/>
              <a:t>‹#›</a:t>
            </a:fld>
            <a:endParaRPr lang="ru-RU"/>
          </a:p>
        </p:txBody>
      </p:sp>
    </p:spTree>
    <p:extLst>
      <p:ext uri="{BB962C8B-B14F-4D97-AF65-F5344CB8AC3E}">
        <p14:creationId xmlns:p14="http://schemas.microsoft.com/office/powerpoint/2010/main" val="1258024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71BE9E9-FB89-4792-A41D-ECAD879EEE04}" type="datetimeFigureOut">
              <a:rPr lang="ru-RU" smtClean="0"/>
              <a:t>06.12.2017</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1C988A1-07FE-41A9-B64F-5EBC593E33DF}" type="slidenum">
              <a:rPr lang="ru-RU" smtClean="0"/>
              <a:t>‹#›</a:t>
            </a:fld>
            <a:endParaRPr lang="ru-RU"/>
          </a:p>
        </p:txBody>
      </p:sp>
    </p:spTree>
    <p:extLst>
      <p:ext uri="{BB962C8B-B14F-4D97-AF65-F5344CB8AC3E}">
        <p14:creationId xmlns:p14="http://schemas.microsoft.com/office/powerpoint/2010/main" val="3155687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71BE9E9-FB89-4792-A41D-ECAD879EEE04}" type="datetimeFigureOut">
              <a:rPr lang="ru-RU" smtClean="0"/>
              <a:t>06.12.2017</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1C988A1-07FE-41A9-B64F-5EBC593E33DF}" type="slidenum">
              <a:rPr lang="ru-RU" smtClean="0"/>
              <a:t>‹#›</a:t>
            </a:fld>
            <a:endParaRPr lang="ru-RU"/>
          </a:p>
        </p:txBody>
      </p:sp>
    </p:spTree>
    <p:extLst>
      <p:ext uri="{BB962C8B-B14F-4D97-AF65-F5344CB8AC3E}">
        <p14:creationId xmlns:p14="http://schemas.microsoft.com/office/powerpoint/2010/main" val="3332785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1BE9E9-FB89-4792-A41D-ECAD879EEE04}" type="datetimeFigureOut">
              <a:rPr lang="ru-RU" smtClean="0"/>
              <a:t>06.12.2017</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1C988A1-07FE-41A9-B64F-5EBC593E33DF}" type="slidenum">
              <a:rPr lang="ru-RU" smtClean="0"/>
              <a:t>‹#›</a:t>
            </a:fld>
            <a:endParaRPr lang="ru-RU"/>
          </a:p>
        </p:txBody>
      </p:sp>
    </p:spTree>
    <p:extLst>
      <p:ext uri="{BB962C8B-B14F-4D97-AF65-F5344CB8AC3E}">
        <p14:creationId xmlns:p14="http://schemas.microsoft.com/office/powerpoint/2010/main" val="3130005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71BE9E9-FB89-4792-A41D-ECAD879EEE04}" type="datetimeFigureOut">
              <a:rPr lang="ru-RU" smtClean="0"/>
              <a:t>06.12.2017</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1C988A1-07FE-41A9-B64F-5EBC593E33DF}" type="slidenum">
              <a:rPr lang="ru-RU" smtClean="0"/>
              <a:t>‹#›</a:t>
            </a:fld>
            <a:endParaRPr lang="ru-RU"/>
          </a:p>
        </p:txBody>
      </p:sp>
    </p:spTree>
    <p:extLst>
      <p:ext uri="{BB962C8B-B14F-4D97-AF65-F5344CB8AC3E}">
        <p14:creationId xmlns:p14="http://schemas.microsoft.com/office/powerpoint/2010/main" val="3721847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71BE9E9-FB89-4792-A41D-ECAD879EEE04}" type="datetimeFigureOut">
              <a:rPr lang="ru-RU" smtClean="0"/>
              <a:t>06.12.2017</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C988A1-07FE-41A9-B64F-5EBC593E33DF}" type="slidenum">
              <a:rPr lang="ru-RU" smtClean="0"/>
              <a:t>‹#›</a:t>
            </a:fld>
            <a:endParaRPr lang="ru-RU"/>
          </a:p>
        </p:txBody>
      </p:sp>
    </p:spTree>
    <p:extLst>
      <p:ext uri="{BB962C8B-B14F-4D97-AF65-F5344CB8AC3E}">
        <p14:creationId xmlns:p14="http://schemas.microsoft.com/office/powerpoint/2010/main" val="1766631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71BE9E9-FB89-4792-A41D-ECAD879EEE04}" type="datetimeFigureOut">
              <a:rPr lang="ru-RU" smtClean="0"/>
              <a:t>06.12.2017</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1C988A1-07FE-41A9-B64F-5EBC593E33DF}" type="slidenum">
              <a:rPr lang="ru-RU" smtClean="0"/>
              <a:t>‹#›</a:t>
            </a:fld>
            <a:endParaRPr lang="ru-RU"/>
          </a:p>
        </p:txBody>
      </p:sp>
    </p:spTree>
    <p:extLst>
      <p:ext uri="{BB962C8B-B14F-4D97-AF65-F5344CB8AC3E}">
        <p14:creationId xmlns:p14="http://schemas.microsoft.com/office/powerpoint/2010/main" val="379754053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4944812"/>
          </a:xfrm>
        </p:spPr>
        <p:txBody>
          <a:bodyPr>
            <a:normAutofit/>
          </a:bodyPr>
          <a:lstStyle/>
          <a:p>
            <a:r>
              <a:rPr lang="ru-RU" b="1" dirty="0" smtClean="0"/>
              <a:t/>
            </a:r>
            <a:br>
              <a:rPr lang="ru-RU" b="1" dirty="0" smtClean="0"/>
            </a:br>
            <a:r>
              <a:rPr lang="ru-RU" b="1" dirty="0"/>
              <a:t/>
            </a:r>
            <a:br>
              <a:rPr lang="ru-RU" b="1" dirty="0"/>
            </a:br>
            <a:r>
              <a:rPr lang="ru-RU" b="1" dirty="0" smtClean="0"/>
              <a:t>Сохранение </a:t>
            </a:r>
            <a:r>
              <a:rPr lang="ru-RU" b="1" dirty="0"/>
              <a:t>мотивационных этапов урока в целях </a:t>
            </a:r>
            <a:r>
              <a:rPr lang="ru-RU" b="1" dirty="0" smtClean="0"/>
              <a:t>осуществления квалитативного </a:t>
            </a:r>
            <a:r>
              <a:rPr lang="ru-RU" b="1" dirty="0"/>
              <a:t>образовательного процесса</a:t>
            </a:r>
            <a:r>
              <a:rPr lang="ru-RU" dirty="0" smtClean="0"/>
              <a:t>.</a:t>
            </a:r>
            <a:br>
              <a:rPr lang="ru-RU" dirty="0" smtClean="0"/>
            </a:br>
            <a:r>
              <a:rPr lang="ru-RU" dirty="0" smtClean="0"/>
              <a:t/>
            </a:r>
            <a:br>
              <a:rPr lang="ru-RU" dirty="0" smtClean="0"/>
            </a:br>
            <a:r>
              <a:rPr lang="ru-RU" sz="2800" dirty="0" smtClean="0"/>
              <a:t>Подготовила: </a:t>
            </a:r>
            <a:r>
              <a:rPr lang="ru-RU" sz="2800" dirty="0" err="1" smtClean="0"/>
              <a:t>Маркарова</a:t>
            </a:r>
            <a:r>
              <a:rPr lang="ru-RU" sz="2800" dirty="0" smtClean="0"/>
              <a:t> Александра Сергеевна</a:t>
            </a:r>
            <a:endParaRPr lang="ru-RU" sz="2800" dirty="0"/>
          </a:p>
        </p:txBody>
      </p:sp>
    </p:spTree>
    <p:extLst>
      <p:ext uri="{BB962C8B-B14F-4D97-AF65-F5344CB8AC3E}">
        <p14:creationId xmlns:p14="http://schemas.microsoft.com/office/powerpoint/2010/main" val="304455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1475508"/>
            <a:ext cx="8911687" cy="2982191"/>
          </a:xfrm>
        </p:spPr>
        <p:txBody>
          <a:bodyPr>
            <a:noAutofit/>
          </a:bodyPr>
          <a:lstStyle/>
          <a:p>
            <a:r>
              <a:rPr lang="ru-RU" sz="2400" b="1" dirty="0"/>
              <a:t>Театрализация</a:t>
            </a:r>
            <a:r>
              <a:rPr lang="ru-RU" sz="2400" dirty="0"/>
              <a:t>.</a:t>
            </a:r>
            <a:br>
              <a:rPr lang="ru-RU" sz="2400" dirty="0"/>
            </a:br>
            <a:r>
              <a:rPr lang="ru-RU" sz="2400" dirty="0"/>
              <a:t>Разыгрывается сценка на учебную тему</a:t>
            </a:r>
            <a:r>
              <a:rPr lang="ru-RU" sz="2400" dirty="0" smtClean="0"/>
              <a:t>.</a:t>
            </a:r>
            <a:br>
              <a:rPr lang="ru-RU" sz="2400" dirty="0" smtClean="0"/>
            </a:br>
            <a:r>
              <a:rPr lang="ru-RU" sz="2400" dirty="0" smtClean="0"/>
              <a:t>(часто раскрывается скрытый потенциал учащихся)</a:t>
            </a:r>
            <a:br>
              <a:rPr lang="ru-RU" sz="2400" dirty="0" smtClean="0"/>
            </a:br>
            <a:r>
              <a:rPr lang="ru-RU" sz="2400" b="1" dirty="0"/>
              <a:t>«Да-</a:t>
            </a:r>
            <a:r>
              <a:rPr lang="ru-RU" sz="2400" b="1" dirty="0" err="1"/>
              <a:t>нетка</a:t>
            </a:r>
            <a:r>
              <a:rPr lang="ru-RU" sz="2400" b="1" dirty="0"/>
              <a:t>».</a:t>
            </a:r>
            <a:r>
              <a:rPr lang="ru-RU" sz="2400" dirty="0"/>
              <a:t/>
            </a:r>
            <a:br>
              <a:rPr lang="ru-RU" sz="2400" dirty="0"/>
            </a:br>
            <a:r>
              <a:rPr lang="ru-RU" sz="2400" dirty="0"/>
              <a:t>Учитель загадывает нечто. Ученики пытаются найти ответ, задавая вопросы. На эти вопросы учитель отвечает только словами «да», «нет», «и да и нет</a:t>
            </a:r>
            <a:r>
              <a:rPr lang="ru-RU" sz="2400" dirty="0" smtClean="0"/>
              <a:t>».</a:t>
            </a:r>
            <a:br>
              <a:rPr lang="ru-RU" sz="2400" dirty="0" smtClean="0"/>
            </a:br>
            <a:r>
              <a:rPr lang="ru-RU" sz="2400" dirty="0"/>
              <a:t/>
            </a:r>
            <a:br>
              <a:rPr lang="ru-RU" sz="2400" dirty="0"/>
            </a:br>
            <a:r>
              <a:rPr lang="ru-RU" sz="2400" dirty="0"/>
              <a:t/>
            </a:r>
            <a:br>
              <a:rPr lang="ru-RU" sz="2400" dirty="0"/>
            </a:br>
            <a:endParaRPr lang="ru-RU" sz="2400" dirty="0"/>
          </a:p>
        </p:txBody>
      </p:sp>
    </p:spTree>
    <p:extLst>
      <p:ext uri="{BB962C8B-B14F-4D97-AF65-F5344CB8AC3E}">
        <p14:creationId xmlns:p14="http://schemas.microsoft.com/office/powerpoint/2010/main" val="2076157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59973" y="270818"/>
            <a:ext cx="9696593" cy="6337800"/>
          </a:xfrm>
        </p:spPr>
        <p:txBody>
          <a:bodyPr>
            <a:normAutofit/>
          </a:bodyPr>
          <a:lstStyle/>
          <a:p>
            <a:r>
              <a:rPr lang="ru-RU" b="1" dirty="0" smtClean="0"/>
              <a:t>Эмоциональные методы мотивации</a:t>
            </a:r>
            <a:r>
              <a:rPr lang="ru-RU" dirty="0" smtClean="0"/>
              <a:t>.</a:t>
            </a:r>
            <a:br>
              <a:rPr lang="ru-RU" dirty="0" smtClean="0"/>
            </a:br>
            <a:r>
              <a:rPr lang="ru-RU" dirty="0" smtClean="0"/>
              <a:t/>
            </a:r>
            <a:br>
              <a:rPr lang="ru-RU" dirty="0" smtClean="0"/>
            </a:br>
            <a:r>
              <a:rPr lang="ru-RU" sz="3100" b="1" dirty="0" smtClean="0"/>
              <a:t>Поощрение</a:t>
            </a:r>
            <a:r>
              <a:rPr lang="ru-RU" sz="3100" dirty="0" smtClean="0"/>
              <a:t>(одобрение, похвала, подбадривание, доверие, награждение)</a:t>
            </a:r>
            <a:br>
              <a:rPr lang="ru-RU" sz="3100" dirty="0" smtClean="0"/>
            </a:br>
            <a:r>
              <a:rPr lang="ru-RU" sz="3100" b="1" dirty="0" smtClean="0"/>
              <a:t>Учебно-познавательные игры.</a:t>
            </a:r>
            <a:br>
              <a:rPr lang="ru-RU" sz="3100" b="1" dirty="0" smtClean="0"/>
            </a:br>
            <a:r>
              <a:rPr lang="ru-RU" sz="3100" b="1" dirty="0" smtClean="0"/>
              <a:t>Создание наглядно-образных представлений.</a:t>
            </a:r>
            <a:r>
              <a:rPr lang="ru-RU" sz="3100" dirty="0" smtClean="0"/>
              <a:t/>
            </a:r>
            <a:br>
              <a:rPr lang="ru-RU" sz="3100" dirty="0" smtClean="0"/>
            </a:br>
            <a:r>
              <a:rPr lang="ru-RU" sz="3100" b="1" dirty="0" smtClean="0"/>
              <a:t>Обеспечение ситуации успеха.</a:t>
            </a:r>
            <a:br>
              <a:rPr lang="ru-RU" sz="3100" b="1" dirty="0" smtClean="0"/>
            </a:br>
            <a:r>
              <a:rPr lang="ru-RU" sz="3100" dirty="0" smtClean="0"/>
              <a:t>(«Большое тебе спасибо!», «Красивая мысль»,  «Это интересно!», «Это успешное начало!»)</a:t>
            </a:r>
            <a:br>
              <a:rPr lang="ru-RU" sz="3100" dirty="0" smtClean="0"/>
            </a:br>
            <a:r>
              <a:rPr lang="ru-RU" sz="3100" b="1" dirty="0" smtClean="0"/>
              <a:t>Стимулирующее оценивание.</a:t>
            </a:r>
            <a:r>
              <a:rPr lang="ru-RU" sz="3100" dirty="0" smtClean="0"/>
              <a:t/>
            </a:r>
            <a:br>
              <a:rPr lang="ru-RU" sz="3100" dirty="0" smtClean="0"/>
            </a:br>
            <a:r>
              <a:rPr lang="ru-RU" sz="3100" b="1" dirty="0" smtClean="0"/>
              <a:t>Свободный выбор задания.</a:t>
            </a:r>
            <a:endParaRPr lang="ru-RU" sz="3100" b="1" dirty="0"/>
          </a:p>
        </p:txBody>
      </p:sp>
    </p:spTree>
    <p:extLst>
      <p:ext uri="{BB962C8B-B14F-4D97-AF65-F5344CB8AC3E}">
        <p14:creationId xmlns:p14="http://schemas.microsoft.com/office/powerpoint/2010/main" val="2228827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860" y="457856"/>
            <a:ext cx="8911687" cy="6005290"/>
          </a:xfrm>
        </p:spPr>
        <p:txBody>
          <a:bodyPr>
            <a:normAutofit/>
          </a:bodyPr>
          <a:lstStyle/>
          <a:p>
            <a:r>
              <a:rPr lang="ru-RU" b="1" dirty="0" smtClean="0"/>
              <a:t>Познавательные методы мотивации.</a:t>
            </a:r>
            <a:br>
              <a:rPr lang="ru-RU" b="1" dirty="0" smtClean="0"/>
            </a:br>
            <a:r>
              <a:rPr lang="ru-RU" b="1" dirty="0" smtClean="0"/>
              <a:t/>
            </a:r>
            <a:br>
              <a:rPr lang="ru-RU" b="1" dirty="0" smtClean="0"/>
            </a:br>
            <a:r>
              <a:rPr lang="ru-RU" dirty="0" smtClean="0"/>
              <a:t>1.Опора на жизненный опыт.</a:t>
            </a:r>
            <a:br>
              <a:rPr lang="ru-RU" dirty="0" smtClean="0"/>
            </a:br>
            <a:r>
              <a:rPr lang="ru-RU" dirty="0" smtClean="0"/>
              <a:t>2.Создание проблемной ситуации.</a:t>
            </a:r>
            <a:br>
              <a:rPr lang="ru-RU" dirty="0" smtClean="0"/>
            </a:br>
            <a:r>
              <a:rPr lang="ru-RU" dirty="0" smtClean="0"/>
              <a:t>3.Побуждение к поиску альтернативных решений.</a:t>
            </a:r>
            <a:br>
              <a:rPr lang="ru-RU" dirty="0" smtClean="0"/>
            </a:br>
            <a:r>
              <a:rPr lang="ru-RU" dirty="0" smtClean="0"/>
              <a:t>4.Выполнение творческих заданий.</a:t>
            </a:r>
            <a:br>
              <a:rPr lang="ru-RU" dirty="0" smtClean="0"/>
            </a:br>
            <a:r>
              <a:rPr lang="ru-RU" dirty="0" smtClean="0"/>
              <a:t>5. «Мозговой штурм</a:t>
            </a:r>
            <a:r>
              <a:rPr lang="en-US" dirty="0" smtClean="0"/>
              <a:t>/</a:t>
            </a:r>
            <a:r>
              <a:rPr lang="ru-RU" dirty="0" smtClean="0"/>
              <a:t>атака»,</a:t>
            </a:r>
            <a:br>
              <a:rPr lang="ru-RU" dirty="0" smtClean="0"/>
            </a:br>
            <a:r>
              <a:rPr lang="ru-RU" dirty="0" smtClean="0"/>
              <a:t> </a:t>
            </a:r>
            <a:endParaRPr lang="ru-RU" dirty="0"/>
          </a:p>
        </p:txBody>
      </p:sp>
    </p:spTree>
    <p:extLst>
      <p:ext uri="{BB962C8B-B14F-4D97-AF65-F5344CB8AC3E}">
        <p14:creationId xmlns:p14="http://schemas.microsoft.com/office/powerpoint/2010/main" val="3641038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800100"/>
            <a:ext cx="10515600" cy="5648826"/>
          </a:xfrm>
        </p:spPr>
        <p:txBody>
          <a:bodyPr>
            <a:noAutofit/>
          </a:bodyPr>
          <a:lstStyle/>
          <a:p>
            <a:r>
              <a:rPr lang="ru-RU" sz="2400" b="1" i="1" dirty="0" smtClean="0"/>
              <a:t>                                    Этап завершения урока</a:t>
            </a:r>
            <a:r>
              <a:rPr lang="ru-RU" sz="2400" i="1" dirty="0" smtClean="0"/>
              <a:t>.</a:t>
            </a:r>
            <a:br>
              <a:rPr lang="ru-RU" sz="2400" i="1" dirty="0" smtClean="0"/>
            </a:br>
            <a:r>
              <a:rPr lang="ru-RU" sz="2400" i="1" dirty="0"/>
              <a:t/>
            </a:r>
            <a:br>
              <a:rPr lang="ru-RU" sz="2400" i="1" dirty="0"/>
            </a:br>
            <a:r>
              <a:rPr lang="ru-RU" sz="2400" i="1" dirty="0" smtClean="0"/>
              <a:t/>
            </a:r>
            <a:br>
              <a:rPr lang="ru-RU" sz="2400" i="1" dirty="0" smtClean="0"/>
            </a:br>
            <a:r>
              <a:rPr lang="ru-RU" sz="2400" dirty="0" smtClean="0"/>
              <a:t> На этом этапе ВАЖНО чтобы каждый ученик вышел из деятельности довольный с положительным настроем, личным опытом, обученный и чтобы в конце урока возникала положительная установка на дальнейшее учение. Так же важно замотивировать и заинтриговать на выполнение домашней работы.</a:t>
            </a:r>
            <a:br>
              <a:rPr lang="ru-RU" sz="2400" dirty="0" smtClean="0"/>
            </a:br>
            <a:r>
              <a:rPr lang="ru-RU" sz="2400" dirty="0" smtClean="0"/>
              <a:t/>
            </a:r>
            <a:br>
              <a:rPr lang="ru-RU" sz="2400" dirty="0" smtClean="0"/>
            </a:br>
            <a:r>
              <a:rPr lang="ru-RU" sz="2400" b="1" dirty="0" smtClean="0"/>
              <a:t>Важно понимать, </a:t>
            </a:r>
            <a:r>
              <a:rPr lang="ru-RU" sz="2400" b="1" dirty="0"/>
              <a:t>что </a:t>
            </a:r>
            <a:r>
              <a:rPr lang="ru-RU" sz="2400" b="1" dirty="0" smtClean="0"/>
              <a:t>все этапы урока в </a:t>
            </a:r>
            <a:r>
              <a:rPr lang="ru-RU" sz="2400" b="1" dirty="0"/>
              <a:t>образовании </a:t>
            </a:r>
            <a:r>
              <a:rPr lang="ru-RU" sz="2400" b="1" dirty="0" smtClean="0"/>
              <a:t>строятся </a:t>
            </a:r>
            <a:r>
              <a:rPr lang="ru-RU" sz="2400" b="1" dirty="0"/>
              <a:t>с учетом  </a:t>
            </a:r>
            <a:r>
              <a:rPr lang="ru-RU" sz="2400" b="1" dirty="0" smtClean="0"/>
              <a:t>требований </a:t>
            </a:r>
            <a:r>
              <a:rPr lang="ru-RU" sz="2400" b="1" dirty="0"/>
              <a:t>психологии, педагогики и методики </a:t>
            </a:r>
            <a:r>
              <a:rPr lang="ru-RU" sz="2400" b="1" dirty="0" smtClean="0"/>
              <a:t>предмета.</a:t>
            </a:r>
            <a:br>
              <a:rPr lang="ru-RU" sz="2400" b="1" dirty="0" smtClean="0"/>
            </a:br>
            <a:r>
              <a:rPr lang="ru-RU" sz="2400" dirty="0" smtClean="0"/>
              <a:t/>
            </a:r>
            <a:br>
              <a:rPr lang="ru-RU" sz="2400" dirty="0" smtClean="0"/>
            </a:br>
            <a:endParaRPr lang="ru-RU" sz="2400" dirty="0"/>
          </a:p>
        </p:txBody>
      </p:sp>
    </p:spTree>
    <p:extLst>
      <p:ext uri="{BB962C8B-B14F-4D97-AF65-F5344CB8AC3E}">
        <p14:creationId xmlns:p14="http://schemas.microsoft.com/office/powerpoint/2010/main" val="1316569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smtClean="0"/>
              <a:t>«Своя опора».</a:t>
            </a:r>
            <a:r>
              <a:rPr lang="ru-RU" sz="2400" dirty="0"/>
              <a:t/>
            </a:r>
            <a:br>
              <a:rPr lang="ru-RU" sz="2400" dirty="0"/>
            </a:br>
            <a:r>
              <a:rPr lang="ru-RU" sz="2400" dirty="0"/>
              <a:t>Ученик составляет собственный опорный конспект по новому материалу.</a:t>
            </a:r>
            <a:br>
              <a:rPr lang="ru-RU" sz="2400" dirty="0"/>
            </a:br>
            <a:r>
              <a:rPr lang="ru-RU" sz="2400" dirty="0" smtClean="0"/>
              <a:t>«</a:t>
            </a:r>
            <a:r>
              <a:rPr lang="ru-RU" sz="2400" b="1" dirty="0" smtClean="0"/>
              <a:t>Свои примеры»</a:t>
            </a:r>
            <a:r>
              <a:rPr lang="ru-RU" sz="2400" dirty="0" smtClean="0"/>
              <a:t>.</a:t>
            </a:r>
            <a:r>
              <a:rPr lang="ru-RU" sz="2400" dirty="0"/>
              <a:t/>
            </a:r>
            <a:br>
              <a:rPr lang="ru-RU" sz="2400" dirty="0"/>
            </a:br>
            <a:r>
              <a:rPr lang="ru-RU" sz="2400" dirty="0"/>
              <a:t>Ученики подготавливают свои примеры к новому </a:t>
            </a:r>
            <a:r>
              <a:rPr lang="ru-RU" sz="2400" dirty="0" smtClean="0"/>
              <a:t>материалу</a:t>
            </a:r>
            <a:br>
              <a:rPr lang="ru-RU" sz="2400" dirty="0" smtClean="0"/>
            </a:br>
            <a:r>
              <a:rPr lang="ru-RU" sz="2400" dirty="0" smtClean="0"/>
              <a:t>«</a:t>
            </a:r>
            <a:r>
              <a:rPr lang="ru-RU" sz="2400" b="1" dirty="0" smtClean="0"/>
              <a:t>Опрос </a:t>
            </a:r>
            <a:r>
              <a:rPr lang="ru-RU" sz="2400" b="1" dirty="0"/>
              <a:t>– </a:t>
            </a:r>
            <a:r>
              <a:rPr lang="ru-RU" sz="2400" b="1" dirty="0" smtClean="0"/>
              <a:t>итог»</a:t>
            </a:r>
            <a:r>
              <a:rPr lang="ru-RU" sz="2400" dirty="0" smtClean="0"/>
              <a:t>.</a:t>
            </a:r>
            <a:r>
              <a:rPr lang="ru-RU" sz="2400" dirty="0"/>
              <a:t/>
            </a:r>
            <a:br>
              <a:rPr lang="ru-RU" sz="2400" dirty="0"/>
            </a:br>
            <a:r>
              <a:rPr lang="ru-RU" sz="2400" dirty="0"/>
              <a:t>В конце урока учитель задаёт вопросы, побуждающие к рефлексии урока.</a:t>
            </a:r>
            <a:br>
              <a:rPr lang="ru-RU" sz="2400" dirty="0"/>
            </a:br>
            <a:r>
              <a:rPr lang="ru-RU" sz="2400" dirty="0" smtClean="0"/>
              <a:t>«</a:t>
            </a:r>
            <a:r>
              <a:rPr lang="ru-RU" sz="2400" b="1" dirty="0" smtClean="0"/>
              <a:t>Три </a:t>
            </a:r>
            <a:r>
              <a:rPr lang="ru-RU" sz="2400" b="1" dirty="0"/>
              <a:t>уровня домашнего </a:t>
            </a:r>
            <a:r>
              <a:rPr lang="ru-RU" sz="2400" b="1" dirty="0" smtClean="0"/>
              <a:t>задания»</a:t>
            </a:r>
            <a:r>
              <a:rPr lang="ru-RU" sz="2400" dirty="0" smtClean="0"/>
              <a:t>.</a:t>
            </a:r>
            <a:r>
              <a:rPr lang="ru-RU" sz="2400" dirty="0"/>
              <a:t/>
            </a:r>
            <a:br>
              <a:rPr lang="ru-RU" sz="2400" dirty="0"/>
            </a:br>
            <a:r>
              <a:rPr lang="ru-RU" sz="2400" dirty="0"/>
              <a:t>Учитель одновременно задаёт домашнее задание двух или трёх уровней.</a:t>
            </a:r>
            <a:br>
              <a:rPr lang="ru-RU" sz="2400" dirty="0"/>
            </a:br>
            <a:r>
              <a:rPr lang="ru-RU" sz="2400" dirty="0"/>
              <a:t>Первый уровень – обязательный минимум.</a:t>
            </a:r>
            <a:br>
              <a:rPr lang="ru-RU" sz="2400" dirty="0"/>
            </a:br>
            <a:r>
              <a:rPr lang="ru-RU" sz="2400" dirty="0"/>
              <a:t>Второй уровень – тренировочный.</a:t>
            </a:r>
            <a:br>
              <a:rPr lang="ru-RU" sz="2400" dirty="0"/>
            </a:br>
            <a:r>
              <a:rPr lang="ru-RU" sz="2400" dirty="0"/>
              <a:t>Третий уровень – творческий.</a:t>
            </a:r>
            <a:br>
              <a:rPr lang="ru-RU" sz="2400" dirty="0"/>
            </a:br>
            <a:endParaRPr lang="ru-RU" sz="2400" dirty="0"/>
          </a:p>
        </p:txBody>
      </p:sp>
    </p:spTree>
    <p:extLst>
      <p:ext uri="{BB962C8B-B14F-4D97-AF65-F5344CB8AC3E}">
        <p14:creationId xmlns:p14="http://schemas.microsoft.com/office/powerpoint/2010/main" val="4081137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624109"/>
            <a:ext cx="8911687" cy="5631217"/>
          </a:xfrm>
        </p:spPr>
        <p:txBody>
          <a:bodyPr>
            <a:normAutofit fontScale="90000"/>
          </a:bodyPr>
          <a:lstStyle/>
          <a:p>
            <a:r>
              <a:rPr lang="ru-RU" sz="2800" b="1" dirty="0" smtClean="0"/>
              <a:t>Часто учителю мешает создать здоровую мотивационную обстановку и качество образования </a:t>
            </a:r>
            <a:r>
              <a:rPr lang="ru-RU" sz="2800" b="1" dirty="0" smtClean="0"/>
              <a:t>некоторые </a:t>
            </a:r>
            <a:r>
              <a:rPr lang="ru-RU" sz="2800" b="1" dirty="0" smtClean="0"/>
              <a:t>факторы.</a:t>
            </a:r>
            <a:br>
              <a:rPr lang="ru-RU" sz="2800" b="1" dirty="0" smtClean="0"/>
            </a:br>
            <a:r>
              <a:rPr lang="ru-RU" sz="2800" dirty="0" smtClean="0"/>
              <a:t>1.Неумение держать дисциплину на уроке.</a:t>
            </a:r>
            <a:br>
              <a:rPr lang="ru-RU" sz="2800" dirty="0" smtClean="0"/>
            </a:br>
            <a:r>
              <a:rPr lang="ru-RU" sz="2800" dirty="0" smtClean="0"/>
              <a:t>2. Неумение организовать деятельность, творчество учащихся.</a:t>
            </a:r>
            <a:br>
              <a:rPr lang="ru-RU" sz="2800" dirty="0" smtClean="0"/>
            </a:br>
            <a:r>
              <a:rPr lang="ru-RU" sz="2800" dirty="0" smtClean="0"/>
              <a:t>3.Неумение создать обстановку и возможности для успеха каждого ученика</a:t>
            </a:r>
            <a:br>
              <a:rPr lang="ru-RU" sz="2800" dirty="0" smtClean="0"/>
            </a:br>
            <a:r>
              <a:rPr lang="ru-RU" sz="2800" dirty="0" smtClean="0"/>
              <a:t>4. Отсутствие собственных вне предметных интересов и умений.</a:t>
            </a:r>
            <a:br>
              <a:rPr lang="ru-RU" sz="2800" dirty="0" smtClean="0"/>
            </a:br>
            <a:r>
              <a:rPr lang="ru-RU" sz="2800" dirty="0" smtClean="0"/>
              <a:t>5. Педагогические и психологические ошибки в общении с детьми.</a:t>
            </a:r>
            <a:br>
              <a:rPr lang="ru-RU" sz="2800" dirty="0" smtClean="0"/>
            </a:br>
            <a:r>
              <a:rPr lang="ru-RU" sz="2800" dirty="0" smtClean="0"/>
              <a:t>6. Несдержанность, агрессивность, крикливость как проявление отсутствия профессионализма.</a:t>
            </a:r>
            <a:endParaRPr lang="ru-RU" sz="2800" dirty="0"/>
          </a:p>
        </p:txBody>
      </p:sp>
    </p:spTree>
    <p:extLst>
      <p:ext uri="{BB962C8B-B14F-4D97-AF65-F5344CB8AC3E}">
        <p14:creationId xmlns:p14="http://schemas.microsoft.com/office/powerpoint/2010/main" val="3564351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297738"/>
          </a:xfrm>
        </p:spPr>
        <p:txBody>
          <a:bodyPr>
            <a:noAutofit/>
          </a:bodyPr>
          <a:lstStyle/>
          <a:p>
            <a:r>
              <a:rPr lang="ru-RU" sz="1400" b="1" dirty="0" smtClean="0">
                <a:solidFill>
                  <a:schemeClr val="accent6">
                    <a:lumMod val="75000"/>
                  </a:schemeClr>
                </a:solidFill>
              </a:rPr>
              <a:t/>
            </a:r>
            <a:br>
              <a:rPr lang="ru-RU" sz="1400" b="1" dirty="0" smtClean="0">
                <a:solidFill>
                  <a:schemeClr val="accent6">
                    <a:lumMod val="75000"/>
                  </a:schemeClr>
                </a:solidFill>
              </a:rPr>
            </a:br>
            <a:r>
              <a:rPr lang="ru-RU" sz="1400" b="1" dirty="0">
                <a:solidFill>
                  <a:schemeClr val="accent6">
                    <a:lumMod val="75000"/>
                  </a:schemeClr>
                </a:solidFill>
              </a:rPr>
              <a:t/>
            </a:r>
            <a:br>
              <a:rPr lang="ru-RU" sz="1400" b="1" dirty="0">
                <a:solidFill>
                  <a:schemeClr val="accent6">
                    <a:lumMod val="75000"/>
                  </a:schemeClr>
                </a:solidFill>
              </a:rPr>
            </a:br>
            <a:r>
              <a:rPr lang="ru-RU" sz="1400" b="1" dirty="0" smtClean="0">
                <a:solidFill>
                  <a:schemeClr val="accent6">
                    <a:lumMod val="75000"/>
                  </a:schemeClr>
                </a:solidFill>
              </a:rPr>
              <a:t/>
            </a:r>
            <a:br>
              <a:rPr lang="ru-RU" sz="1400" b="1" dirty="0" smtClean="0">
                <a:solidFill>
                  <a:schemeClr val="accent6">
                    <a:lumMod val="75000"/>
                  </a:schemeClr>
                </a:solidFill>
              </a:rPr>
            </a:br>
            <a:r>
              <a:rPr lang="ru-RU" sz="1400" b="1" dirty="0">
                <a:solidFill>
                  <a:schemeClr val="accent6">
                    <a:lumMod val="75000"/>
                  </a:schemeClr>
                </a:solidFill>
              </a:rPr>
              <a:t/>
            </a:r>
            <a:br>
              <a:rPr lang="ru-RU" sz="1400" b="1" dirty="0">
                <a:solidFill>
                  <a:schemeClr val="accent6">
                    <a:lumMod val="75000"/>
                  </a:schemeClr>
                </a:solidFill>
              </a:rPr>
            </a:br>
            <a:r>
              <a:rPr lang="ru-RU" sz="1400" b="1" dirty="0" smtClean="0">
                <a:solidFill>
                  <a:schemeClr val="accent6">
                    <a:lumMod val="75000"/>
                  </a:schemeClr>
                </a:solidFill>
              </a:rPr>
              <a:t/>
            </a:r>
            <a:br>
              <a:rPr lang="ru-RU" sz="1400" b="1" dirty="0" smtClean="0">
                <a:solidFill>
                  <a:schemeClr val="accent6">
                    <a:lumMod val="75000"/>
                  </a:schemeClr>
                </a:solidFill>
              </a:rPr>
            </a:br>
            <a:r>
              <a:rPr lang="ru-RU" sz="2000" dirty="0" smtClean="0"/>
              <a:t>Идеальный учитель МБОУ «СОШ№25»  должен постоянно </a:t>
            </a:r>
            <a:r>
              <a:rPr lang="ru-RU" sz="2000" dirty="0" err="1" smtClean="0"/>
              <a:t>спрашить</a:t>
            </a:r>
            <a:r>
              <a:rPr lang="ru-RU" sz="2000" dirty="0" smtClean="0"/>
              <a:t> </a:t>
            </a:r>
            <a:r>
              <a:rPr lang="ru-RU" sz="2000" dirty="0"/>
              <a:t>себя: </a:t>
            </a:r>
            <a:r>
              <a:rPr lang="ru-RU" sz="2000" dirty="0" smtClean="0"/>
              <a:t/>
            </a:r>
            <a:br>
              <a:rPr lang="ru-RU" sz="2000" dirty="0" smtClean="0"/>
            </a:br>
            <a:r>
              <a:rPr lang="ru-RU" sz="2000" dirty="0"/>
              <a:t> </a:t>
            </a:r>
            <a:r>
              <a:rPr lang="ru-RU" sz="2000" dirty="0" smtClean="0"/>
              <a:t> </a:t>
            </a:r>
            <a:r>
              <a:rPr lang="ru-RU" sz="2000" b="1" dirty="0" smtClean="0"/>
              <a:t>Что </a:t>
            </a:r>
            <a:r>
              <a:rPr lang="ru-RU" sz="2000" b="1" dirty="0"/>
              <a:t>я могу сделать для того, чтобы ученики хотели учиться</a:t>
            </a:r>
            <a:r>
              <a:rPr lang="ru-RU" sz="2000" dirty="0"/>
              <a:t>?</a:t>
            </a:r>
            <a:br>
              <a:rPr lang="ru-RU" sz="2000" dirty="0"/>
            </a:br>
            <a:r>
              <a:rPr lang="ru-RU" sz="2000" dirty="0"/>
              <a:t> </a:t>
            </a:r>
            <a:r>
              <a:rPr lang="ru-RU" sz="2000" b="1" dirty="0"/>
              <a:t>Как спланировать и организовать виды деятельности на уроке  для достижения качества образования?</a:t>
            </a:r>
            <a:r>
              <a:rPr lang="ru-RU" sz="2000" dirty="0"/>
              <a:t/>
            </a:r>
            <a:br>
              <a:rPr lang="ru-RU" sz="2000" dirty="0"/>
            </a:br>
            <a:r>
              <a:rPr lang="ru-RU" sz="2000" b="1" dirty="0"/>
              <a:t> Учитывая форс </a:t>
            </a:r>
            <a:r>
              <a:rPr lang="ru-RU" sz="2000" b="1" dirty="0" err="1"/>
              <a:t>мажерные</a:t>
            </a:r>
            <a:r>
              <a:rPr lang="ru-RU" sz="2000" b="1" dirty="0"/>
              <a:t> </a:t>
            </a:r>
            <a:r>
              <a:rPr lang="ru-RU" sz="2000" b="1"/>
              <a:t>обстоятельства</a:t>
            </a:r>
            <a:r>
              <a:rPr lang="ru-RU" sz="2000" b="1" smtClean="0"/>
              <a:t>)))</a:t>
            </a:r>
            <a:br>
              <a:rPr lang="ru-RU" sz="2000" b="1" smtClean="0"/>
            </a:br>
            <a:r>
              <a:rPr lang="ru-RU" sz="2000" smtClean="0"/>
              <a:t>Ни </a:t>
            </a:r>
            <a:r>
              <a:rPr lang="ru-RU" sz="2000" dirty="0"/>
              <a:t>программа, ни учебник, ни методическое пособие не могут предоставить педагогу готовую схему. Он должен сам сконструировать его, учитывая условия обучения и состав учащихся. Учителю нужно </a:t>
            </a:r>
            <a:r>
              <a:rPr lang="ru-RU" sz="2000" dirty="0" smtClean="0"/>
              <a:t>отойти </a:t>
            </a:r>
            <a:r>
              <a:rPr lang="ru-RU" sz="2000" dirty="0"/>
              <a:t>от стандартного урока, внести что-то новое, что могло бы привлечь внимание, активизировать деятельность учащихся, заставить их мыслить, </a:t>
            </a:r>
            <a:r>
              <a:rPr lang="ru-RU" sz="2000" dirty="0" smtClean="0"/>
              <a:t>искать и действовать</a:t>
            </a:r>
            <a:r>
              <a:rPr lang="ru-RU" sz="2000" dirty="0"/>
              <a:t>.</a:t>
            </a:r>
            <a:br>
              <a:rPr lang="ru-RU" sz="2000" dirty="0"/>
            </a:br>
            <a:r>
              <a:rPr lang="ru-RU" sz="2000" dirty="0" smtClean="0">
                <a:solidFill>
                  <a:schemeClr val="tx1"/>
                </a:solidFill>
              </a:rPr>
              <a:t>Так в чем же особенности педагогического общения? Безусловно, только в единстве всех элементов, перечисленных выше. Только работая над собой, постоянно совершенствуя педагогическое мастерство, познавая свою природу, дисциплинируя ее можно добиться продуктивного и полезного общения в ходе преподавательской деятельности.</a:t>
            </a:r>
            <a:br>
              <a:rPr lang="ru-RU" sz="2000" dirty="0" smtClean="0">
                <a:solidFill>
                  <a:schemeClr val="tx1"/>
                </a:solidFill>
              </a:rPr>
            </a:br>
            <a:r>
              <a:rPr lang="ru-RU" sz="1400" dirty="0" smtClean="0">
                <a:solidFill>
                  <a:schemeClr val="tx1"/>
                </a:solidFill>
              </a:rPr>
              <a:t/>
            </a:r>
            <a:br>
              <a:rPr lang="ru-RU" sz="1400" dirty="0" smtClean="0">
                <a:solidFill>
                  <a:schemeClr val="tx1"/>
                </a:solidFill>
              </a:rPr>
            </a:br>
            <a:r>
              <a:rPr lang="ru-RU" sz="1400" dirty="0" smtClean="0"/>
              <a:t/>
            </a:r>
            <a:br>
              <a:rPr lang="ru-RU" sz="1400" dirty="0" smtClean="0"/>
            </a:br>
            <a:endParaRPr lang="ru-RU" sz="1400" dirty="0"/>
          </a:p>
        </p:txBody>
      </p:sp>
    </p:spTree>
    <p:extLst>
      <p:ext uri="{BB962C8B-B14F-4D97-AF65-F5344CB8AC3E}">
        <p14:creationId xmlns:p14="http://schemas.microsoft.com/office/powerpoint/2010/main" val="3497354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82533" y="3054927"/>
            <a:ext cx="8911687" cy="2369126"/>
          </a:xfrm>
        </p:spPr>
        <p:txBody>
          <a:bodyPr/>
          <a:lstStyle/>
          <a:p>
            <a:r>
              <a:rPr lang="ru-RU" b="1" dirty="0" smtClean="0"/>
              <a:t>         Спасибо за внимание)</a:t>
            </a:r>
            <a:endParaRPr lang="ru-RU" b="1" dirty="0"/>
          </a:p>
        </p:txBody>
      </p:sp>
    </p:spTree>
    <p:extLst>
      <p:ext uri="{BB962C8B-B14F-4D97-AF65-F5344CB8AC3E}">
        <p14:creationId xmlns:p14="http://schemas.microsoft.com/office/powerpoint/2010/main" val="3879490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2400299"/>
            <a:ext cx="8911687" cy="2504209"/>
          </a:xfrm>
        </p:spPr>
        <p:txBody>
          <a:bodyPr>
            <a:normAutofit/>
          </a:bodyPr>
          <a:lstStyle/>
          <a:p>
            <a:r>
              <a:rPr lang="ru-RU" dirty="0" smtClean="0"/>
              <a:t>«Все дети могут успешно учиться если школа умеет учить»</a:t>
            </a:r>
            <a:br>
              <a:rPr lang="ru-RU" dirty="0" smtClean="0"/>
            </a:br>
            <a:r>
              <a:rPr lang="ru-RU" dirty="0" smtClean="0"/>
              <a:t>                                               </a:t>
            </a:r>
            <a:r>
              <a:rPr lang="ru-RU" dirty="0" err="1" smtClean="0"/>
              <a:t>Д.Г.Левитас</a:t>
            </a:r>
            <a:endParaRPr lang="ru-RU" dirty="0"/>
          </a:p>
        </p:txBody>
      </p:sp>
    </p:spTree>
    <p:extLst>
      <p:ext uri="{BB962C8B-B14F-4D97-AF65-F5344CB8AC3E}">
        <p14:creationId xmlns:p14="http://schemas.microsoft.com/office/powerpoint/2010/main" val="1180552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Этапы формирования мотивации на     отдельных этапах урока.</a:t>
            </a:r>
            <a:br>
              <a:rPr lang="ru-RU" sz="2800" b="1" dirty="0" smtClean="0"/>
            </a:br>
            <a:r>
              <a:rPr lang="ru-RU" sz="2800" dirty="0" smtClean="0"/>
              <a:t/>
            </a:r>
            <a:br>
              <a:rPr lang="ru-RU" sz="2800" dirty="0" smtClean="0"/>
            </a:br>
            <a:r>
              <a:rPr lang="ru-RU" sz="2800" dirty="0" smtClean="0"/>
              <a:t>Опираясь на книгу «Формирование мотивации учения» А.К Маркова выделяют три этапа мотивации:</a:t>
            </a:r>
            <a:endParaRPr lang="ru-RU" sz="2800" dirty="0"/>
          </a:p>
        </p:txBody>
      </p:sp>
      <p:sp>
        <p:nvSpPr>
          <p:cNvPr id="3" name="Текст 2"/>
          <p:cNvSpPr>
            <a:spLocks noGrp="1"/>
          </p:cNvSpPr>
          <p:nvPr>
            <p:ph type="body" idx="1"/>
          </p:nvPr>
        </p:nvSpPr>
        <p:spPr>
          <a:xfrm>
            <a:off x="2589212" y="3512127"/>
            <a:ext cx="8915399" cy="2397783"/>
          </a:xfrm>
        </p:spPr>
        <p:txBody>
          <a:bodyPr>
            <a:normAutofit/>
          </a:bodyPr>
          <a:lstStyle/>
          <a:p>
            <a:pPr marL="342900" indent="-342900">
              <a:buAutoNum type="arabicPeriod"/>
            </a:pPr>
            <a:r>
              <a:rPr lang="ru-RU" sz="2000" b="1" dirty="0" smtClean="0"/>
              <a:t>Этап вызывания исходной мотивации.</a:t>
            </a:r>
          </a:p>
          <a:p>
            <a:pPr marL="342900" indent="-342900">
              <a:buAutoNum type="arabicPeriod"/>
            </a:pPr>
            <a:r>
              <a:rPr lang="ru-RU" sz="2000" b="1" dirty="0" smtClean="0"/>
              <a:t>Этап подкрепления и усиления возникшей мотивации.</a:t>
            </a:r>
          </a:p>
          <a:p>
            <a:pPr marL="342900" indent="-342900">
              <a:buAutoNum type="arabicPeriod"/>
            </a:pPr>
            <a:r>
              <a:rPr lang="ru-RU" sz="2000" b="1" dirty="0" smtClean="0"/>
              <a:t>Этап завершения урока.</a:t>
            </a:r>
            <a:endParaRPr lang="ru-RU" sz="2000" b="1" dirty="0"/>
          </a:p>
        </p:txBody>
      </p:sp>
    </p:spTree>
    <p:extLst>
      <p:ext uri="{BB962C8B-B14F-4D97-AF65-F5344CB8AC3E}">
        <p14:creationId xmlns:p14="http://schemas.microsoft.com/office/powerpoint/2010/main" val="21828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 Этап вызывания исходной мотивации.</a:t>
            </a:r>
            <a:endParaRPr lang="ru-RU" dirty="0"/>
          </a:p>
        </p:txBody>
      </p:sp>
      <p:sp>
        <p:nvSpPr>
          <p:cNvPr id="3" name="Объект 2"/>
          <p:cNvSpPr>
            <a:spLocks noGrp="1"/>
          </p:cNvSpPr>
          <p:nvPr>
            <p:ph idx="1"/>
          </p:nvPr>
        </p:nvSpPr>
        <p:spPr/>
        <p:txBody>
          <a:bodyPr>
            <a:normAutofit/>
          </a:bodyPr>
          <a:lstStyle/>
          <a:p>
            <a:r>
              <a:rPr lang="ru-RU" dirty="0" smtClean="0"/>
              <a:t>Проанализировать и подчеркнуть мотивы предыдущих достижений, обдумать побуждение </a:t>
            </a:r>
            <a:r>
              <a:rPr lang="ru-RU" dirty="0"/>
              <a:t>к новой учебно-профессиональной деятельности, </a:t>
            </a:r>
            <a:r>
              <a:rPr lang="ru-RU" dirty="0" smtClean="0"/>
              <a:t>вызвать </a:t>
            </a:r>
            <a:r>
              <a:rPr lang="ru-RU" dirty="0"/>
              <a:t>относительную неудовлетворенность чем-то из предыдущей деятельности, усилить акцент на предстоящей работе, удивить, </a:t>
            </a:r>
            <a:r>
              <a:rPr lang="ru-RU" dirty="0" smtClean="0"/>
              <a:t>заинтересовать.</a:t>
            </a:r>
          </a:p>
          <a:p>
            <a:r>
              <a:rPr lang="ru-RU" dirty="0" smtClean="0"/>
              <a:t>Можно использовать фразы:</a:t>
            </a:r>
          </a:p>
          <a:p>
            <a:r>
              <a:rPr lang="ru-RU" dirty="0" smtClean="0"/>
              <a:t>"</a:t>
            </a:r>
            <a:r>
              <a:rPr lang="ru-RU" dirty="0"/>
              <a:t>мы хорошо поработали над предыдущей темой</a:t>
            </a:r>
            <a:r>
              <a:rPr lang="ru-RU" dirty="0" smtClean="0"/>
              <a:t>" </a:t>
            </a:r>
            <a:endParaRPr lang="ru-RU" dirty="0"/>
          </a:p>
          <a:p>
            <a:r>
              <a:rPr lang="ru-RU" dirty="0" smtClean="0"/>
              <a:t>"но к сожалению не </a:t>
            </a:r>
            <a:r>
              <a:rPr lang="ru-RU" dirty="0"/>
              <a:t>усвоили еще одну важную сторону этой темы</a:t>
            </a:r>
            <a:r>
              <a:rPr lang="ru-RU" dirty="0" smtClean="0"/>
              <a:t>" </a:t>
            </a:r>
            <a:endParaRPr lang="ru-RU" dirty="0"/>
          </a:p>
          <a:p>
            <a:r>
              <a:rPr lang="ru-RU" dirty="0" smtClean="0"/>
              <a:t>"а </a:t>
            </a:r>
            <a:r>
              <a:rPr lang="ru-RU" dirty="0"/>
              <a:t>между тем для вашей будущей жизни это будет необходимо: например в таких-то </a:t>
            </a:r>
            <a:r>
              <a:rPr lang="ru-RU" dirty="0" smtClean="0"/>
              <a:t>ситуациях« </a:t>
            </a:r>
            <a:r>
              <a:rPr lang="ru-RU" dirty="0" err="1" smtClean="0"/>
              <a:t>и.д</a:t>
            </a:r>
            <a:r>
              <a:rPr lang="ru-RU" dirty="0" smtClean="0"/>
              <a:t>.</a:t>
            </a:r>
            <a:endParaRPr lang="ru-RU" dirty="0"/>
          </a:p>
          <a:p>
            <a:endParaRPr lang="ru-RU" dirty="0" smtClean="0"/>
          </a:p>
        </p:txBody>
      </p:sp>
    </p:spTree>
    <p:extLst>
      <p:ext uri="{BB962C8B-B14F-4D97-AF65-F5344CB8AC3E}">
        <p14:creationId xmlns:p14="http://schemas.microsoft.com/office/powerpoint/2010/main" val="962845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smtClean="0"/>
              <a:t>«Привлекательная цель»</a:t>
            </a:r>
            <a:r>
              <a:rPr lang="ru-RU" sz="2400" dirty="0" smtClean="0"/>
              <a:t>.</a:t>
            </a:r>
            <a:r>
              <a:rPr lang="ru-RU" sz="2400" dirty="0"/>
              <a:t/>
            </a:r>
            <a:br>
              <a:rPr lang="ru-RU" sz="2400" dirty="0"/>
            </a:br>
            <a:r>
              <a:rPr lang="ru-RU" sz="2400" dirty="0"/>
              <a:t>Перед учеником ставится понятная, простая и привлекательная для него цель, выполняя которую он волей-неволей выполняет и то учебное действие, которое планирует педагог.</a:t>
            </a:r>
            <a:br>
              <a:rPr lang="ru-RU" sz="2400" dirty="0"/>
            </a:br>
            <a:r>
              <a:rPr lang="ru-RU" sz="2400" dirty="0" smtClean="0"/>
              <a:t>«</a:t>
            </a:r>
            <a:r>
              <a:rPr lang="ru-RU" sz="2400" b="1" dirty="0" smtClean="0"/>
              <a:t>Отсроченная отгадка»</a:t>
            </a:r>
            <a:r>
              <a:rPr lang="ru-RU" sz="2400" dirty="0" smtClean="0"/>
              <a:t>.</a:t>
            </a:r>
            <a:r>
              <a:rPr lang="ru-RU" sz="2400" dirty="0"/>
              <a:t/>
            </a:r>
            <a:br>
              <a:rPr lang="ru-RU" sz="2400" dirty="0"/>
            </a:br>
            <a:r>
              <a:rPr lang="ru-RU" sz="2400" dirty="0"/>
              <a:t>В начале урока учитель даёт загадку, отгадка к которой будет открыта на уроке при работе над новым материалом.</a:t>
            </a:r>
            <a:br>
              <a:rPr lang="ru-RU" sz="2400" dirty="0"/>
            </a:br>
            <a:r>
              <a:rPr lang="ru-RU" sz="2400" dirty="0"/>
              <a:t>Загадку дать в конце урока, чтобы начать с неё следующее занятие</a:t>
            </a:r>
            <a:r>
              <a:rPr lang="ru-RU" sz="2400" dirty="0" smtClean="0"/>
              <a:t>.</a:t>
            </a:r>
            <a:br>
              <a:rPr lang="ru-RU" sz="2400" dirty="0" smtClean="0"/>
            </a:br>
            <a:r>
              <a:rPr lang="ru-RU" sz="2400" dirty="0" smtClean="0"/>
              <a:t>«</a:t>
            </a:r>
            <a:r>
              <a:rPr lang="ru-RU" sz="2400" b="1" dirty="0" smtClean="0"/>
              <a:t>Фантастическая добавка»</a:t>
            </a:r>
            <a:r>
              <a:rPr lang="ru-RU" sz="2400" dirty="0" smtClean="0"/>
              <a:t>.</a:t>
            </a:r>
            <a:r>
              <a:rPr lang="ru-RU" sz="2400" dirty="0"/>
              <a:t/>
            </a:r>
            <a:br>
              <a:rPr lang="ru-RU" sz="2400" dirty="0"/>
            </a:br>
            <a:r>
              <a:rPr lang="ru-RU" sz="2400" dirty="0"/>
              <a:t>Учитель дополняет реальную ситуацию фантастикой.</a:t>
            </a:r>
            <a:br>
              <a:rPr lang="ru-RU" sz="2400" dirty="0"/>
            </a:br>
            <a:r>
              <a:rPr lang="ru-RU" sz="2400" dirty="0"/>
              <a:t/>
            </a:r>
            <a:br>
              <a:rPr lang="ru-RU" sz="2400" dirty="0"/>
            </a:br>
            <a:endParaRPr lang="ru-RU" sz="2400" dirty="0"/>
          </a:p>
        </p:txBody>
      </p:sp>
      <p:sp>
        <p:nvSpPr>
          <p:cNvPr id="3" name="Объект 2"/>
          <p:cNvSpPr>
            <a:spLocks noGrp="1"/>
          </p:cNvSpPr>
          <p:nvPr>
            <p:ph idx="1"/>
          </p:nvPr>
        </p:nvSpPr>
        <p:spPr>
          <a:xfrm>
            <a:off x="2589212" y="5559136"/>
            <a:ext cx="8915400" cy="352086"/>
          </a:xfrm>
        </p:spPr>
        <p:txBody>
          <a:bodyPr>
            <a:normAutofit lnSpcReduction="10000"/>
          </a:bodyPr>
          <a:lstStyle/>
          <a:p>
            <a:endParaRPr lang="ru-RU" dirty="0"/>
          </a:p>
        </p:txBody>
      </p:sp>
    </p:spTree>
    <p:extLst>
      <p:ext uri="{BB962C8B-B14F-4D97-AF65-F5344CB8AC3E}">
        <p14:creationId xmlns:p14="http://schemas.microsoft.com/office/powerpoint/2010/main" val="3610261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90251" y="426683"/>
            <a:ext cx="8911687" cy="6119590"/>
          </a:xfrm>
        </p:spPr>
        <p:txBody>
          <a:bodyPr>
            <a:noAutofit/>
          </a:bodyPr>
          <a:lstStyle/>
          <a:p>
            <a:r>
              <a:rPr lang="ru-RU" sz="2800" b="1" dirty="0" smtClean="0"/>
              <a:t>«Лови ошибку»</a:t>
            </a:r>
            <a:r>
              <a:rPr lang="ru-RU" sz="2800" dirty="0"/>
              <a:t/>
            </a:r>
            <a:br>
              <a:rPr lang="ru-RU" sz="2800" dirty="0"/>
            </a:br>
            <a:r>
              <a:rPr lang="ru-RU" sz="2800" dirty="0"/>
              <a:t>Объясняя материал, учитель намеренно допускает ошибки.</a:t>
            </a:r>
            <a:br>
              <a:rPr lang="ru-RU" sz="2800" dirty="0"/>
            </a:br>
            <a:r>
              <a:rPr lang="ru-RU" sz="2800" dirty="0"/>
              <a:t>Ученик получает текст со специально допущенными ошибками.</a:t>
            </a:r>
            <a:br>
              <a:rPr lang="ru-RU" sz="2800" dirty="0"/>
            </a:br>
            <a:r>
              <a:rPr lang="ru-RU" sz="2800" dirty="0" smtClean="0"/>
              <a:t>«</a:t>
            </a:r>
            <a:r>
              <a:rPr lang="ru-RU" sz="2800" b="1" dirty="0" smtClean="0"/>
              <a:t>Пресс-конференция»</a:t>
            </a:r>
            <a:r>
              <a:rPr lang="ru-RU" sz="2800" dirty="0" smtClean="0"/>
              <a:t>.</a:t>
            </a:r>
            <a:r>
              <a:rPr lang="ru-RU" sz="2800" dirty="0"/>
              <a:t/>
            </a:r>
            <a:br>
              <a:rPr lang="ru-RU" sz="2800" dirty="0"/>
            </a:br>
            <a:r>
              <a:rPr lang="ru-RU" sz="2800" dirty="0"/>
              <a:t>Учитель намеренно неполно раскрывает тему, предложив школьникам задать </a:t>
            </a:r>
            <a:r>
              <a:rPr lang="ru-RU" sz="2800" dirty="0" smtClean="0"/>
              <a:t>до раскрывающие </a:t>
            </a:r>
            <a:r>
              <a:rPr lang="ru-RU" sz="2800" dirty="0"/>
              <a:t>её вопросы.</a:t>
            </a:r>
            <a:br>
              <a:rPr lang="ru-RU" sz="2800" dirty="0"/>
            </a:br>
            <a:r>
              <a:rPr lang="ru-RU" sz="2800" dirty="0" smtClean="0"/>
              <a:t>«</a:t>
            </a:r>
            <a:r>
              <a:rPr lang="ru-RU" sz="2800" b="1" dirty="0" smtClean="0"/>
              <a:t>Вопрос </a:t>
            </a:r>
            <a:r>
              <a:rPr lang="ru-RU" sz="2800" b="1" dirty="0"/>
              <a:t>к </a:t>
            </a:r>
            <a:r>
              <a:rPr lang="ru-RU" sz="2800" b="1" dirty="0" smtClean="0"/>
              <a:t>тексту»</a:t>
            </a:r>
            <a:r>
              <a:rPr lang="ru-RU" sz="2800" dirty="0" smtClean="0"/>
              <a:t>.</a:t>
            </a:r>
            <a:r>
              <a:rPr lang="ru-RU" sz="2800" dirty="0"/>
              <a:t/>
            </a:r>
            <a:br>
              <a:rPr lang="ru-RU" sz="2800" dirty="0"/>
            </a:br>
            <a:r>
              <a:rPr lang="ru-RU" sz="2800" dirty="0"/>
              <a:t>Перед изучением учебного текста ребятам ставится задача: составить к нему список вопросов.</a:t>
            </a:r>
            <a:br>
              <a:rPr lang="ru-RU" sz="2800" dirty="0"/>
            </a:br>
            <a:endParaRPr lang="ru-RU" sz="2800" dirty="0"/>
          </a:p>
        </p:txBody>
      </p:sp>
    </p:spTree>
    <p:extLst>
      <p:ext uri="{BB962C8B-B14F-4D97-AF65-F5344CB8AC3E}">
        <p14:creationId xmlns:p14="http://schemas.microsoft.com/office/powerpoint/2010/main" val="441733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3347" y="365125"/>
            <a:ext cx="10840453" cy="6244222"/>
          </a:xfrm>
        </p:spPr>
        <p:txBody>
          <a:bodyPr>
            <a:normAutofit/>
          </a:bodyPr>
          <a:lstStyle/>
          <a:p>
            <a:r>
              <a:rPr lang="ru-RU" sz="2400" b="1" dirty="0" smtClean="0"/>
              <a:t>            </a:t>
            </a:r>
            <a:r>
              <a:rPr lang="ru-RU" sz="2400" b="1" dirty="0" smtClean="0"/>
              <a:t>Этап </a:t>
            </a:r>
            <a:r>
              <a:rPr lang="ru-RU" sz="2400" b="1" dirty="0" smtClean="0"/>
              <a:t>подкрепления и усиления возникшей мотивации</a:t>
            </a:r>
            <a:r>
              <a:rPr lang="ru-RU" sz="2400" b="1" i="1" dirty="0" smtClean="0"/>
              <a:t>.</a:t>
            </a:r>
            <a:br>
              <a:rPr lang="ru-RU" sz="2400" b="1" i="1" dirty="0" smtClean="0"/>
            </a:br>
            <a:r>
              <a:rPr lang="ru-RU" sz="2400" b="1" dirty="0" smtClean="0"/>
              <a:t> </a:t>
            </a:r>
            <a:br>
              <a:rPr lang="ru-RU" sz="2400" b="1" dirty="0" smtClean="0"/>
            </a:br>
            <a:r>
              <a:rPr lang="ru-RU" sz="2400" dirty="0" smtClean="0"/>
              <a:t>Здесь учитель ориентируется на познавательные и социальные мотивы, вызывая интерес к нескольким способам решения задач и их сопоставление (</a:t>
            </a:r>
            <a:r>
              <a:rPr lang="ru-RU" sz="2400" b="1" dirty="0" smtClean="0"/>
              <a:t>познавательные мотивы</a:t>
            </a:r>
            <a:r>
              <a:rPr lang="ru-RU" sz="2400" dirty="0" smtClean="0"/>
              <a:t>), к разным способам сотрудничества с другим человеком (</a:t>
            </a:r>
            <a:r>
              <a:rPr lang="ru-RU" sz="2400" b="1" dirty="0" smtClean="0"/>
              <a:t>социальные мотивы</a:t>
            </a:r>
            <a:r>
              <a:rPr lang="ru-RU" sz="2400" dirty="0" smtClean="0"/>
              <a:t>). Этот этап важен потому, что учитель, вызвав мотивацию на первом этапе урока, иногда перестает о ней думать, сосредоточиваясь на предметном содержании урока. </a:t>
            </a:r>
            <a:br>
              <a:rPr lang="ru-RU" sz="2400" dirty="0" smtClean="0"/>
            </a:br>
            <a:r>
              <a:rPr lang="ru-RU" sz="2400" dirty="0" smtClean="0"/>
              <a:t/>
            </a:r>
            <a:br>
              <a:rPr lang="ru-RU" sz="2400" dirty="0" smtClean="0"/>
            </a:br>
            <a:r>
              <a:rPr lang="ru-RU" sz="2400" b="1" dirty="0"/>
              <a:t>И вот тут большое влияние оказывает личность учителя, его активность и готовность обучать!</a:t>
            </a:r>
            <a:r>
              <a:rPr lang="ru-RU" sz="2400" b="1" dirty="0" smtClean="0"/>
              <a:t/>
            </a:r>
            <a:br>
              <a:rPr lang="ru-RU" sz="2400" b="1" dirty="0" smtClean="0"/>
            </a:br>
            <a:r>
              <a:rPr lang="ru-RU" sz="2400" dirty="0" smtClean="0"/>
              <a:t/>
            </a:r>
            <a:br>
              <a:rPr lang="ru-RU" sz="2400" dirty="0" smtClean="0"/>
            </a:br>
            <a:endParaRPr lang="ru-RU" sz="2400" dirty="0"/>
          </a:p>
        </p:txBody>
      </p:sp>
    </p:spTree>
    <p:extLst>
      <p:ext uri="{BB962C8B-B14F-4D97-AF65-F5344CB8AC3E}">
        <p14:creationId xmlns:p14="http://schemas.microsoft.com/office/powerpoint/2010/main" val="4287658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24110"/>
            <a:ext cx="9675811" cy="5797472"/>
          </a:xfrm>
        </p:spPr>
        <p:txBody>
          <a:bodyPr>
            <a:normAutofit fontScale="90000"/>
          </a:bodyPr>
          <a:lstStyle/>
          <a:p>
            <a:r>
              <a:rPr lang="ru-RU" b="1" dirty="0" smtClean="0"/>
              <a:t>                      Метод проектов.</a:t>
            </a:r>
            <a:br>
              <a:rPr lang="ru-RU" b="1" dirty="0" smtClean="0"/>
            </a:br>
            <a:r>
              <a:rPr lang="ru-RU" b="1" dirty="0"/>
              <a:t/>
            </a:r>
            <a:br>
              <a:rPr lang="ru-RU" b="1" dirty="0"/>
            </a:br>
            <a:r>
              <a:rPr lang="ru-RU" sz="2700" dirty="0" smtClean="0"/>
              <a:t>Он развивает познавательный интерес. Ребята используют различные формы работы: дискуссии, изучение литературы, сбор информации и т.д.</a:t>
            </a:r>
            <a:br>
              <a:rPr lang="ru-RU" sz="2700" dirty="0" smtClean="0"/>
            </a:br>
            <a:r>
              <a:rPr lang="ru-RU" sz="2700" dirty="0" smtClean="0"/>
              <a:t>в процессе этой деятельности происходит мотивирование, появляется удовлетворение от деятельности.</a:t>
            </a:r>
            <a:br>
              <a:rPr lang="ru-RU" sz="2700" dirty="0" smtClean="0"/>
            </a:br>
            <a:r>
              <a:rPr lang="ru-RU" sz="2700" dirty="0" smtClean="0"/>
              <a:t>Полученные знания находят практическое применение.</a:t>
            </a:r>
            <a:br>
              <a:rPr lang="ru-RU" sz="2700" dirty="0" smtClean="0"/>
            </a:br>
            <a:r>
              <a:rPr lang="ru-RU" sz="2700" dirty="0" smtClean="0"/>
              <a:t>Устанавливается связь с жизненным опытом детей.</a:t>
            </a:r>
            <a:br>
              <a:rPr lang="ru-RU" sz="2700" dirty="0" smtClean="0"/>
            </a:br>
            <a:r>
              <a:rPr lang="ru-RU" sz="2700" dirty="0" smtClean="0"/>
              <a:t>В групповых проектах учащиеся овладевают умением сотрудничать, слушать друг друга.</a:t>
            </a:r>
            <a:br>
              <a:rPr lang="ru-RU" sz="2700" dirty="0" smtClean="0"/>
            </a:br>
            <a:r>
              <a:rPr lang="ru-RU" dirty="0" smtClean="0"/>
              <a:t/>
            </a:r>
            <a:br>
              <a:rPr lang="ru-RU" dirty="0" smtClean="0"/>
            </a:br>
            <a:endParaRPr lang="ru-RU" dirty="0"/>
          </a:p>
        </p:txBody>
      </p:sp>
    </p:spTree>
    <p:extLst>
      <p:ext uri="{BB962C8B-B14F-4D97-AF65-F5344CB8AC3E}">
        <p14:creationId xmlns:p14="http://schemas.microsoft.com/office/powerpoint/2010/main" val="13026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smtClean="0"/>
              <a:t>«Лови ошибку»</a:t>
            </a:r>
            <a:r>
              <a:rPr lang="ru-RU" sz="2400" dirty="0" smtClean="0"/>
              <a:t>.</a:t>
            </a:r>
            <a:r>
              <a:rPr lang="ru-RU" sz="2400" dirty="0"/>
              <a:t/>
            </a:r>
            <a:br>
              <a:rPr lang="ru-RU" sz="2400" dirty="0"/>
            </a:br>
            <a:r>
              <a:rPr lang="ru-RU" sz="2400" dirty="0"/>
              <a:t>Ребята ищут ошибку группой, спорят, совещаются… придя к определённому мнению, группа выбирает спикера</a:t>
            </a:r>
            <a:r>
              <a:rPr lang="ru-RU" sz="2400" dirty="0" smtClean="0"/>
              <a:t>.</a:t>
            </a:r>
            <a:br>
              <a:rPr lang="ru-RU" sz="2400" dirty="0" smtClean="0"/>
            </a:br>
            <a:r>
              <a:rPr lang="ru-RU" sz="2400" dirty="0" smtClean="0"/>
              <a:t>«</a:t>
            </a:r>
            <a:r>
              <a:rPr lang="ru-RU" sz="2400" b="1" dirty="0" smtClean="0"/>
              <a:t>Пресс-конференция </a:t>
            </a:r>
            <a:r>
              <a:rPr lang="ru-RU" sz="2400" b="1" dirty="0"/>
              <a:t>и вопрос к </a:t>
            </a:r>
            <a:r>
              <a:rPr lang="ru-RU" sz="2400" b="1" dirty="0" smtClean="0"/>
              <a:t>тексту»</a:t>
            </a:r>
            <a:r>
              <a:rPr lang="ru-RU" sz="2400" dirty="0" smtClean="0"/>
              <a:t>.</a:t>
            </a:r>
            <a:r>
              <a:rPr lang="ru-RU" sz="2400" dirty="0"/>
              <a:t/>
            </a:r>
            <a:br>
              <a:rPr lang="ru-RU" sz="2400" dirty="0"/>
            </a:br>
            <a:r>
              <a:rPr lang="ru-RU" sz="2400" dirty="0"/>
              <a:t>Ребята составляют списки вопросов, разбившись по группам</a:t>
            </a:r>
            <a:r>
              <a:rPr lang="ru-RU" sz="2400" dirty="0" smtClean="0"/>
              <a:t>.</a:t>
            </a:r>
            <a:br>
              <a:rPr lang="ru-RU" sz="2400" dirty="0" smtClean="0"/>
            </a:br>
            <a:r>
              <a:rPr lang="ru-RU" sz="2400" dirty="0" smtClean="0"/>
              <a:t>«</a:t>
            </a:r>
            <a:r>
              <a:rPr lang="ru-RU" sz="2400" b="1" dirty="0" smtClean="0"/>
              <a:t>Игры-тренинги»</a:t>
            </a:r>
            <a:r>
              <a:rPr lang="ru-RU" sz="2400" dirty="0" smtClean="0"/>
              <a:t>.</a:t>
            </a:r>
            <a:r>
              <a:rPr lang="ru-RU" sz="2400" dirty="0"/>
              <a:t/>
            </a:r>
            <a:br>
              <a:rPr lang="ru-RU" sz="2400" dirty="0"/>
            </a:br>
            <a:r>
              <a:rPr lang="ru-RU" sz="2400" dirty="0" smtClean="0"/>
              <a:t>Игровая </a:t>
            </a:r>
            <a:r>
              <a:rPr lang="ru-RU" sz="2400" dirty="0"/>
              <a:t>цель. Если необходимо проделать большое число однообразных упражнений, учитель включает их в игровую оболочку, в которой эти действия выполняются для достижения игровой цели.</a:t>
            </a:r>
            <a:br>
              <a:rPr lang="ru-RU" sz="2400" dirty="0"/>
            </a:br>
            <a:r>
              <a:rPr lang="ru-RU" sz="2400" dirty="0" smtClean="0"/>
              <a:t>«</a:t>
            </a:r>
            <a:r>
              <a:rPr lang="ru-RU" sz="2400" b="1" dirty="0" smtClean="0"/>
              <a:t>Логическая цепочка»</a:t>
            </a:r>
            <a:r>
              <a:rPr lang="ru-RU" sz="2400" dirty="0" smtClean="0"/>
              <a:t>. </a:t>
            </a:r>
            <a:r>
              <a:rPr lang="ru-RU" sz="2400" dirty="0"/>
              <a:t>Ученики соревнуются, выполняя по очереди действия в соответствии с определённым правилом, когда всякое последующее действие зависит от </a:t>
            </a:r>
            <a:r>
              <a:rPr lang="ru-RU" sz="2400" dirty="0" smtClean="0"/>
              <a:t>предыдущего.</a:t>
            </a:r>
            <a:r>
              <a:rPr lang="ru-RU" sz="2400" dirty="0"/>
              <a:t/>
            </a:r>
            <a:br>
              <a:rPr lang="ru-RU" sz="2400" dirty="0"/>
            </a:br>
            <a:r>
              <a:rPr lang="ru-RU" sz="2400" dirty="0"/>
              <a:t/>
            </a:r>
            <a:br>
              <a:rPr lang="ru-RU" sz="2400" dirty="0"/>
            </a:br>
            <a:endParaRPr lang="ru-RU" sz="2400" dirty="0"/>
          </a:p>
        </p:txBody>
      </p:sp>
    </p:spTree>
    <p:extLst>
      <p:ext uri="{BB962C8B-B14F-4D97-AF65-F5344CB8AC3E}">
        <p14:creationId xmlns:p14="http://schemas.microsoft.com/office/powerpoint/2010/main" val="1884364"/>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506</TotalTime>
  <Words>179</Words>
  <Application>Microsoft Office PowerPoint</Application>
  <PresentationFormat>Широкоэкранный</PresentationFormat>
  <Paragraphs>25</Paragraphs>
  <Slides>17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17</vt:i4>
      </vt:variant>
    </vt:vector>
  </HeadingPairs>
  <TitlesOfParts>
    <vt:vector size="21" baseType="lpstr">
      <vt:lpstr>Arial</vt:lpstr>
      <vt:lpstr>Century Gothic</vt:lpstr>
      <vt:lpstr>Wingdings 3</vt:lpstr>
      <vt:lpstr>Легкий дым</vt:lpstr>
      <vt:lpstr>  Сохранение мотивационных этапов урока в целях осуществления квалитативного образовательного процесса.  Подготовила: Маркарова Александра Сергеевна</vt:lpstr>
      <vt:lpstr>«Все дети могут успешно учиться если школа умеет учить»                                                Д.Г.Левитас</vt:lpstr>
      <vt:lpstr> Этапы формирования мотивации на     отдельных этапах урока.  Опираясь на книгу «Формирование мотивации учения» А.К Маркова выделяют три этапа мотивации:</vt:lpstr>
      <vt:lpstr> Этап вызывания исходной мотивации.</vt:lpstr>
      <vt:lpstr>«Привлекательная цель». Перед учеником ставится понятная, простая и привлекательная для него цель, выполняя которую он волей-неволей выполняет и то учебное действие, которое планирует педагог. «Отсроченная отгадка». В начале урока учитель даёт загадку, отгадка к которой будет открыта на уроке при работе над новым материалом. Загадку дать в конце урока, чтобы начать с неё следующее занятие. «Фантастическая добавка». Учитель дополняет реальную ситуацию фантастикой.  </vt:lpstr>
      <vt:lpstr>«Лови ошибку» Объясняя материал, учитель намеренно допускает ошибки. Ученик получает текст со специально допущенными ошибками. «Пресс-конференция». Учитель намеренно неполно раскрывает тему, предложив школьникам задать до раскрывающие её вопросы. «Вопрос к тексту». Перед изучением учебного текста ребятам ставится задача: составить к нему список вопросов. </vt:lpstr>
      <vt:lpstr>            Этап подкрепления и усиления возникшей мотивации.   Здесь учитель ориентируется на познавательные и социальные мотивы, вызывая интерес к нескольким способам решения задач и их сопоставление (познавательные мотивы), к разным способам сотрудничества с другим человеком (социальные мотивы). Этот этап важен потому, что учитель, вызвав мотивацию на первом этапе урока, иногда перестает о ней думать, сосредоточиваясь на предметном содержании урока.   И вот тут большое влияние оказывает личность учителя, его активность и готовность обучать!  </vt:lpstr>
      <vt:lpstr>                      Метод проектов.  Он развивает познавательный интерес. Ребята используют различные формы работы: дискуссии, изучение литературы, сбор информации и т.д. в процессе этой деятельности происходит мотивирование, появляется удовлетворение от деятельности. Полученные знания находят практическое применение. Устанавливается связь с жизненным опытом детей. В групповых проектах учащиеся овладевают умением сотрудничать, слушать друг друга.  </vt:lpstr>
      <vt:lpstr>«Лови ошибку». Ребята ищут ошибку группой, спорят, совещаются… придя к определённому мнению, группа выбирает спикера. «Пресс-конференция и вопрос к тексту». Ребята составляют списки вопросов, разбившись по группам. «Игры-тренинги». Игровая цель. Если необходимо проделать большое число однообразных упражнений, учитель включает их в игровую оболочку, в которой эти действия выполняются для достижения игровой цели. «Логическая цепочка». Ученики соревнуются, выполняя по очереди действия в соответствии с определённым правилом, когда всякое последующее действие зависит от предыдущего.  </vt:lpstr>
      <vt:lpstr>Театрализация. Разыгрывается сценка на учебную тему. (часто раскрывается скрытый потенциал учащихся) «Да-нетка». Учитель загадывает нечто. Ученики пытаются найти ответ, задавая вопросы. На эти вопросы учитель отвечает только словами «да», «нет», «и да и нет».   </vt:lpstr>
      <vt:lpstr>Эмоциональные методы мотивации.  Поощрение(одобрение, похвала, подбадривание, доверие, награждение) Учебно-познавательные игры. Создание наглядно-образных представлений. Обеспечение ситуации успеха. («Большое тебе спасибо!», «Красивая мысль»,  «Это интересно!», «Это успешное начало!») Стимулирующее оценивание. Свободный выбор задания.</vt:lpstr>
      <vt:lpstr>Познавательные методы мотивации.  1.Опора на жизненный опыт. 2.Создание проблемной ситуации. 3.Побуждение к поиску альтернативных решений. 4.Выполнение творческих заданий. 5. «Мозговой штурм/атака»,  </vt:lpstr>
      <vt:lpstr>                                    Этап завершения урока.    На этом этапе ВАЖНО чтобы каждый ученик вышел из деятельности довольный с положительным настроем, личным опытом, обученный и чтобы в конце урока возникала положительная установка на дальнейшее учение. Так же важно замотивировать и заинтриговать на выполнение домашней работы.  Важно понимать, что все этапы урока в образовании строятся с учетом  требований психологии, педагогики и методики предмета.  </vt:lpstr>
      <vt:lpstr>«Своя опора». Ученик составляет собственный опорный конспект по новому материалу. «Свои примеры». Ученики подготавливают свои примеры к новому материалу «Опрос – итог». В конце урока учитель задаёт вопросы, побуждающие к рефлексии урока. «Три уровня домашнего задания». Учитель одновременно задаёт домашнее задание двух или трёх уровней. Первый уровень – обязательный минимум. Второй уровень – тренировочный. Третий уровень – творческий. </vt:lpstr>
      <vt:lpstr>Часто учителю мешает создать здоровую мотивационную обстановку и качество образования некоторые факторы. 1.Неумение держать дисциплину на уроке. 2. Неумение организовать деятельность, творчество учащихся. 3.Неумение создать обстановку и возможности для успеха каждого ученика 4. Отсутствие собственных вне предметных интересов и умений. 5. Педагогические и психологические ошибки в общении с детьми. 6. Несдержанность, агрессивность, крикливость как проявление отсутствия профессионализма.</vt:lpstr>
      <vt:lpstr>     Идеальный учитель МБОУ «СОШ№25»  должен постоянно спрашить себя:    Что я могу сделать для того, чтобы ученики хотели учиться?  Как спланировать и организовать виды деятельности на уроке  для достижения качества образования?  Учитывая форс мажерные обстоятельства))) Ни программа, ни учебник, ни методическое пособие не могут предоставить педагогу готовую схему. Он должен сам сконструировать его, учитывая условия обучения и состав учащихся. Учителю нужно отойти от стандартного урока, внести что-то новое, что могло бы привлечь внимание, активизировать деятельность учащихся, заставить их мыслить, искать и действовать. Так в чем же особенности педагогического общения? Безусловно, только в единстве всех элементов, перечисленных выше. Только работая над собой, постоянно совершенствуя педагогическое мастерство, познавая свою природу, дисциплинируя ее можно добиться продуктивного и полезного общения в ходе преподавательской деятельности.   </vt:lpstr>
      <vt:lpstr>         Спасибо за внимание)</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Основные этапы формирования мотивации на отдельных этапах урока</dc:title>
  <dc:creator>aleksandra</dc:creator>
  <cp:lastModifiedBy>aleksandra</cp:lastModifiedBy>
  <cp:revision>46</cp:revision>
  <dcterms:created xsi:type="dcterms:W3CDTF">2017-12-05T09:49:06Z</dcterms:created>
  <dcterms:modified xsi:type="dcterms:W3CDTF">2017-12-06T11:53:01Z</dcterms:modified>
</cp:coreProperties>
</file>