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60" r:id="rId5"/>
    <p:sldId id="264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-1014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348882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33256"/>
            <a:ext cx="9144000" cy="4096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3052-AC7D-4263-9D37-AA52646694D8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55FB-049F-493B-9FF8-D7AF8B64F9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1886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Экономическая</a:t>
            </a:r>
            <a:r>
              <a:rPr lang="ru-RU" sz="1800" baseline="0" dirty="0" smtClean="0">
                <a:solidFill>
                  <a:schemeClr val="accent6">
                    <a:lumMod val="50000"/>
                  </a:schemeClr>
                </a:solidFill>
              </a:rPr>
              <a:t> и социальная география мира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8266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3052-AC7D-4263-9D37-AA52646694D8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55FB-049F-493B-9FF8-D7AF8B64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168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3052-AC7D-4263-9D37-AA52646694D8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55FB-049F-493B-9FF8-D7AF8B64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47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3052-AC7D-4263-9D37-AA52646694D8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55FB-049F-493B-9FF8-D7AF8B64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6167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3052-AC7D-4263-9D37-AA52646694D8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55FB-049F-493B-9FF8-D7AF8B64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436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3052-AC7D-4263-9D37-AA52646694D8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55FB-049F-493B-9FF8-D7AF8B64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5054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3052-AC7D-4263-9D37-AA52646694D8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55FB-049F-493B-9FF8-D7AF8B64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722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3052-AC7D-4263-9D37-AA52646694D8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55FB-049F-493B-9FF8-D7AF8B64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383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3052-AC7D-4263-9D37-AA52646694D8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55FB-049F-493B-9FF8-D7AF8B64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845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3052-AC7D-4263-9D37-AA52646694D8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55FB-049F-493B-9FF8-D7AF8B64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615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3052-AC7D-4263-9D37-AA52646694D8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55FB-049F-493B-9FF8-D7AF8B64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639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E3052-AC7D-4263-9D37-AA52646694D8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555FB-049F-493B-9FF8-D7AF8B64F99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Анна\Documents\Школа\география\10 класс\ITN\Global_Partner_Map2[2].gif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1052736"/>
            <a:ext cx="9106457" cy="5256584"/>
          </a:xfrm>
          <a:prstGeom prst="rect">
            <a:avLst/>
          </a:prstGeom>
          <a:noFill/>
        </p:spPr>
      </p:pic>
      <p:pic>
        <p:nvPicPr>
          <p:cNvPr id="1027" name="Picture 3" descr="C:\Users\Анна\Documents\Школа\шаблоны\Рисунок1.png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" y="5877272"/>
            <a:ext cx="9155113" cy="980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C:\Users\Анна\Documents\Школа\шаблоны\Рисунок1.png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1113" y="692696"/>
            <a:ext cx="9155113" cy="43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8312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26153"/>
            <a:ext cx="7772400" cy="1470025"/>
          </a:xfrm>
        </p:spPr>
        <p:txBody>
          <a:bodyPr/>
          <a:lstStyle/>
          <a:p>
            <a:r>
              <a:rPr lang="ru-RU" sz="4800" dirty="0" smtClean="0"/>
              <a:t>География – наука о Земле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26024" y="179294"/>
            <a:ext cx="4957482" cy="4123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География: начальный курс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931" y="179294"/>
            <a:ext cx="1404650" cy="1525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69453" y="5328335"/>
            <a:ext cx="55006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Выполнил: учитель географии МОУ СОШ №28 г. Саранск </a:t>
            </a:r>
            <a:r>
              <a:rPr lang="ru-RU" b="1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Арискина</a:t>
            </a:r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Л. Н.</a:t>
            </a:r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955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Проверка изученного ранее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6350" y="4206253"/>
            <a:ext cx="7780425" cy="11161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Составьте пары: тело (или вещество) – явление. Например, </a:t>
            </a:r>
            <a:r>
              <a:rPr lang="ru-RU" sz="2800" u="sng" dirty="0" smtClean="0"/>
              <a:t>Солнце – рассвет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2389" y="959224"/>
            <a:ext cx="8677834" cy="6364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538163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87443" y="1043227"/>
            <a:ext cx="482134" cy="48574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8940" y="1790238"/>
            <a:ext cx="8677835" cy="15321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538163">
              <a:tabLst>
                <a:tab pos="538163" algn="l"/>
              </a:tabLst>
            </a:pP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51124" y="1043227"/>
            <a:ext cx="7941896" cy="48574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Какое общее название имеют науки о природе?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87443" y="2311633"/>
            <a:ext cx="482134" cy="48574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13" name="Умножение 12">
            <a:hlinkClick r:id="" action="ppaction://hlinkshowjump?jump=endshow"/>
          </p:cNvPr>
          <p:cNvSpPr/>
          <p:nvPr/>
        </p:nvSpPr>
        <p:spPr>
          <a:xfrm>
            <a:off x="28863" y="6381328"/>
            <a:ext cx="360040" cy="36004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765817" y="6435334"/>
            <a:ext cx="254406" cy="25202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14">
            <a:hlinkClick r:id="" action="ppaction://hlinkshowjump?jump=previousslide"/>
          </p:cNvPr>
          <p:cNvSpPr/>
          <p:nvPr/>
        </p:nvSpPr>
        <p:spPr>
          <a:xfrm flipH="1">
            <a:off x="7914922" y="6430056"/>
            <a:ext cx="254406" cy="25202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>
            <a:hlinkClick r:id="rId2" action="ppaction://hlinksldjump"/>
          </p:cNvPr>
          <p:cNvSpPr/>
          <p:nvPr/>
        </p:nvSpPr>
        <p:spPr>
          <a:xfrm rot="5400000" flipH="1">
            <a:off x="8358558" y="6431245"/>
            <a:ext cx="254406" cy="25202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51124" y="1879797"/>
            <a:ext cx="7941896" cy="135302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ru-RU" sz="2000" b="1" dirty="0" smtClean="0"/>
              <a:t>Дайте определения терминам? </a:t>
            </a:r>
          </a:p>
          <a:p>
            <a:pPr marL="342900" indent="-342900" algn="ctr">
              <a:buAutoNum type="arabicPeriod"/>
            </a:pPr>
            <a:r>
              <a:rPr lang="ru-RU" sz="2000" b="1" dirty="0" smtClean="0"/>
              <a:t>Физика</a:t>
            </a:r>
          </a:p>
          <a:p>
            <a:pPr marL="342900" indent="-342900" algn="ctr">
              <a:buAutoNum type="arabicPeriod"/>
            </a:pPr>
            <a:r>
              <a:rPr lang="ru-RU" sz="2000" b="1" dirty="0" smtClean="0"/>
              <a:t>Химия</a:t>
            </a:r>
          </a:p>
          <a:p>
            <a:pPr marL="342900" indent="-342900" algn="ctr">
              <a:buAutoNum type="arabicPeriod"/>
            </a:pPr>
            <a:r>
              <a:rPr lang="ru-RU" sz="2000" b="1" dirty="0" smtClean="0"/>
              <a:t>Астрономия</a:t>
            </a:r>
          </a:p>
          <a:p>
            <a:pPr marL="342900" indent="-342900" algn="ctr">
              <a:buAutoNum type="arabicPeriod"/>
            </a:pPr>
            <a:endParaRPr lang="ru-RU" sz="2000" b="1" dirty="0" smtClean="0"/>
          </a:p>
          <a:p>
            <a:pPr marL="342900" indent="-342900" algn="ctr">
              <a:buAutoNum type="arabicPeriod"/>
            </a:pPr>
            <a:r>
              <a:rPr lang="ru-RU" sz="2000" b="1" dirty="0" smtClean="0"/>
              <a:t>Биология</a:t>
            </a:r>
          </a:p>
          <a:p>
            <a:pPr marL="342900" indent="-342900" algn="ctr">
              <a:buAutoNum type="arabicPeriod"/>
            </a:pPr>
            <a:r>
              <a:rPr lang="ru-RU" sz="2000" b="1" dirty="0" smtClean="0"/>
              <a:t>География</a:t>
            </a:r>
          </a:p>
          <a:p>
            <a:pPr marL="342900" indent="-342900" algn="ctr">
              <a:buAutoNum type="arabicPeriod"/>
            </a:pPr>
            <a:endParaRPr lang="ru-RU" sz="2000" dirty="0"/>
          </a:p>
        </p:txBody>
      </p:sp>
      <p:sp>
        <p:nvSpPr>
          <p:cNvPr id="20" name="Овал 19"/>
          <p:cNvSpPr/>
          <p:nvPr/>
        </p:nvSpPr>
        <p:spPr>
          <a:xfrm>
            <a:off x="413393" y="4521433"/>
            <a:ext cx="482134" cy="48574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161391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 animBg="1"/>
      <p:bldP spid="8" grpId="0" animBg="1"/>
      <p:bldP spid="9" grpId="0" animBg="1"/>
      <p:bldP spid="17" grpId="0" animBg="1"/>
      <p:bldP spid="10" grpId="0" animBg="1"/>
      <p:bldP spid="18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изучения темы</a:t>
            </a:r>
            <a:endParaRPr lang="ru-RU" dirty="0"/>
          </a:p>
        </p:txBody>
      </p:sp>
      <p:sp>
        <p:nvSpPr>
          <p:cNvPr id="7" name="Умножение 6">
            <a:hlinkClick r:id="" action="ppaction://hlinkshowjump?jump=endshow"/>
          </p:cNvPr>
          <p:cNvSpPr/>
          <p:nvPr/>
        </p:nvSpPr>
        <p:spPr>
          <a:xfrm>
            <a:off x="28863" y="6381328"/>
            <a:ext cx="360040" cy="36004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765817" y="6435334"/>
            <a:ext cx="254406" cy="25202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право 8">
            <a:hlinkClick r:id="" action="ppaction://hlinkshowjump?jump=previousslide"/>
          </p:cNvPr>
          <p:cNvSpPr/>
          <p:nvPr/>
        </p:nvSpPr>
        <p:spPr>
          <a:xfrm flipH="1">
            <a:off x="7914922" y="6430056"/>
            <a:ext cx="254406" cy="25202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9">
            <a:hlinkClick r:id="rId2" action="ppaction://hlinksldjump"/>
          </p:cNvPr>
          <p:cNvSpPr/>
          <p:nvPr/>
        </p:nvSpPr>
        <p:spPr>
          <a:xfrm rot="5400000" flipH="1">
            <a:off x="8358558" y="6431245"/>
            <a:ext cx="254406" cy="25202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2411760" y="1268760"/>
            <a:ext cx="6139624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 такое «География»</a:t>
            </a:r>
            <a:endParaRPr lang="ru-RU" dirty="0"/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2411760" y="2024844"/>
            <a:ext cx="6139624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«Семья» географических наук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611560" y="1232756"/>
            <a:ext cx="672075" cy="5760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15" name="Овал 14"/>
          <p:cNvSpPr/>
          <p:nvPr/>
        </p:nvSpPr>
        <p:spPr>
          <a:xfrm>
            <a:off x="611560" y="1988840"/>
            <a:ext cx="672075" cy="5760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813458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лилиния 23"/>
          <p:cNvSpPr/>
          <p:nvPr/>
        </p:nvSpPr>
        <p:spPr>
          <a:xfrm>
            <a:off x="3629214" y="972681"/>
            <a:ext cx="3251200" cy="711200"/>
          </a:xfrm>
          <a:custGeom>
            <a:avLst/>
            <a:gdLst>
              <a:gd name="connsiteX0" fmla="*/ 3251200 w 3251200"/>
              <a:gd name="connsiteY0" fmla="*/ 0 h 711200"/>
              <a:gd name="connsiteX1" fmla="*/ 2597150 w 3251200"/>
              <a:gd name="connsiteY1" fmla="*/ 342900 h 711200"/>
              <a:gd name="connsiteX2" fmla="*/ 685800 w 3251200"/>
              <a:gd name="connsiteY2" fmla="*/ 501650 h 711200"/>
              <a:gd name="connsiteX3" fmla="*/ 0 w 3251200"/>
              <a:gd name="connsiteY3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1200" h="711200">
                <a:moveTo>
                  <a:pt x="3251200" y="0"/>
                </a:moveTo>
                <a:cubicBezTo>
                  <a:pt x="3137958" y="129646"/>
                  <a:pt x="3024717" y="259292"/>
                  <a:pt x="2597150" y="342900"/>
                </a:cubicBezTo>
                <a:cubicBezTo>
                  <a:pt x="2169583" y="426508"/>
                  <a:pt x="1118658" y="440267"/>
                  <a:pt x="685800" y="501650"/>
                </a:cubicBezTo>
                <a:cubicBezTo>
                  <a:pt x="252942" y="563033"/>
                  <a:pt x="55033" y="676275"/>
                  <a:pt x="0" y="711200"/>
                </a:cubicBezTo>
              </a:path>
            </a:pathLst>
          </a:cu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1155700" y="946150"/>
            <a:ext cx="4572000" cy="599330"/>
          </a:xfrm>
          <a:custGeom>
            <a:avLst/>
            <a:gdLst>
              <a:gd name="connsiteX0" fmla="*/ 4495800 w 4495800"/>
              <a:gd name="connsiteY0" fmla="*/ 0 h 565150"/>
              <a:gd name="connsiteX1" fmla="*/ 3594100 w 4495800"/>
              <a:gd name="connsiteY1" fmla="*/ 355600 h 565150"/>
              <a:gd name="connsiteX2" fmla="*/ 1397000 w 4495800"/>
              <a:gd name="connsiteY2" fmla="*/ 69850 h 565150"/>
              <a:gd name="connsiteX3" fmla="*/ 0 w 4495800"/>
              <a:gd name="connsiteY3" fmla="*/ 565150 h 56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800" h="565150">
                <a:moveTo>
                  <a:pt x="4495800" y="0"/>
                </a:moveTo>
                <a:cubicBezTo>
                  <a:pt x="4303183" y="171979"/>
                  <a:pt x="4110567" y="343958"/>
                  <a:pt x="3594100" y="355600"/>
                </a:cubicBezTo>
                <a:cubicBezTo>
                  <a:pt x="3077633" y="367242"/>
                  <a:pt x="1996016" y="34925"/>
                  <a:pt x="1397000" y="69850"/>
                </a:cubicBezTo>
                <a:cubicBezTo>
                  <a:pt x="797984" y="104775"/>
                  <a:pt x="246592" y="469900"/>
                  <a:pt x="0" y="565150"/>
                </a:cubicBezTo>
              </a:path>
            </a:pathLst>
          </a:custGeom>
          <a:ln>
            <a:solidFill>
              <a:srgbClr val="92D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effectLst/>
              </a:rPr>
              <a:t>Как появилась география</a:t>
            </a:r>
            <a:endParaRPr lang="ru-RU" dirty="0"/>
          </a:p>
        </p:txBody>
      </p:sp>
      <p:sp>
        <p:nvSpPr>
          <p:cNvPr id="5" name="Левая фигурная скобка 4"/>
          <p:cNvSpPr/>
          <p:nvPr/>
        </p:nvSpPr>
        <p:spPr>
          <a:xfrm rot="16200000">
            <a:off x="5543553" y="342241"/>
            <a:ext cx="367553" cy="844926"/>
          </a:xfrm>
          <a:prstGeom prst="leftBrace">
            <a:avLst/>
          </a:prstGeom>
          <a:ln w="57150">
            <a:solidFill>
              <a:srgbClr val="92D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вая фигурная скобка 5"/>
          <p:cNvSpPr/>
          <p:nvPr/>
        </p:nvSpPr>
        <p:spPr>
          <a:xfrm rot="16200000">
            <a:off x="6696638" y="123727"/>
            <a:ext cx="367553" cy="1281953"/>
          </a:xfrm>
          <a:prstGeom prst="leftBrace">
            <a:avLst/>
          </a:prstGeom>
          <a:ln w="57150"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6870" y="1511259"/>
            <a:ext cx="1792941" cy="67235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«Гео» - Земля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16305" y="1511259"/>
            <a:ext cx="2079813" cy="67235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«графо» - пишу</a:t>
            </a:r>
            <a:endParaRPr lang="ru-RU" sz="2000" dirty="0"/>
          </a:p>
        </p:txBody>
      </p:sp>
      <p:sp>
        <p:nvSpPr>
          <p:cNvPr id="9" name="Равно 8"/>
          <p:cNvSpPr/>
          <p:nvPr/>
        </p:nvSpPr>
        <p:spPr>
          <a:xfrm>
            <a:off x="4917141" y="1645729"/>
            <a:ext cx="403412" cy="403412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люс 9"/>
          <p:cNvSpPr/>
          <p:nvPr/>
        </p:nvSpPr>
        <p:spPr>
          <a:xfrm>
            <a:off x="2149288" y="1624438"/>
            <a:ext cx="445994" cy="445994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432612" y="1511259"/>
            <a:ext cx="3509682" cy="6723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Землеописание</a:t>
            </a:r>
            <a:endParaRPr lang="ru-RU" sz="2000" dirty="0"/>
          </a:p>
        </p:txBody>
      </p:sp>
      <p:sp>
        <p:nvSpPr>
          <p:cNvPr id="12" name="Умножение 11">
            <a:hlinkClick r:id="" action="ppaction://hlinkshowjump?jump=endshow"/>
          </p:cNvPr>
          <p:cNvSpPr/>
          <p:nvPr/>
        </p:nvSpPr>
        <p:spPr>
          <a:xfrm>
            <a:off x="28863" y="6381328"/>
            <a:ext cx="360040" cy="36004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8765817" y="6435334"/>
            <a:ext cx="254406" cy="25202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>
            <a:hlinkClick r:id="" action="ppaction://hlinkshowjump?jump=previousslide"/>
          </p:cNvPr>
          <p:cNvSpPr/>
          <p:nvPr/>
        </p:nvSpPr>
        <p:spPr>
          <a:xfrm flipH="1">
            <a:off x="7914922" y="6430056"/>
            <a:ext cx="254406" cy="25202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14">
            <a:hlinkClick r:id="rId2" action="ppaction://hlinksldjump"/>
          </p:cNvPr>
          <p:cNvSpPr/>
          <p:nvPr/>
        </p:nvSpPr>
        <p:spPr>
          <a:xfrm rot="5400000" flipH="1">
            <a:off x="8358558" y="6431245"/>
            <a:ext cx="254406" cy="25202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http://img4.nevesta.info/content/photo/224200/224155/201308/1169417/1169417_1ppf2ov24plws4g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800" b="95800" l="3800" r="95400">
                        <a14:foregroundMark x1="68600" y1="53800" x2="68600" y2="53800"/>
                        <a14:foregroundMark x1="52800" y1="47000" x2="77800" y2="66000"/>
                        <a14:foregroundMark x1="53400" y1="42200" x2="78400" y2="17200"/>
                        <a14:foregroundMark x1="59800" y1="22000" x2="59800" y2="22000"/>
                        <a14:foregroundMark x1="58800" y1="24800" x2="63200" y2="16200"/>
                        <a14:foregroundMark x1="55200" y1="30800" x2="54800" y2="25800"/>
                        <a14:foregroundMark x1="35800" y1="21400" x2="48800" y2="1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4526" y="2070432"/>
            <a:ext cx="4164109" cy="416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7097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географии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4975225" y="1244600"/>
            <a:ext cx="3686175" cy="4767263"/>
          </a:xfrm>
        </p:spPr>
        <p:txBody>
          <a:bodyPr/>
          <a:lstStyle/>
          <a:p>
            <a:pPr algn="ctr">
              <a:spcBef>
                <a:spcPct val="50000"/>
              </a:spcBef>
              <a:buNone/>
            </a:pPr>
            <a:r>
              <a:rPr lang="ru-RU" sz="3600" b="1" dirty="0" smtClean="0">
                <a:solidFill>
                  <a:srgbClr val="990033"/>
                </a:solidFill>
              </a:rPr>
              <a:t>Отвечает на вопросы:</a:t>
            </a:r>
          </a:p>
          <a:p>
            <a:pPr algn="ctr">
              <a:spcBef>
                <a:spcPct val="50000"/>
              </a:spcBef>
              <a:buNone/>
            </a:pPr>
            <a:r>
              <a:rPr lang="ru-RU" sz="3600" b="1" dirty="0" smtClean="0"/>
              <a:t>Где …  </a:t>
            </a:r>
          </a:p>
          <a:p>
            <a:pPr algn="ctr">
              <a:spcBef>
                <a:spcPct val="50000"/>
              </a:spcBef>
              <a:buNone/>
            </a:pPr>
            <a:r>
              <a:rPr lang="ru-RU" sz="3600" b="1" dirty="0" smtClean="0"/>
              <a:t>Какая …</a:t>
            </a:r>
          </a:p>
          <a:p>
            <a:pPr algn="ctr">
              <a:spcBef>
                <a:spcPct val="50000"/>
              </a:spcBef>
              <a:buNone/>
            </a:pPr>
            <a:r>
              <a:rPr lang="ru-RU" sz="3600" b="1" dirty="0" smtClean="0"/>
              <a:t>Почему …</a:t>
            </a:r>
          </a:p>
          <a:p>
            <a:pPr algn="ctr">
              <a:spcBef>
                <a:spcPct val="50000"/>
              </a:spcBef>
              <a:buNone/>
            </a:pPr>
            <a:r>
              <a:rPr lang="ru-RU" sz="3600" b="1" dirty="0" smtClean="0"/>
              <a:t>Как …</a:t>
            </a:r>
          </a:p>
          <a:p>
            <a:endParaRPr lang="ru-RU" dirty="0"/>
          </a:p>
        </p:txBody>
      </p:sp>
      <p:pic>
        <p:nvPicPr>
          <p:cNvPr id="7" name="Picture 4" descr="BD05735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3887788" cy="4679950"/>
          </a:xfrm>
          <a:prstGeom prst="rect">
            <a:avLst/>
          </a:prstGeom>
          <a:noFill/>
          <a:effectLst>
            <a:outerShdw dist="148106" dir="18057825" algn="ctr" rotWithShape="0">
              <a:srgbClr val="339966">
                <a:alpha val="50000"/>
              </a:srgbClr>
            </a:outerShdw>
          </a:effectLst>
        </p:spPr>
      </p:pic>
      <p:sp>
        <p:nvSpPr>
          <p:cNvPr id="8" name="Умножение 7">
            <a:hlinkClick r:id="" action="ppaction://hlinkshowjump?jump=endshow"/>
          </p:cNvPr>
          <p:cNvSpPr/>
          <p:nvPr/>
        </p:nvSpPr>
        <p:spPr>
          <a:xfrm>
            <a:off x="28863" y="6381328"/>
            <a:ext cx="360040" cy="36004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765817" y="6435334"/>
            <a:ext cx="254406" cy="25202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9">
            <a:hlinkClick r:id="" action="ppaction://hlinkshowjump?jump=previousslide"/>
          </p:cNvPr>
          <p:cNvSpPr/>
          <p:nvPr/>
        </p:nvSpPr>
        <p:spPr>
          <a:xfrm flipH="1">
            <a:off x="7914922" y="6430056"/>
            <a:ext cx="254406" cy="25202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>
            <a:hlinkClick r:id="rId3" action="ppaction://hlinksldjump"/>
          </p:cNvPr>
          <p:cNvSpPr/>
          <p:nvPr/>
        </p:nvSpPr>
        <p:spPr>
          <a:xfrm rot="5400000" flipH="1">
            <a:off x="8358558" y="6431245"/>
            <a:ext cx="254406" cy="25202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3382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28863" y="6381328"/>
            <a:ext cx="360040" cy="36004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765817" y="6435334"/>
            <a:ext cx="254406" cy="25202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право 5">
            <a:hlinkClick r:id="" action="ppaction://hlinkshowjump?jump=previousslide"/>
          </p:cNvPr>
          <p:cNvSpPr/>
          <p:nvPr/>
        </p:nvSpPr>
        <p:spPr>
          <a:xfrm flipH="1">
            <a:off x="7914922" y="6430056"/>
            <a:ext cx="254406" cy="25202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 rot="5400000" flipH="1">
            <a:off x="8358558" y="6431245"/>
            <a:ext cx="254406" cy="25202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572000" y="133350"/>
            <a:ext cx="0" cy="61341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8883" y="133350"/>
            <a:ext cx="410594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Физическая география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787078" y="133350"/>
            <a:ext cx="410594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Экономическая география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08883" y="664607"/>
            <a:ext cx="420119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( от греческого слова «</a:t>
            </a:r>
            <a:r>
              <a:rPr lang="ru-RU" dirty="0" err="1" smtClean="0"/>
              <a:t>физис</a:t>
            </a:r>
            <a:r>
              <a:rPr lang="ru-RU" dirty="0" smtClean="0"/>
              <a:t>» – природа) изучает природу земной поверхности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691828" y="664607"/>
            <a:ext cx="4201192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(от греческих слов «</a:t>
            </a:r>
            <a:r>
              <a:rPr lang="ru-RU" dirty="0" err="1" smtClean="0"/>
              <a:t>соци</a:t>
            </a:r>
            <a:r>
              <a:rPr lang="ru-RU" dirty="0" smtClean="0"/>
              <a:t>» – общество, «экономия» – управление хозяйством) изучает разнообразие мира людей и его хозяйство.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5908" y="1783162"/>
            <a:ext cx="3571891" cy="2232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5908" y="4184034"/>
            <a:ext cx="3576462" cy="2372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65841" y="2026861"/>
            <a:ext cx="3445934" cy="258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5841" y="4773236"/>
            <a:ext cx="3445934" cy="1422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15626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«Семья» географических наук </a:t>
            </a:r>
            <a:endParaRPr lang="ru-RU" sz="4800" dirty="0"/>
          </a:p>
        </p:txBody>
      </p:sp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28863" y="6381328"/>
            <a:ext cx="360040" cy="36004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765817" y="6435334"/>
            <a:ext cx="254406" cy="25202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право 5">
            <a:hlinkClick r:id="" action="ppaction://hlinkshowjump?jump=previousslide"/>
          </p:cNvPr>
          <p:cNvSpPr/>
          <p:nvPr/>
        </p:nvSpPr>
        <p:spPr>
          <a:xfrm flipH="1">
            <a:off x="7914922" y="6430056"/>
            <a:ext cx="254406" cy="25202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 rot="5400000" flipH="1">
            <a:off x="8358558" y="6431245"/>
            <a:ext cx="254406" cy="25202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764704"/>
            <a:ext cx="865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Используя текст ­­§3 учебника, заполните таблицу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5621529"/>
              </p:ext>
            </p:extLst>
          </p:nvPr>
        </p:nvGraphicFramePr>
        <p:xfrm>
          <a:off x="208883" y="1134036"/>
          <a:ext cx="8658226" cy="482092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295527"/>
                <a:gridCol w="63626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Наука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 изучения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Физическая география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Социально-экономическая</a:t>
                      </a:r>
                      <a:r>
                        <a:rPr lang="ru-RU" baseline="0" dirty="0" smtClean="0"/>
                        <a:t> география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40974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8941" y="1289424"/>
            <a:ext cx="8677834" cy="6364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812800" algn="just"/>
            <a:r>
              <a:rPr lang="ru-RU" dirty="0" smtClean="0"/>
              <a:t>Как выдумаете, почему количество географических наук постоянно увеличивается?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87443" y="1373427"/>
            <a:ext cx="482134" cy="48574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68941" y="254000"/>
            <a:ext cx="8677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Д.З. Выучить §3 стр. 18-21, выучить тетради, сделать задания в тетради.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8941" y="2140324"/>
            <a:ext cx="8677834" cy="6364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812800" algn="just"/>
            <a:r>
              <a:rPr lang="ru-RU" dirty="0" smtClean="0"/>
              <a:t>Как современная география связана с другими науками? Приведите примеры.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87443" y="2224327"/>
            <a:ext cx="482134" cy="48574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352779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еография 5 класс урок №3 География - наука о Земл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EC03C427-55CE-425B-8A73-CCFD9078FB7E}" vid="{9C3BA7E9-1B68-4934-92D6-25AFEB32E02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География 5 класс урок №3 География - наука о Земле</Template>
  <TotalTime>1</TotalTime>
  <Words>211</Words>
  <Application>Microsoft Office PowerPoint</Application>
  <PresentationFormat>Экран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География 5 класс урок №3 География - наука о Земле</vt:lpstr>
      <vt:lpstr>География – наука о Земле</vt:lpstr>
      <vt:lpstr>Проверка изученного ранее</vt:lpstr>
      <vt:lpstr>План изучения темы</vt:lpstr>
      <vt:lpstr>Как появилась география</vt:lpstr>
      <vt:lpstr>Задачи географии</vt:lpstr>
      <vt:lpstr>Слайд 6</vt:lpstr>
      <vt:lpstr>«Семья» географических наук 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География – наука о Земле</dc:title>
  <dc:creator>Людмила</dc:creator>
  <cp:lastModifiedBy>Людмила</cp:lastModifiedBy>
  <cp:revision>1</cp:revision>
  <dcterms:created xsi:type="dcterms:W3CDTF">2015-10-07T10:02:39Z</dcterms:created>
  <dcterms:modified xsi:type="dcterms:W3CDTF">2015-10-07T10:03:45Z</dcterms:modified>
</cp:coreProperties>
</file>