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62" r:id="rId9"/>
    <p:sldId id="263" r:id="rId10"/>
    <p:sldId id="270" r:id="rId11"/>
    <p:sldId id="264" r:id="rId12"/>
    <p:sldId id="266" r:id="rId13"/>
    <p:sldId id="271" r:id="rId14"/>
    <p:sldId id="274" r:id="rId15"/>
    <p:sldId id="265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053E92-6C46-4CB2-BDC3-F36239EE5D1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335871-276C-4183-8640-A9BBA972A0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140968"/>
            <a:ext cx="7175351" cy="1793167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урист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1178" y="116632"/>
            <a:ext cx="71416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9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740727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pokhod-i-peshiy-turizm-animatsionnaya-kartinka-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19716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00131"/>
            <a:ext cx="3707904" cy="25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6064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ПЛАН ПУТЕШЕСТВИЯ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359" y="1306215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i="1" dirty="0" smtClean="0"/>
              <a:t>1. Знакомство </a:t>
            </a:r>
            <a:r>
              <a:rPr lang="ru-RU" sz="3200" i="1" dirty="0"/>
              <a:t>со страной и ее </a:t>
            </a:r>
            <a:r>
              <a:rPr lang="ru-RU" sz="3200" i="1" dirty="0" smtClean="0"/>
              <a:t>жителями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2544" y="2848580"/>
            <a:ext cx="772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ea typeface="Calibri"/>
                <a:cs typeface="Times New Roman"/>
              </a:rPr>
              <a:t>2. Достопримечательности </a:t>
            </a:r>
            <a:r>
              <a:rPr lang="ru-RU" sz="3200" i="1" dirty="0" err="1">
                <a:ea typeface="Calibri"/>
                <a:cs typeface="Times New Roman"/>
              </a:rPr>
              <a:t>Глаголии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933056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Прочитай текст в учебнике на стр</a:t>
            </a:r>
            <a:r>
              <a:rPr lang="ru-RU" sz="2800" dirty="0" smtClean="0"/>
              <a:t>.</a:t>
            </a:r>
            <a:r>
              <a:rPr lang="en-US" sz="2800" dirty="0" smtClean="0"/>
              <a:t> 254-255</a:t>
            </a:r>
            <a:r>
              <a:rPr lang="ru-RU" sz="2800" dirty="0" smtClean="0"/>
              <a:t>  </a:t>
            </a:r>
            <a:r>
              <a:rPr lang="ru-RU" sz="2800" dirty="0" smtClean="0"/>
              <a:t>и отметь информацию: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+ известное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неизвестное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? сомнения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87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3971507"/>
              </p:ext>
            </p:extLst>
          </p:nvPr>
        </p:nvGraphicFramePr>
        <p:xfrm>
          <a:off x="323528" y="404664"/>
          <a:ext cx="8352928" cy="429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616624"/>
              </a:tblGrid>
              <a:tr h="818494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Возвратность/невозвратность</a:t>
                      </a:r>
                      <a:endParaRPr lang="ru-RU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Спряжение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Переходность/непереходность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Наклонения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ÐÐ°ÑÑÐ¸Ð½ÐºÐ¸ Ð¿Ð¾ Ð·Ð°Ð¿ÑÐ¾ÑÑ ÑÐµÐ»Ð¾Ð²ÐµÑÐµÐº Ð´ÑÐ¼Ð°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560590" cy="30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0803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Проверь себя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Определите известные вам морфологические признаки глагола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31004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занимает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3937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обосновался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79685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приезжайте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ÐÐ°ÑÑÐ¸Ð½ÐºÐ¸ Ð¿Ð¾ Ð·Ð°Ð¿ÑÐ¾ÑÑ ÑÐµÐ±ÐµÐ½Ð¾Ðº Ð´ÑÐ¼Ð°ÐµÑ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64" y="2944564"/>
            <a:ext cx="28575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0803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Проверь себя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занимает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140967"/>
            <a:ext cx="305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обосновался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050" y="4362541"/>
            <a:ext cx="295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приезжайте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3502" y="1879604"/>
            <a:ext cx="4873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a typeface="Calibri"/>
              </a:rPr>
              <a:t>несов. вид, 1 </a:t>
            </a:r>
            <a:r>
              <a:rPr lang="ru-RU" sz="2400" dirty="0" err="1">
                <a:solidFill>
                  <a:srgbClr val="FF0000"/>
                </a:solidFill>
                <a:ea typeface="Calibri"/>
              </a:rPr>
              <a:t>спр</a:t>
            </a:r>
            <a:r>
              <a:rPr lang="ru-RU" sz="2400" dirty="0">
                <a:solidFill>
                  <a:srgbClr val="FF0000"/>
                </a:solidFill>
                <a:ea typeface="Calibri"/>
              </a:rPr>
              <a:t>., наст. </a:t>
            </a:r>
            <a:r>
              <a:rPr lang="ru-RU" sz="2400" dirty="0" err="1">
                <a:solidFill>
                  <a:srgbClr val="FF0000"/>
                </a:solidFill>
                <a:ea typeface="Calibri"/>
              </a:rPr>
              <a:t>вр</a:t>
            </a:r>
            <a:r>
              <a:rPr lang="ru-RU" sz="2400" dirty="0">
                <a:solidFill>
                  <a:srgbClr val="FF0000"/>
                </a:solidFill>
                <a:ea typeface="Calibri"/>
              </a:rPr>
              <a:t>., 3 лицо, </a:t>
            </a:r>
            <a:r>
              <a:rPr lang="ru-RU" sz="2400" dirty="0" err="1">
                <a:solidFill>
                  <a:srgbClr val="FF0000"/>
                </a:solidFill>
                <a:ea typeface="Calibri"/>
              </a:rPr>
              <a:t>ед.ч</a:t>
            </a:r>
            <a:r>
              <a:rPr lang="ru-RU" sz="2400" dirty="0">
                <a:solidFill>
                  <a:srgbClr val="FF0000"/>
                </a:solidFill>
                <a:ea typeface="Calibri"/>
              </a:rPr>
              <a:t>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29776" y="3048633"/>
            <a:ext cx="4347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a typeface="Calibri"/>
              </a:rPr>
              <a:t>сов. вид, 1 </a:t>
            </a:r>
            <a:r>
              <a:rPr lang="ru-RU" sz="2400" dirty="0" err="1">
                <a:solidFill>
                  <a:srgbClr val="FF0000"/>
                </a:solidFill>
                <a:ea typeface="Calibri"/>
              </a:rPr>
              <a:t>спр</a:t>
            </a:r>
            <a:r>
              <a:rPr lang="ru-RU" sz="2400" dirty="0">
                <a:solidFill>
                  <a:srgbClr val="FF0000"/>
                </a:solidFill>
                <a:ea typeface="Calibri"/>
              </a:rPr>
              <a:t>.. </a:t>
            </a:r>
            <a:r>
              <a:rPr lang="ru-RU" sz="2400" dirty="0" err="1">
                <a:solidFill>
                  <a:srgbClr val="FF0000"/>
                </a:solidFill>
                <a:ea typeface="Calibri"/>
              </a:rPr>
              <a:t>прош.вр</a:t>
            </a:r>
            <a:r>
              <a:rPr lang="ru-RU" sz="2400" dirty="0">
                <a:solidFill>
                  <a:srgbClr val="FF0000"/>
                </a:solidFill>
                <a:ea typeface="Calibri"/>
              </a:rPr>
              <a:t>.. </a:t>
            </a:r>
            <a:r>
              <a:rPr lang="ru-RU" sz="2400" dirty="0" err="1">
                <a:solidFill>
                  <a:srgbClr val="FF0000"/>
                </a:solidFill>
                <a:ea typeface="Calibri"/>
              </a:rPr>
              <a:t>м.р</a:t>
            </a:r>
            <a:r>
              <a:rPr lang="ru-RU" sz="2400" dirty="0">
                <a:solidFill>
                  <a:srgbClr val="FF0000"/>
                </a:solidFill>
                <a:ea typeface="Calibri"/>
              </a:rPr>
              <a:t>., </a:t>
            </a:r>
            <a:r>
              <a:rPr lang="ru-RU" sz="2400" dirty="0" err="1">
                <a:solidFill>
                  <a:srgbClr val="FF0000"/>
                </a:solidFill>
                <a:ea typeface="Calibri"/>
              </a:rPr>
              <a:t>ед.ч</a:t>
            </a:r>
            <a:r>
              <a:rPr lang="ru-RU" sz="2400" dirty="0">
                <a:solidFill>
                  <a:srgbClr val="FF0000"/>
                </a:solidFill>
                <a:ea typeface="Calibri"/>
              </a:rPr>
              <a:t>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13443" y="4362541"/>
            <a:ext cx="4067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  <a:ea typeface="Calibri"/>
              </a:rPr>
              <a:t>несов.в</a:t>
            </a:r>
            <a:r>
              <a:rPr lang="ru-RU" sz="2400" dirty="0">
                <a:solidFill>
                  <a:srgbClr val="FF0000"/>
                </a:solidFill>
                <a:ea typeface="Calibri"/>
              </a:rPr>
              <a:t>., 1 </a:t>
            </a:r>
            <a:r>
              <a:rPr lang="ru-RU" sz="2400" dirty="0" err="1">
                <a:solidFill>
                  <a:srgbClr val="FF0000"/>
                </a:solidFill>
                <a:ea typeface="Calibri"/>
              </a:rPr>
              <a:t>спр</a:t>
            </a:r>
            <a:r>
              <a:rPr lang="ru-RU" sz="2400" dirty="0">
                <a:solidFill>
                  <a:srgbClr val="FF0000"/>
                </a:solidFill>
                <a:ea typeface="Calibri"/>
              </a:rPr>
              <a:t>., время </a:t>
            </a:r>
            <a:r>
              <a:rPr lang="ru-RU" sz="2400" dirty="0" smtClean="0">
                <a:solidFill>
                  <a:srgbClr val="FF0000"/>
                </a:solidFill>
                <a:ea typeface="Calibri"/>
              </a:rPr>
              <a:t>определить нельзя, </a:t>
            </a:r>
            <a:r>
              <a:rPr lang="ru-RU" sz="2400" dirty="0">
                <a:solidFill>
                  <a:srgbClr val="FF0000"/>
                </a:solidFill>
                <a:ea typeface="Calibri"/>
              </a:rPr>
              <a:t>2 л., </a:t>
            </a:r>
            <a:r>
              <a:rPr lang="ru-RU" sz="2400" dirty="0" err="1">
                <a:solidFill>
                  <a:srgbClr val="FF0000"/>
                </a:solidFill>
                <a:ea typeface="Calibri"/>
              </a:rPr>
              <a:t>мн.ч</a:t>
            </a:r>
            <a:r>
              <a:rPr lang="ru-RU" sz="2400" dirty="0">
                <a:solidFill>
                  <a:srgbClr val="FF0000"/>
                </a:solidFill>
                <a:ea typeface="Calibri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47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9902208"/>
              </p:ext>
            </p:extLst>
          </p:nvPr>
        </p:nvGraphicFramePr>
        <p:xfrm>
          <a:off x="323528" y="404664"/>
          <a:ext cx="8352928" cy="429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616624"/>
              </a:tblGrid>
              <a:tr h="818494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Возвратность/невозвратность</a:t>
                      </a:r>
                      <a:endParaRPr lang="ru-RU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Спряжение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Переходность/непереходность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Наклонения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ÐÐ°ÑÑÐ¸Ð½ÐºÐ¸ Ð¿Ð¾ Ð·Ð°Ð¿ÑÐ¾ÑÑ ÑÐµÐ»Ð¾Ð²ÐµÑÐµÐº Ð´ÑÐ¼Ð°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560590" cy="30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640960" cy="4104456"/>
          </a:xfrm>
        </p:spPr>
        <p:txBody>
          <a:bodyPr>
            <a:normAutofit fontScale="55000" lnSpcReduction="20000"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Ура! Свершилось! Я отправляюсь изучать страну____________________________!  Начало путешествия было для меня 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___________________________. 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убедился, что жители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мне уже знакомы, ведь глагол –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речи, которая отвечает на вопросы______________________________ и 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обозначает___________________________________.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вспомнил (а), что у глагола можно определить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___________________________.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я еще не знаю, 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такое_______________________________.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Надеюсь, что впереди меня ждет  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__.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33265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Запись в дневнике путешественника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ÐÐ°ÑÑÐ¸Ð½ÐºÐ¸ Ð¿Ð¾ Ð·Ð°Ð¿ÑÐ¾ÑÑ Ð´ÐµÑÐ¸ ÑÐ°Ð´ÑÑÑÑ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4077072"/>
            <a:ext cx="38766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Домашнее задание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200800" cy="431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1.Сделать </a:t>
            </a:r>
            <a:r>
              <a:rPr lang="ru-RU" sz="3200" dirty="0">
                <a:ea typeface="Calibri"/>
                <a:cs typeface="Times New Roman"/>
              </a:rPr>
              <a:t>записи в дневник путешественника о первом </a:t>
            </a:r>
            <a:r>
              <a:rPr lang="ru-RU" sz="3200" dirty="0" smtClean="0">
                <a:ea typeface="Calibri"/>
                <a:cs typeface="Times New Roman"/>
              </a:rPr>
              <a:t>дне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2. Начать </a:t>
            </a:r>
            <a:r>
              <a:rPr lang="ru-RU" sz="3200" dirty="0">
                <a:ea typeface="Calibri"/>
                <a:cs typeface="Times New Roman"/>
              </a:rPr>
              <a:t>оформление </a:t>
            </a:r>
            <a:r>
              <a:rPr lang="ru-RU" sz="3200" dirty="0" err="1">
                <a:ea typeface="Calibri"/>
                <a:cs typeface="Times New Roman"/>
              </a:rPr>
              <a:t>тревелбука</a:t>
            </a:r>
            <a:r>
              <a:rPr lang="ru-RU" sz="3200" dirty="0">
                <a:ea typeface="Calibri"/>
                <a:cs typeface="Times New Roman"/>
              </a:rPr>
              <a:t> </a:t>
            </a:r>
            <a:r>
              <a:rPr lang="ru-RU" sz="3200" dirty="0" smtClean="0">
                <a:ea typeface="Calibri"/>
                <a:cs typeface="Times New Roman"/>
              </a:rPr>
              <a:t>(примеры </a:t>
            </a:r>
            <a:r>
              <a:rPr lang="ru-RU" sz="3200" dirty="0">
                <a:ea typeface="Calibri"/>
                <a:cs typeface="Times New Roman"/>
              </a:rPr>
              <a:t>посмотреть в </a:t>
            </a:r>
            <a:r>
              <a:rPr lang="ru-RU" sz="3200" dirty="0" smtClean="0">
                <a:ea typeface="Calibri"/>
                <a:cs typeface="Times New Roman"/>
              </a:rPr>
              <a:t>Интернете)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 </a:t>
            </a:r>
            <a:r>
              <a:rPr lang="ru-RU" sz="3200" dirty="0" smtClean="0">
                <a:ea typeface="Calibri"/>
                <a:cs typeface="Times New Roman"/>
              </a:rPr>
              <a:t>3. Нарисовать </a:t>
            </a:r>
            <a:r>
              <a:rPr lang="ru-RU" sz="3200" dirty="0">
                <a:ea typeface="Calibri"/>
                <a:cs typeface="Times New Roman"/>
              </a:rPr>
              <a:t>карту </a:t>
            </a:r>
            <a:r>
              <a:rPr lang="ru-RU" sz="3200" dirty="0" err="1">
                <a:ea typeface="Calibri"/>
                <a:cs typeface="Times New Roman"/>
              </a:rPr>
              <a:t>Глаголии</a:t>
            </a:r>
            <a:r>
              <a:rPr lang="ru-RU" sz="3200" dirty="0">
                <a:ea typeface="Calibri"/>
                <a:cs typeface="Times New Roman"/>
              </a:rPr>
              <a:t> с </a:t>
            </a:r>
            <a:r>
              <a:rPr lang="ru-RU" sz="3200" dirty="0" smtClean="0">
                <a:ea typeface="Calibri"/>
                <a:cs typeface="Times New Roman"/>
              </a:rPr>
              <a:t>достопримечательностями (по желанию)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80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ÐÐ°ÑÑÐ¸Ð½ÐºÐ¸ Ð¿Ð¾ Ð·Ð°Ð¿ÑÐ¾ÑÑ ÑÐ¿Ð°ÑÐ¸Ð±Ð¾ Ð·Ð° Ð²Ð½Ð¸Ð¼Ð°Ð½Ð¸Ðµ Ð³Ð¸Ñ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3" y="188640"/>
            <a:ext cx="7416824" cy="64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42570"/>
            <a:ext cx="5537787" cy="347472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Book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–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движение, путешествие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 –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1124616" y="1736810"/>
            <a:ext cx="342043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2456763" y="1829871"/>
            <a:ext cx="342042" cy="1008112"/>
          </a:xfrm>
          <a:prstGeom prst="rightBrace">
            <a:avLst>
              <a:gd name="adj1" fmla="val 8333"/>
              <a:gd name="adj2" fmla="val 454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62068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Что такое ТРЕВЕЛБУК?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7585" y="1488848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ТРЕВЕЛБУК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ТРЭВЕЛБУК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ТРЕВЕЛ-БУК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ТРЭВЕЛ БУК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 descr="ÐÐ°ÑÑÐ¸Ð½ÐºÐ¸ Ð¿Ð¾ Ð·Ð°Ð¿ÑÐ¾ÑÑ Ð´Ð½ÐµÐ²Ð½Ð¸Ðº Ð¿ÑÑÐµÑÐµÑÑÐ²ÐµÐ½Ð½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2176078" cy="317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Разновидности </a:t>
            </a:r>
            <a:r>
              <a:rPr lang="ru-RU" dirty="0" err="1" smtClean="0"/>
              <a:t>тревелбуков</a:t>
            </a:r>
            <a:endParaRPr lang="ru-RU" dirty="0"/>
          </a:p>
        </p:txBody>
      </p:sp>
      <p:pic>
        <p:nvPicPr>
          <p:cNvPr id="4" name="Рисунок 8" descr="Изображение выглядит как доска, стол, сидит, деревян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EF0AEF-FEB7-4CEF-A996-3A22787B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1"/>
            <a:ext cx="3312368" cy="2219680"/>
          </a:xfrm>
          <a:prstGeom prst="rect">
            <a:avLst/>
          </a:prstGeom>
        </p:spPr>
      </p:pic>
      <p:pic>
        <p:nvPicPr>
          <p:cNvPr id="5" name="Рисунок 14" descr="Изображение выглядит как стол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DFC495A-41C6-49CF-BBC4-BF173E515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183638"/>
            <a:ext cx="3462066" cy="1985881"/>
          </a:xfrm>
          <a:prstGeom prst="rect">
            <a:avLst/>
          </a:prstGeom>
        </p:spPr>
      </p:pic>
      <p:pic>
        <p:nvPicPr>
          <p:cNvPr id="6" name="Рисунок 12" descr="Изображение выглядит как канцелярские товары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DC54F26-E36D-42E1-99F1-DD2E22AE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998414"/>
            <a:ext cx="2743200" cy="2169914"/>
          </a:xfrm>
          <a:prstGeom prst="rect">
            <a:avLst/>
          </a:prstGeom>
        </p:spPr>
      </p:pic>
      <p:pic>
        <p:nvPicPr>
          <p:cNvPr id="7" name="Рисунок 4" descr="Изображение выглядит как канцелярские товар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91E00D2-9FD4-478E-BBAB-08A23718B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2" y="4168328"/>
            <a:ext cx="2993844" cy="2001191"/>
          </a:xfrm>
          <a:prstGeom prst="rect">
            <a:avLst/>
          </a:prstGeom>
        </p:spPr>
      </p:pic>
      <p:pic>
        <p:nvPicPr>
          <p:cNvPr id="8" name="Рисунок 10" descr="Изображение выглядит как конверт, канцелярские товары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4E0220F-F2C5-4623-B403-0A57BBD0E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271" y="1988841"/>
            <a:ext cx="2774086" cy="17281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46" y="3933056"/>
            <a:ext cx="2461250" cy="220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2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ово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53" y="764704"/>
            <a:ext cx="73503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9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ово\Desktop\Снимок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" y="260649"/>
            <a:ext cx="899249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14214"/>
              </p:ext>
            </p:extLst>
          </p:nvPr>
        </p:nvGraphicFramePr>
        <p:xfrm>
          <a:off x="212740" y="552511"/>
          <a:ext cx="7200800" cy="5702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0"/>
              </a:tblGrid>
              <a:tr h="5702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ПРОЕЗДНОЙ БИЛЕТ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ФИО пассажира </a:t>
                      </a:r>
                      <a:r>
                        <a:rPr lang="ru-RU" sz="1800" dirty="0" smtClean="0">
                          <a:effectLst/>
                        </a:rPr>
                        <a:t>_____________________________________________________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Рейс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Место вылета:    </a:t>
                      </a:r>
                      <a:r>
                        <a:rPr lang="ru-RU" sz="1800" u="sng" dirty="0">
                          <a:effectLst/>
                        </a:rPr>
                        <a:t>Оленегорск Мурманской области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Дата </a:t>
                      </a:r>
                      <a:r>
                        <a:rPr lang="ru-RU" sz="1800" dirty="0" smtClean="0">
                          <a:effectLst/>
                        </a:rPr>
                        <a:t>вылета: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07.05.2018</a:t>
                      </a:r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Место прилета:  </a:t>
                      </a:r>
                      <a:r>
                        <a:rPr lang="ru-RU" sz="2400" u="sng" dirty="0" err="1" smtClean="0">
                          <a:effectLst/>
                        </a:rPr>
                        <a:t>Глаголия</a:t>
                      </a:r>
                      <a:endParaRPr lang="ru-RU" sz="2400" u="sng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 smtClean="0">
                          <a:effectLst/>
                        </a:rPr>
                        <a:t> Морфологической области</a:t>
                      </a:r>
                      <a:r>
                        <a:rPr lang="ru-RU" sz="2400" u="sng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u="sng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2" marR="46252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42108" y="2348880"/>
            <a:ext cx="2200275" cy="43204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/>
              <a:t>136</a:t>
            </a:r>
            <a:endParaRPr lang="ru-RU" sz="3200" dirty="0"/>
          </a:p>
        </p:txBody>
      </p:sp>
      <p:pic>
        <p:nvPicPr>
          <p:cNvPr id="2053" name="Picture 5" descr="ÐÐ°ÑÑÐ¸Ð½ÐºÐ¸ Ð¿Ð¾ Ð·Ð°Ð¿ÑÐ¾ÑÑ Ð² ÑÐ°Ð¼Ð¾Ð»ÐµÑÐµ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62" y="3789040"/>
            <a:ext cx="4598612" cy="25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ПЛАН ПУТЕШЕСТВИЯ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081" y="1306215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i="1" dirty="0" smtClean="0"/>
              <a:t>1. Знакомство </a:t>
            </a:r>
            <a:r>
              <a:rPr lang="ru-RU" sz="3200" i="1" dirty="0"/>
              <a:t>со страной и ее </a:t>
            </a:r>
            <a:r>
              <a:rPr lang="ru-RU" sz="3200" i="1" dirty="0" smtClean="0"/>
              <a:t>жителями</a:t>
            </a:r>
            <a:endParaRPr lang="ru-RU" sz="3200" dirty="0"/>
          </a:p>
        </p:txBody>
      </p:sp>
      <p:pic>
        <p:nvPicPr>
          <p:cNvPr id="4098" name="Picture 2" descr="ÐÐ°ÑÑÐ¸Ð½ÐºÐ¸ Ð¿Ð¾ Ð·Ð°Ð¿ÑÐ¾ÑÑ Ð´ÐµÑÐ¸ Ð² Ð¿Ð¾ÑÐ¾Ð´Ðµ ÑÐ¸ÑÑÐ½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564904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еново\Desktop\Снимок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4" cy="63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Глаголы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920880" cy="5040560"/>
          </a:xfrm>
        </p:spPr>
        <p:txBody>
          <a:bodyPr>
            <a:normAutofit lnSpcReduction="100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Подсчитать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Обосновался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Оберегают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                       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                       Раскинулись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Меняют                             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Белеют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Краснеют                          Синеют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                               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                      Приезжайте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210</TotalTime>
  <Words>272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Турист</vt:lpstr>
      <vt:lpstr>Презентация PowerPoint</vt:lpstr>
      <vt:lpstr>Разновидности тревелбуков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Глаголы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Гончаренко</dc:creator>
  <cp:lastModifiedBy>Мария Гончаренко</cp:lastModifiedBy>
  <cp:revision>20</cp:revision>
  <dcterms:created xsi:type="dcterms:W3CDTF">2018-05-06T07:55:50Z</dcterms:created>
  <dcterms:modified xsi:type="dcterms:W3CDTF">2018-05-06T17:41:39Z</dcterms:modified>
</cp:coreProperties>
</file>