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0" r:id="rId4"/>
    <p:sldId id="258" r:id="rId5"/>
    <p:sldId id="272" r:id="rId6"/>
    <p:sldId id="271" r:id="rId7"/>
    <p:sldId id="269" r:id="rId8"/>
    <p:sldId id="273" r:id="rId9"/>
    <p:sldId id="259" r:id="rId10"/>
    <p:sldId id="275" r:id="rId11"/>
    <p:sldId id="260" r:id="rId12"/>
    <p:sldId id="261" r:id="rId13"/>
    <p:sldId id="262" r:id="rId14"/>
    <p:sldId id="263" r:id="rId15"/>
    <p:sldId id="267" r:id="rId16"/>
    <p:sldId id="268" r:id="rId17"/>
    <p:sldId id="264" r:id="rId18"/>
    <p:sldId id="265" r:id="rId19"/>
    <p:sldId id="266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5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4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94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69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2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9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8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0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8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3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FB14E-AF01-404B-AD90-0A54180992F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136FD7-CEEF-488D-BB9F-BC19509F9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2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608" y="154070"/>
            <a:ext cx="11668259" cy="32201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"</a:t>
            </a:r>
            <a:r>
              <a:rPr lang="ru-RU" sz="4000" dirty="0"/>
              <a:t>Особенности дистанционного преподавания математики в условиях реализации ФГОС с использованием технологии </a:t>
            </a:r>
            <a:r>
              <a:rPr lang="ru-RU" sz="4000" dirty="0" err="1"/>
              <a:t>блочно</a:t>
            </a:r>
            <a:r>
              <a:rPr lang="ru-RU" sz="4000" dirty="0"/>
              <a:t>-модульного обучения на примере работы с Google Диском"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9089" y="3467452"/>
            <a:ext cx="3857482" cy="1434485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Выполнила: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Печёрская Елена Юрьевна, учитель математики ОГКОУ КШИ «Колпашевский кадетский корпус»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8 самых необычных предметов, которые изучат ученики в разных странах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64" y="3580327"/>
            <a:ext cx="4678896" cy="31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0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197" y="624110"/>
            <a:ext cx="9697792" cy="1280890"/>
          </a:xfrm>
        </p:spPr>
        <p:txBody>
          <a:bodyPr/>
          <a:lstStyle/>
          <a:p>
            <a:r>
              <a:rPr lang="ru-RU" dirty="0" smtClean="0"/>
              <a:t>     Работа </a:t>
            </a:r>
            <a:r>
              <a:rPr lang="ru-RU" dirty="0"/>
              <a:t>с Google Диском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Инструкция] Создание гугл-тестов (гугл-форм) / Ха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67" y="1312780"/>
            <a:ext cx="3593206" cy="54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0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22463"/>
            <a:ext cx="11974286" cy="6735537"/>
          </a:xfrm>
        </p:spPr>
      </p:pic>
      <p:sp>
        <p:nvSpPr>
          <p:cNvPr id="5" name="Стрелка влево 4"/>
          <p:cNvSpPr/>
          <p:nvPr/>
        </p:nvSpPr>
        <p:spPr>
          <a:xfrm>
            <a:off x="2760617" y="2960914"/>
            <a:ext cx="1375954" cy="1828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2760617" y="3143794"/>
            <a:ext cx="1375954" cy="174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8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88172"/>
            <a:ext cx="12035247" cy="6769828"/>
          </a:xfrm>
        </p:spPr>
      </p:pic>
    </p:spTree>
    <p:extLst>
      <p:ext uri="{BB962C8B-B14F-4D97-AF65-F5344CB8AC3E}">
        <p14:creationId xmlns:p14="http://schemas.microsoft.com/office/powerpoint/2010/main" val="282905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104811"/>
            <a:ext cx="11686902" cy="6573883"/>
          </a:xfrm>
        </p:spPr>
      </p:pic>
      <p:sp>
        <p:nvSpPr>
          <p:cNvPr id="5" name="Овал 4"/>
          <p:cNvSpPr/>
          <p:nvPr/>
        </p:nvSpPr>
        <p:spPr>
          <a:xfrm>
            <a:off x="9718766" y="722811"/>
            <a:ext cx="304800" cy="313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Двойная стрелка влево/вверх 5"/>
          <p:cNvSpPr/>
          <p:nvPr/>
        </p:nvSpPr>
        <p:spPr>
          <a:xfrm>
            <a:off x="9370423" y="1264555"/>
            <a:ext cx="592183" cy="100838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2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30628"/>
            <a:ext cx="11959769" cy="6727371"/>
          </a:xfrm>
        </p:spPr>
      </p:pic>
      <p:sp>
        <p:nvSpPr>
          <p:cNvPr id="5" name="Овал 4"/>
          <p:cNvSpPr/>
          <p:nvPr/>
        </p:nvSpPr>
        <p:spPr>
          <a:xfrm>
            <a:off x="10258697" y="496389"/>
            <a:ext cx="1150121" cy="106897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верх 5"/>
          <p:cNvSpPr/>
          <p:nvPr/>
        </p:nvSpPr>
        <p:spPr>
          <a:xfrm>
            <a:off x="10189029" y="1693087"/>
            <a:ext cx="801188" cy="131137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1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2869"/>
            <a:ext cx="12009120" cy="6755131"/>
          </a:xfrm>
        </p:spPr>
      </p:pic>
      <p:sp>
        <p:nvSpPr>
          <p:cNvPr id="5" name="Овал 4"/>
          <p:cNvSpPr/>
          <p:nvPr/>
        </p:nvSpPr>
        <p:spPr>
          <a:xfrm>
            <a:off x="7210697" y="3143794"/>
            <a:ext cx="1271452" cy="39188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269967"/>
            <a:ext cx="11712059" cy="6588034"/>
          </a:xfrm>
        </p:spPr>
      </p:pic>
      <p:sp>
        <p:nvSpPr>
          <p:cNvPr id="3" name="Стрелка влево 2"/>
          <p:cNvSpPr/>
          <p:nvPr/>
        </p:nvSpPr>
        <p:spPr>
          <a:xfrm>
            <a:off x="2342606" y="3065418"/>
            <a:ext cx="818606" cy="165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39189"/>
            <a:ext cx="12122331" cy="6818812"/>
          </a:xfrm>
        </p:spPr>
      </p:pic>
      <p:sp>
        <p:nvSpPr>
          <p:cNvPr id="5" name="Овал 4"/>
          <p:cNvSpPr/>
          <p:nvPr/>
        </p:nvSpPr>
        <p:spPr>
          <a:xfrm>
            <a:off x="10040983" y="539931"/>
            <a:ext cx="1863634" cy="67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9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" y="87087"/>
            <a:ext cx="12037179" cy="6770914"/>
          </a:xfrm>
        </p:spPr>
      </p:pic>
    </p:spTree>
    <p:extLst>
      <p:ext uri="{BB962C8B-B14F-4D97-AF65-F5344CB8AC3E}">
        <p14:creationId xmlns:p14="http://schemas.microsoft.com/office/powerpoint/2010/main" val="225438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2869"/>
            <a:ext cx="12009120" cy="6755131"/>
          </a:xfrm>
        </p:spPr>
      </p:pic>
    </p:spTree>
    <p:extLst>
      <p:ext uri="{BB962C8B-B14F-4D97-AF65-F5344CB8AC3E}">
        <p14:creationId xmlns:p14="http://schemas.microsoft.com/office/powerpoint/2010/main" val="302815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348792"/>
            <a:ext cx="10226947" cy="6004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 основе </a:t>
            </a:r>
            <a:r>
              <a:rPr lang="ru-RU" sz="2400" b="1" dirty="0" err="1"/>
              <a:t>блочно</a:t>
            </a:r>
            <a:r>
              <a:rPr lang="ru-RU" sz="2400" b="1" dirty="0"/>
              <a:t>-модульной технологии обучения</a:t>
            </a:r>
            <a:r>
              <a:rPr lang="ru-RU" sz="2400" dirty="0"/>
              <a:t> лежит идея о том, что ученик должен проводить работу, направленную на освоение новых знаний и навыков самостоятельно, а роль педагога ограничивается управлением процесса обучения. Учитель должен организовать учебный процесс, создать у учащихся мотивацию, направлять внимание учащихся, проверять и давать обратную связь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b="1" dirty="0"/>
              <a:t>Модуль</a:t>
            </a:r>
            <a:r>
              <a:rPr lang="ru-RU" sz="2400" dirty="0"/>
              <a:t> – это базовая единица блочно-модульного обучения, целостный блок информации, который состоит из </a:t>
            </a:r>
            <a:r>
              <a:rPr lang="ru-RU" sz="2400" dirty="0" smtClean="0"/>
              <a:t>программы </a:t>
            </a:r>
            <a:r>
              <a:rPr lang="ru-RU" sz="2400" dirty="0"/>
              <a:t>мероприятий, направленных на достижение поставленных </a:t>
            </a:r>
            <a:r>
              <a:rPr lang="ru-RU" sz="2400" dirty="0" smtClean="0"/>
              <a:t>целей и задач, </a:t>
            </a:r>
            <a:r>
              <a:rPr lang="ru-RU" sz="2400" dirty="0"/>
              <a:t>а также методического описания </a:t>
            </a:r>
            <a:r>
              <a:rPr lang="ru-RU" sz="2400" dirty="0" smtClean="0"/>
              <a:t>процесса.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314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167" y="1680178"/>
            <a:ext cx="8911687" cy="128089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5459" y="5932868"/>
            <a:ext cx="3729463" cy="5872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 smtClean="0"/>
              <a:t>Использовались материалы:</a:t>
            </a:r>
          </a:p>
          <a:p>
            <a:pPr marL="0" indent="0">
              <a:buNone/>
            </a:pPr>
            <a:r>
              <a:rPr lang="en-US" sz="1400" dirty="0"/>
              <a:t>https://</a:t>
            </a:r>
            <a:r>
              <a:rPr lang="en-US" sz="1400" dirty="0" smtClean="0"/>
              <a:t>www.google.com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3025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5" b="6829"/>
          <a:stretch/>
        </p:blipFill>
        <p:spPr>
          <a:xfrm>
            <a:off x="964409" y="194855"/>
            <a:ext cx="10540203" cy="6386249"/>
          </a:xfrm>
        </p:spPr>
      </p:pic>
    </p:spTree>
    <p:extLst>
      <p:ext uri="{BB962C8B-B14F-4D97-AF65-F5344CB8AC3E}">
        <p14:creationId xmlns:p14="http://schemas.microsoft.com/office/powerpoint/2010/main" val="2611946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50461" y="693900"/>
            <a:ext cx="9547807" cy="5016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Блок имеет следующую структуру: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ПМ – ИМ – РМ – МС – МКЗ – МК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ПМ – проблемный модуль.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ИМ – информационный модуль.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РМ – расширенный модуль.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МС – модуль систематизации.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МКЗ – модуль коррекции знаний.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МК – модуль контроля.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10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Как убедить учеников писать? — Дида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41" y="2849524"/>
            <a:ext cx="5768705" cy="38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760890" y="71007"/>
            <a:ext cx="3915177" cy="135228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72732" y="1343160"/>
            <a:ext cx="3850783" cy="11484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81977" y="1588571"/>
            <a:ext cx="3694090" cy="126095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76067" y="1338311"/>
            <a:ext cx="3700530" cy="12953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82614" y="430200"/>
            <a:ext cx="1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Модуль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09094" y="1588571"/>
            <a:ext cx="239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Целевой план действий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23635" y="1862928"/>
            <a:ext cx="325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Блок информации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071244" y="1291233"/>
            <a:ext cx="35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Методическое руководство по достижению целей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745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434" y="296213"/>
            <a:ext cx="10573555" cy="6297769"/>
          </a:xfrm>
        </p:spPr>
        <p:txBody>
          <a:bodyPr>
            <a:normAutofit/>
          </a:bodyPr>
          <a:lstStyle/>
          <a:p>
            <a:r>
              <a:rPr lang="ru-RU" b="1" dirty="0"/>
              <a:t>«Целое уравнение и его корни».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tx1"/>
                </a:solidFill>
              </a:rPr>
              <a:t>Интегрирующие </a:t>
            </a:r>
            <a:r>
              <a:rPr lang="ru-RU" i="1" dirty="0">
                <a:solidFill>
                  <a:schemeClr val="tx1"/>
                </a:solidFill>
              </a:rPr>
              <a:t>цели: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</a:rPr>
              <a:t>•</a:t>
            </a:r>
            <a:r>
              <a:rPr lang="ru-RU" dirty="0">
                <a:solidFill>
                  <a:schemeClr val="tx1"/>
                </a:solidFill>
              </a:rPr>
              <a:t> усвоить определения целого уравнения, степени уравнения и биквадратного уравнения;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• научиться: решать уравнения разными способами.</a:t>
            </a:r>
          </a:p>
          <a:p>
            <a:pPr marL="0" indent="0">
              <a:buNone/>
            </a:pPr>
            <a:r>
              <a:rPr lang="ru-RU" u="sng" dirty="0">
                <a:solidFill>
                  <a:schemeClr val="tx1"/>
                </a:solidFill>
              </a:rPr>
              <a:t>Освоение данного модуля способствует развитию вашего логического мышления.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УЭ-1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1.0 </a:t>
            </a:r>
            <a:r>
              <a:rPr lang="ru-RU" i="1" dirty="0">
                <a:solidFill>
                  <a:schemeClr val="tx1"/>
                </a:solidFill>
              </a:rPr>
              <a:t>Цель: </a:t>
            </a:r>
            <a:r>
              <a:rPr lang="ru-RU" dirty="0">
                <a:solidFill>
                  <a:schemeClr val="tx1"/>
                </a:solidFill>
              </a:rPr>
              <a:t>усвоить определения целого уравнения, степени уравнения и биквадратного уравнения.</a:t>
            </a:r>
          </a:p>
          <a:p>
            <a:r>
              <a:rPr lang="ru-RU" dirty="0">
                <a:solidFill>
                  <a:schemeClr val="tx1"/>
                </a:solidFill>
              </a:rPr>
              <a:t>1.1 Запишите дату и тему урока в тетрадь.</a:t>
            </a:r>
          </a:p>
          <a:p>
            <a:r>
              <a:rPr lang="ru-RU" dirty="0">
                <a:solidFill>
                  <a:schemeClr val="tx1"/>
                </a:solidFill>
              </a:rPr>
              <a:t>1.2 Прочитайте по учебнику определения целого уравнения, степени уравнения и биквадратного уравнения, стр. 72,73,75.</a:t>
            </a:r>
          </a:p>
          <a:p>
            <a:r>
              <a:rPr lang="ru-RU" dirty="0">
                <a:solidFill>
                  <a:schemeClr val="tx1"/>
                </a:solidFill>
              </a:rPr>
              <a:t>1.3 Выполните устно задание из учебника № 265</a:t>
            </a:r>
          </a:p>
          <a:p>
            <a:r>
              <a:rPr lang="ru-RU" dirty="0">
                <a:solidFill>
                  <a:schemeClr val="tx1"/>
                </a:solidFill>
              </a:rPr>
              <a:t>Закройте учебник и повторите про себя три раза Пользуйтесь определением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707" y="296213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071" y="302653"/>
            <a:ext cx="10981386" cy="65553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chemeClr val="tx1"/>
                </a:solidFill>
              </a:rPr>
              <a:t>УЭ-2</a:t>
            </a:r>
            <a:endParaRPr lang="ru-RU" sz="8000" dirty="0">
              <a:solidFill>
                <a:schemeClr val="tx1"/>
              </a:solidFill>
            </a:endParaRPr>
          </a:p>
          <a:p>
            <a:r>
              <a:rPr lang="ru-RU" sz="8000" dirty="0">
                <a:solidFill>
                  <a:schemeClr val="tx1"/>
                </a:solidFill>
              </a:rPr>
              <a:t>2.0 </a:t>
            </a:r>
            <a:r>
              <a:rPr lang="ru-RU" sz="8000" i="1" dirty="0" err="1">
                <a:solidFill>
                  <a:schemeClr val="tx1"/>
                </a:solidFill>
              </a:rPr>
              <a:t>Цель:</a:t>
            </a:r>
            <a:r>
              <a:rPr lang="ru-RU" sz="8000" dirty="0" err="1">
                <a:solidFill>
                  <a:schemeClr val="tx1"/>
                </a:solidFill>
              </a:rPr>
              <a:t>усвоить</a:t>
            </a:r>
            <a:r>
              <a:rPr lang="ru-RU" sz="8000" i="1" dirty="0">
                <a:solidFill>
                  <a:schemeClr val="tx1"/>
                </a:solidFill>
              </a:rPr>
              <a:t> </a:t>
            </a:r>
            <a:r>
              <a:rPr lang="ru-RU" sz="8000" dirty="0">
                <a:solidFill>
                  <a:schemeClr val="tx1"/>
                </a:solidFill>
              </a:rPr>
              <a:t>разные способы решения уравнений.</a:t>
            </a:r>
          </a:p>
          <a:p>
            <a:r>
              <a:rPr lang="ru-RU" sz="8000" dirty="0">
                <a:solidFill>
                  <a:schemeClr val="tx1"/>
                </a:solidFill>
              </a:rPr>
              <a:t>2.1 научиться решать уравнения разложением на множители.</a:t>
            </a:r>
          </a:p>
          <a:p>
            <a:r>
              <a:rPr lang="ru-RU" sz="8000" dirty="0">
                <a:solidFill>
                  <a:schemeClr val="tx1"/>
                </a:solidFill>
              </a:rPr>
              <a:t>Решить №272 (</a:t>
            </a:r>
            <a:r>
              <a:rPr lang="ru-RU" sz="8000" dirty="0" err="1">
                <a:solidFill>
                  <a:schemeClr val="tx1"/>
                </a:solidFill>
              </a:rPr>
              <a:t>а,д</a:t>
            </a:r>
            <a:r>
              <a:rPr lang="ru-RU" sz="8000" dirty="0">
                <a:solidFill>
                  <a:schemeClr val="tx1"/>
                </a:solidFill>
              </a:rPr>
              <a:t>). Осуществите взаимную проверку с соседом.</a:t>
            </a:r>
          </a:p>
          <a:p>
            <a:r>
              <a:rPr lang="ru-RU" sz="8000" dirty="0">
                <a:solidFill>
                  <a:schemeClr val="tx1"/>
                </a:solidFill>
              </a:rPr>
              <a:t>2.2 Научиться решать уравнения с помощью введения новой переменной. Решить № 276 (а)</a:t>
            </a: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</a:rPr>
              <a:t>Осуществите взаимную проверку с соседом.</a:t>
            </a:r>
          </a:p>
          <a:p>
            <a:r>
              <a:rPr lang="ru-RU" sz="8000" dirty="0">
                <a:solidFill>
                  <a:schemeClr val="tx1"/>
                </a:solidFill>
              </a:rPr>
              <a:t>2.3 Научиться решать биквадратные уравнения.</a:t>
            </a:r>
          </a:p>
          <a:p>
            <a:r>
              <a:rPr lang="ru-RU" sz="8000" dirty="0">
                <a:solidFill>
                  <a:schemeClr val="tx1"/>
                </a:solidFill>
              </a:rPr>
              <a:t>Решите из учебника №278(а)</a:t>
            </a:r>
          </a:p>
          <a:p>
            <a:r>
              <a:rPr lang="ru-RU" sz="8000" dirty="0">
                <a:solidFill>
                  <a:schemeClr val="tx1"/>
                </a:solidFill>
              </a:rPr>
              <a:t>Осуществите взаимную проверку с соседом.</a:t>
            </a:r>
          </a:p>
          <a:p>
            <a:r>
              <a:rPr lang="ru-RU" sz="8000" dirty="0">
                <a:solidFill>
                  <a:schemeClr val="tx1"/>
                </a:solidFill>
              </a:rPr>
              <a:t>2.4. Научитесь применять полученные знания. Решите из учебника №273(г), 276(г), 278(г).</a:t>
            </a:r>
          </a:p>
          <a:p>
            <a:r>
              <a:rPr lang="ru-RU" sz="8000" dirty="0">
                <a:solidFill>
                  <a:schemeClr val="tx1"/>
                </a:solidFill>
              </a:rPr>
              <a:t>Осуществите взаимную проверку с соседом, выполните проверку по карте контроля.</a:t>
            </a:r>
          </a:p>
          <a:p>
            <a:r>
              <a:rPr lang="ru-RU" sz="8000" dirty="0">
                <a:solidFill>
                  <a:schemeClr val="tx1"/>
                </a:solidFill>
              </a:rPr>
              <a:t>2.5. Обсудите вопросы самоконтроля друг с другом и подготовьтесь к устному ответу</a:t>
            </a:r>
            <a:r>
              <a:rPr lang="ru-RU" sz="8000" dirty="0" smtClean="0">
                <a:solidFill>
                  <a:schemeClr val="tx1"/>
                </a:solidFill>
              </a:rPr>
              <a:t>.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9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072" y="347731"/>
            <a:ext cx="9414458" cy="6155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tx1"/>
                </a:solidFill>
              </a:rPr>
              <a:t>Вопросы для самоконтроля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1. Какое уравнение называется целым?</a:t>
            </a:r>
          </a:p>
          <a:p>
            <a:r>
              <a:rPr lang="ru-RU" dirty="0">
                <a:solidFill>
                  <a:schemeClr val="tx1"/>
                </a:solidFill>
              </a:rPr>
              <a:t>2.Что называется степенью уравнения?</a:t>
            </a:r>
          </a:p>
          <a:p>
            <a:r>
              <a:rPr lang="ru-RU" dirty="0">
                <a:solidFill>
                  <a:schemeClr val="tx1"/>
                </a:solidFill>
              </a:rPr>
              <a:t>3.Что такое биквадратное уравнение?</a:t>
            </a:r>
          </a:p>
          <a:p>
            <a:r>
              <a:rPr lang="ru-RU" dirty="0">
                <a:solidFill>
                  <a:schemeClr val="tx1"/>
                </a:solidFill>
              </a:rPr>
              <a:t>4. Какие существуют способы решения целых уравнений?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Смотри решение примера 1 на с. 74.</a:t>
            </a:r>
          </a:p>
          <a:p>
            <a:r>
              <a:rPr lang="ru-RU" dirty="0">
                <a:solidFill>
                  <a:schemeClr val="tx1"/>
                </a:solidFill>
              </a:rPr>
              <a:t>Смотри решение примера 2 на с. 74</a:t>
            </a:r>
          </a:p>
          <a:p>
            <a:r>
              <a:rPr lang="ru-RU" dirty="0">
                <a:solidFill>
                  <a:schemeClr val="tx1"/>
                </a:solidFill>
              </a:rPr>
              <a:t>Смотри решение примера 3 на стр. 75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УЭ-3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3.0* Далее ваша </a:t>
            </a:r>
            <a:r>
              <a:rPr lang="ru-RU" i="1" dirty="0">
                <a:solidFill>
                  <a:schemeClr val="tx1"/>
                </a:solidFill>
              </a:rPr>
              <a:t>цель </a:t>
            </a:r>
            <a:r>
              <a:rPr lang="ru-RU" dirty="0">
                <a:solidFill>
                  <a:schemeClr val="tx1"/>
                </a:solidFill>
              </a:rPr>
              <a:t>состоит в том, чтобы вывести способы решения уравнений с параметрами.</a:t>
            </a:r>
          </a:p>
          <a:p>
            <a:r>
              <a:rPr lang="ru-RU" dirty="0">
                <a:solidFill>
                  <a:schemeClr val="tx1"/>
                </a:solidFill>
              </a:rPr>
              <a:t>3.1.Решить: при каких значениях в, уравнение 5х</a:t>
            </a:r>
            <a:r>
              <a:rPr lang="ru-RU" baseline="30000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 + вх + 20 = 0 имеет один корень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случае затруднения обратись к учителю.</a:t>
            </a:r>
          </a:p>
          <a:p>
            <a:r>
              <a:rPr lang="ru-RU" dirty="0">
                <a:solidFill>
                  <a:schemeClr val="tx1"/>
                </a:solidFill>
              </a:rPr>
              <a:t>УЭ-4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13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371" y="136430"/>
            <a:ext cx="8911687" cy="1280890"/>
          </a:xfrm>
        </p:spPr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с Google </a:t>
            </a:r>
            <a:r>
              <a:rPr lang="ru-RU" dirty="0" smtClean="0"/>
              <a:t>Диском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691784"/>
            <a:ext cx="11086012" cy="6235883"/>
          </a:xfrm>
        </p:spPr>
      </p:pic>
      <p:sp>
        <p:nvSpPr>
          <p:cNvPr id="6" name="Овал 5"/>
          <p:cNvSpPr/>
          <p:nvPr/>
        </p:nvSpPr>
        <p:spPr>
          <a:xfrm>
            <a:off x="931817" y="1219200"/>
            <a:ext cx="1341120" cy="470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11303725" y="1550125"/>
            <a:ext cx="165463" cy="10014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62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162</Words>
  <Application>Microsoft Office PowerPoint</Application>
  <PresentationFormat>Широкоэкранный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"Особенности дистанционного преподавания математики в условиях реализации ФГОС с использованием технологии блочно-модульного обучения на примере работы с Google Диском"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Google Диском.</vt:lpstr>
      <vt:lpstr>     Работа с Google Диском.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2020-11-15T15:47:47Z</dcterms:created>
  <dcterms:modified xsi:type="dcterms:W3CDTF">2020-11-16T07:35:17Z</dcterms:modified>
</cp:coreProperties>
</file>