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6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47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30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17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9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1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3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3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04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2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CAD71-6290-496F-9ABA-22DEB1991361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9109-0944-42D5-A38F-97FD461C1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8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effectLst/>
                <a:latin typeface="Times New Roman"/>
                <a:ea typeface="Times New Roman"/>
              </a:rPr>
              <a:t>Координаталық жазықтық. Тікбұрышты координата жүйесі.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75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effectLst/>
                <a:latin typeface="Times New Roman"/>
                <a:ea typeface="Times New Roman"/>
              </a:rPr>
              <a:t>Координаталық жазықтық.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403589"/>
              </p:ext>
            </p:extLst>
          </p:nvPr>
        </p:nvGraphicFramePr>
        <p:xfrm>
          <a:off x="899592" y="1484784"/>
          <a:ext cx="7920880" cy="4752528"/>
        </p:xfrm>
        <a:graphic>
          <a:graphicData uri="http://schemas.openxmlformats.org/drawingml/2006/table">
            <a:tbl>
              <a:tblPr firstRow="1" firstCol="1" bandRow="1"/>
              <a:tblGrid>
                <a:gridCol w="7920880"/>
              </a:tblGrid>
              <a:tr h="4752528">
                <a:tc>
                  <a:txBody>
                    <a:bodyPr/>
                    <a:lstStyle/>
                    <a:p>
                      <a:pPr marR="25400" indent="-393700" algn="just"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1200" i="1" spc="-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25400" indent="-393700" algn="just"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1200" i="1" spc="-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25400" indent="-393700" algn="just"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2800" i="1" spc="-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Санақ </a:t>
                      </a:r>
                      <a:r>
                        <a:rPr lang="kk-KZ" sz="2800" i="1" spc="-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басы О нүктесінде қиылыса</a:t>
                      </a:r>
                      <a:r>
                        <a:rPr lang="kk-KZ" sz="2800" i="1" spc="-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тын </a:t>
                      </a:r>
                      <a:r>
                        <a:rPr lang="kk-KZ" sz="2800" i="1" spc="-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өзара перпендикуляр </a:t>
                      </a:r>
                      <a:endParaRPr lang="kk-KZ" sz="2800" i="1" spc="-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25400" indent="-393700" algn="just"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2800" i="1" spc="-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екі </a:t>
                      </a:r>
                      <a:r>
                        <a:rPr lang="kk-KZ" sz="2800" i="1" spc="-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координаталық түзу </a:t>
                      </a:r>
                      <a:r>
                        <a:rPr lang="kk-KZ" sz="2800" i="1" spc="-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тік бұрышты </a:t>
                      </a:r>
                      <a:endParaRPr lang="kk-KZ" sz="2800" i="1" spc="-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R="25400" indent="-393700" algn="just"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2800" i="1" spc="-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координаталар </a:t>
                      </a:r>
                      <a:r>
                        <a:rPr lang="kk-KZ" sz="2800" i="1" spc="-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жү</a:t>
                      </a:r>
                      <a:r>
                        <a:rPr lang="kk-KZ" sz="2800" i="1" spc="-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йесін</a:t>
                      </a:r>
                      <a:r>
                        <a:rPr lang="kk-KZ" sz="2800" i="1" spc="-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 құ</a:t>
                      </a:r>
                      <a:r>
                        <a:rPr lang="kk-KZ" sz="2800" i="1" spc="-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райды.</a:t>
                      </a:r>
                      <a:r>
                        <a:rPr lang="kk-KZ" sz="28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28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  </a:t>
                      </a:r>
                      <a:endParaRPr lang="kk-KZ" sz="2800" dirty="0" smtClean="0">
                        <a:solidFill>
                          <a:srgbClr val="000000"/>
                        </a:solidFill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2800" dirty="0" smtClean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2800" dirty="0" smtClean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2800" dirty="0" smtClean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Сонда </a:t>
                      </a:r>
                      <a:r>
                        <a:rPr lang="kk-KZ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координаталар жүйесі – санақ басы</a:t>
                      </a:r>
                      <a:r>
                        <a:rPr lang="kk-KZ" sz="28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Palatino Linotype"/>
                          <a:cs typeface="Times New Roman"/>
                        </a:rPr>
                        <a:t> </a:t>
                      </a:r>
                      <a:endParaRPr lang="kk-KZ" sz="2800" b="1" i="0" u="none" strike="noStrike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Palatino Linotype"/>
                        <a:cs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2800" b="1" i="0" u="none" strike="noStrike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2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ортақ</a:t>
                      </a:r>
                      <a:r>
                        <a:rPr lang="kk-KZ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өзара перпендикуляр екі </a:t>
                      </a:r>
                      <a:endParaRPr lang="kk-KZ" sz="2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2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2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координаталық </a:t>
                      </a:r>
                      <a:r>
                        <a:rPr lang="kk-KZ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түзу. Сондықтан мұны </a:t>
                      </a:r>
                      <a:r>
                        <a:rPr lang="kk-KZ" sz="2800" b="0" i="1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тік  </a:t>
                      </a:r>
                      <a:endParaRPr lang="kk-KZ" sz="2800" b="0" i="1" u="none" strike="noStrike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2800" b="0" i="1" u="none" strike="noStrike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2800" b="0" i="1" u="none" strike="noStrike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2800" b="0" i="1" u="none" strike="noStrike" spc="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бұрышты </a:t>
                      </a:r>
                      <a:r>
                        <a:rPr lang="kk-KZ" sz="2800" b="0" i="1" u="none" strike="noStrike" spc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координаталар жүйесі</a:t>
                      </a:r>
                      <a:r>
                        <a:rPr lang="kk-KZ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деп </a:t>
                      </a:r>
                      <a:endParaRPr lang="kk-KZ" sz="2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2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28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2700" indent="4572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атайды</a:t>
                      </a:r>
                      <a:r>
                        <a:rPr lang="kk-KZ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Рисунок 17" descr="Описание: C:\Users\Бота-ПК\Pictures\2014-01-14 9\9 0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66" t="35300" r="11078" b="44942"/>
          <a:stretch>
            <a:fillRect/>
          </a:stretch>
        </p:blipFill>
        <p:spPr bwMode="auto">
          <a:xfrm>
            <a:off x="6804248" y="2549101"/>
            <a:ext cx="1917650" cy="1453905"/>
          </a:xfrm>
          <a:prstGeom prst="rect">
            <a:avLst/>
          </a:prstGeom>
          <a:noFill/>
          <a:ln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50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428542"/>
              </p:ext>
            </p:extLst>
          </p:nvPr>
        </p:nvGraphicFramePr>
        <p:xfrm>
          <a:off x="971600" y="908720"/>
          <a:ext cx="7488832" cy="5256584"/>
        </p:xfrm>
        <a:graphic>
          <a:graphicData uri="http://schemas.openxmlformats.org/drawingml/2006/table">
            <a:tbl>
              <a:tblPr firstRow="1" firstCol="1" bandRow="1"/>
              <a:tblGrid>
                <a:gridCol w="7488832"/>
              </a:tblGrid>
              <a:tr h="5256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88900"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2800" i="1" spc="-50" dirty="0">
                          <a:effectLst/>
                          <a:latin typeface="Times New Roman"/>
                          <a:ea typeface="Calibri"/>
                        </a:rPr>
                        <a:t>Тік бұрышты координаталар жүйесі орналасқан жазықтық координаталық жазықтық деп аталады.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79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331349"/>
              </p:ext>
            </p:extLst>
          </p:nvPr>
        </p:nvGraphicFramePr>
        <p:xfrm>
          <a:off x="827584" y="692696"/>
          <a:ext cx="7776864" cy="5616624"/>
        </p:xfrm>
        <a:graphic>
          <a:graphicData uri="http://schemas.openxmlformats.org/drawingml/2006/table">
            <a:tbl>
              <a:tblPr firstRow="1" firstCol="1" bandRow="1"/>
              <a:tblGrid>
                <a:gridCol w="7776864"/>
              </a:tblGrid>
              <a:tr h="5616624">
                <a:tc>
                  <a:txBody>
                    <a:bodyPr/>
                    <a:lstStyle/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1200" b="1" i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1200" b="1" i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1200" b="1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«Координаталар» сөзі латынның </a:t>
                      </a: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b="0" i="1" u="none" strike="noStrike" spc="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b="0" i="1" u="none" strike="noStrike" spc="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coordinatus </a:t>
                      </a:r>
                      <a:r>
                        <a:rPr lang="kk-KZ" sz="3200" b="0" i="1" u="none" strike="noStrike" spc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қазақша «реттелген» деген </a:t>
                      </a: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сөзінен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алынған. Координаталық түзулер </a:t>
                      </a: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b="0" i="1" u="none" strike="noStrike" spc="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b="0" i="1" u="none" strike="noStrike" spc="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координаталық </a:t>
                      </a:r>
                      <a:r>
                        <a:rPr lang="kk-KZ" sz="3200" b="0" i="1" u="none" strike="noStrike" spc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осьтер </a:t>
                      </a:r>
                      <a:r>
                        <a:rPr lang="kk-KZ" sz="3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Palatino Linotype"/>
                          <a:cs typeface="Times New Roman"/>
                        </a:rPr>
                        <a:t>деп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аталады. </a:t>
                      </a: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Горизонталь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сызылған координаталық </a:t>
                      </a: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түзу </a:t>
                      </a:r>
                      <a:r>
                        <a:rPr lang="kk-KZ" sz="3200" b="0" i="1" u="none" strike="noStrike" spc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абсциссалар </a:t>
                      </a:r>
                      <a:r>
                        <a:rPr lang="kk-KZ" sz="3200" b="0" i="1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3200" b="0" i="1" u="none" strike="noStrike" spc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осі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деп аталады да, </a:t>
                      </a: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солдан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оңға қарай бағытталады. </a:t>
                      </a: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Вертикаль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сызылған координаталық түзу </a:t>
                      </a: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b="0" i="1" u="none" strike="noStrike" spc="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b="0" i="1" u="none" strike="noStrike" spc="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ординаталар </a:t>
                      </a:r>
                      <a:r>
                        <a:rPr lang="kk-KZ" sz="3200" b="0" i="1" u="none" strike="noStrike" spc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(Оу) осі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деп аталады да, </a:t>
                      </a: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1600" marR="12700" indent="35560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төменнен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жоғары қарай бағытталады.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Абсциссалар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осі мен ординаталар осінің </a:t>
                      </a: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қиылысу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нүктесін </a:t>
                      </a:r>
                      <a:r>
                        <a:rPr lang="kk-KZ" sz="3200" b="0" i="1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координаталар басы</a:t>
                      </a:r>
                      <a:r>
                        <a:rPr lang="kk-KZ" sz="3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Palatino Linotype"/>
                          <a:cs typeface="Times New Roman"/>
                        </a:rPr>
                        <a:t> </a:t>
                      </a:r>
                      <a:endParaRPr lang="kk-KZ" sz="3200" b="1" i="0" u="none" strike="noStrike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Palatino Linotype"/>
                        <a:cs typeface="Times New Roman"/>
                      </a:endParaRP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b="1" i="0" u="none" strike="noStrike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деп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атайды. Координаталар басы </a:t>
                      </a:r>
                      <a:r>
                        <a:rPr lang="kk-KZ" sz="3200" b="0" i="1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kk-KZ" sz="3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Palatino Linotype"/>
                          <a:cs typeface="Times New Roman"/>
                        </a:rPr>
                        <a:t> </a:t>
                      </a:r>
                      <a:endParaRPr lang="kk-KZ" sz="3200" b="1" i="0" u="none" strike="noStrike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Palatino Linotype"/>
                        <a:cs typeface="Times New Roman"/>
                      </a:endParaRP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b="1" i="0" u="none" strike="noStrike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әрпімен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белгіленеді. Бұл латынша origo </a:t>
                      </a: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басталу» сөзінің бірінші әрпінен </a:t>
                      </a: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endParaRPr lang="kk-KZ" sz="3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12700" indent="368300"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алынған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34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678263"/>
              </p:ext>
            </p:extLst>
          </p:nvPr>
        </p:nvGraphicFramePr>
        <p:xfrm>
          <a:off x="467544" y="332656"/>
          <a:ext cx="8280920" cy="5976664"/>
        </p:xfrm>
        <a:graphic>
          <a:graphicData uri="http://schemas.openxmlformats.org/drawingml/2006/table">
            <a:tbl>
              <a:tblPr firstRow="1" firstCol="1" bandRow="1"/>
              <a:tblGrid>
                <a:gridCol w="8280920"/>
              </a:tblGrid>
              <a:tr h="5976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2632075" algn="l"/>
                          <a:tab pos="4945380" algn="l"/>
                        </a:tabLst>
                      </a:pPr>
                      <a:r>
                        <a:rPr lang="kk-KZ" sz="3200" i="1" spc="-50" dirty="0" smtClean="0">
                          <a:effectLst/>
                          <a:latin typeface="Times New Roman"/>
                          <a:ea typeface="Calibri"/>
                        </a:rPr>
                        <a:t>Координаталық </a:t>
                      </a:r>
                      <a:r>
                        <a:rPr lang="kk-KZ" sz="3200" i="1" spc="-50" dirty="0">
                          <a:effectLst/>
                          <a:latin typeface="Times New Roman"/>
                          <a:ea typeface="Calibri"/>
                        </a:rPr>
                        <a:t>жазықтықтағы  А нүктесінің координаталарын табу үшін: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Times New Roman"/>
                        <a:buAutoNum type="arabicParenR"/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u="none" strike="noStrike" dirty="0">
                          <a:effectLst/>
                          <a:latin typeface="Times New Roman"/>
                          <a:ea typeface="Times New Roman"/>
                        </a:rPr>
                        <a:t>А нүктесінен абциссалар осіне перпендикуляр түсіріп, оның Ох осімен қиылысу нүктесінің координатасын табу керек. Сол А нүктесінің абциссасы болады;</a:t>
                      </a:r>
                      <a:endParaRPr lang="ru-RU" sz="3200" u="none" strike="noStrike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Times New Roman"/>
                        <a:buAutoNum type="arabicParenR"/>
                        <a:tabLst>
                          <a:tab pos="90170" algn="l"/>
                          <a:tab pos="449580" algn="l"/>
                          <a:tab pos="1348740" algn="l"/>
                          <a:tab pos="4945380" algn="l"/>
                        </a:tabLst>
                      </a:pPr>
                      <a:r>
                        <a:rPr lang="kk-KZ" sz="3200" u="none" strike="noStrike" dirty="0">
                          <a:effectLst/>
                          <a:latin typeface="Times New Roman"/>
                          <a:ea typeface="Times New Roman"/>
                        </a:rPr>
                        <a:t>А нүктесінен ординаталар осінен перпендикуляр түсіріп, оның Оу осімен қиылысу нүктесінің координатасын табу керек. Сол А нүктесінің ординатасы болады. </a:t>
                      </a:r>
                      <a:endParaRPr lang="ru-RU" sz="3200" u="none" strike="noStrik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5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719812"/>
              </p:ext>
            </p:extLst>
          </p:nvPr>
        </p:nvGraphicFramePr>
        <p:xfrm>
          <a:off x="395536" y="188640"/>
          <a:ext cx="8424936" cy="6264696"/>
        </p:xfrm>
        <a:graphic>
          <a:graphicData uri="http://schemas.openxmlformats.org/drawingml/2006/table">
            <a:tbl>
              <a:tblPr firstRow="1" firstCol="1" bandRow="1"/>
              <a:tblGrid>
                <a:gridCol w="8424936"/>
              </a:tblGrid>
              <a:tr h="6264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2632075" algn="l"/>
                          <a:tab pos="4945380" algn="l"/>
                        </a:tabLst>
                      </a:pPr>
                      <a:endParaRPr lang="kk-KZ" sz="12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2632075" algn="l"/>
                          <a:tab pos="4945380" algn="l"/>
                        </a:tabLst>
                      </a:pPr>
                      <a:r>
                        <a:rPr lang="kk-KZ" sz="3200" i="1" dirty="0" smtClean="0">
                          <a:effectLst/>
                          <a:latin typeface="Times New Roman"/>
                          <a:ea typeface="Times New Roman"/>
                        </a:rPr>
                        <a:t>Мысалы</a:t>
                      </a:r>
                      <a:r>
                        <a:rPr lang="kk-KZ" sz="3200" i="1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0170" algn="l"/>
                          <a:tab pos="449580" algn="l"/>
                          <a:tab pos="1348740" algn="l"/>
                          <a:tab pos="2632075" algn="l"/>
                          <a:tab pos="4086860" algn="l"/>
                          <a:tab pos="4945380" algn="l"/>
                        </a:tabLst>
                      </a:pP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</a:rPr>
                        <a:t>   Координаталық жазықтықта  D (-3;4) нүктесін салайық.	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90170" algn="l"/>
                          <a:tab pos="449580" algn="l"/>
                          <a:tab pos="1348740" algn="l"/>
                          <a:tab pos="2632075" algn="l"/>
                          <a:tab pos="4086860" algn="l"/>
                          <a:tab pos="4945380" algn="l"/>
                        </a:tabLst>
                      </a:pP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kk-KZ" sz="3200" dirty="0" smtClean="0">
                          <a:effectLst/>
                          <a:latin typeface="Times New Roman"/>
                          <a:ea typeface="Times New Roman"/>
                        </a:rPr>
                        <a:t>                нүктесі </a:t>
                      </a: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</a:rPr>
                        <a:t>арқылы өтетін абциссалар осіне перпендикуляр түзу жүргіземіз.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90170" algn="l"/>
                          <a:tab pos="449580" algn="l"/>
                          <a:tab pos="1348740" algn="l"/>
                          <a:tab pos="2632075" algn="l"/>
                          <a:tab pos="4086860" algn="l"/>
                          <a:tab pos="4945380" algn="l"/>
                        </a:tabLst>
                      </a:pP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3200" dirty="0" smtClean="0">
                          <a:effectLst/>
                          <a:latin typeface="Times New Roman"/>
                          <a:ea typeface="Times New Roman"/>
                        </a:rPr>
                        <a:t>                нүктесі </a:t>
                      </a: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</a:rPr>
                        <a:t>арқылы өтетін ордината осіне перпендикуляр түзу жүргіземіз .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90170" algn="l"/>
                          <a:tab pos="449580" algn="l"/>
                          <a:tab pos="1348740" algn="l"/>
                          <a:tab pos="2632075" algn="l"/>
                          <a:tab pos="4086860" algn="l"/>
                          <a:tab pos="4945380" algn="l"/>
                        </a:tabLst>
                      </a:pPr>
                      <a:r>
                        <a:rPr lang="kk-KZ" sz="3200" dirty="0">
                          <a:effectLst/>
                          <a:latin typeface="Times New Roman"/>
                          <a:ea typeface="Times New Roman"/>
                        </a:rPr>
                        <a:t>Осы түзулердің қиылысу нүктесі D (-3;4) нүктесі болады.</a:t>
                      </a: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5" name="Рисунок 18" descr="Описание: C:\Users\Бота-ПК\Pictures\2014-01-14 9\9 0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99" t="59450" r="12518" b="24800"/>
          <a:stretch>
            <a:fillRect/>
          </a:stretch>
        </p:blipFill>
        <p:spPr bwMode="auto">
          <a:xfrm>
            <a:off x="6084168" y="4301320"/>
            <a:ext cx="2448272" cy="205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30" y="1919943"/>
            <a:ext cx="1643146" cy="42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30" y="2877259"/>
            <a:ext cx="1643146" cy="48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0319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200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Координаталық жазықтық. Тікбұрышты координата жүйесі.</vt:lpstr>
      <vt:lpstr>Координаталық жазықтық.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Координаталық жазықтық. Тікбұрышты координата жүйесі.</dc:title>
  <dc:creator>Пользователь</dc:creator>
  <cp:lastModifiedBy>Пользователь</cp:lastModifiedBy>
  <cp:revision>2</cp:revision>
  <dcterms:created xsi:type="dcterms:W3CDTF">2017-02-26T10:07:24Z</dcterms:created>
  <dcterms:modified xsi:type="dcterms:W3CDTF">2017-02-26T10:25:36Z</dcterms:modified>
</cp:coreProperties>
</file>