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A2B7-3940-4248-B223-0102DB3CCF64}" type="doc">
      <dgm:prSet loTypeId="urn:microsoft.com/office/officeart/2005/8/layout/lProcess3" loCatId="process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0F08759-4263-4A0A-9780-71BF94548C54}">
      <dgm:prSet phldrT="[Текст]" custT="1"/>
      <dgm:spPr/>
      <dgm:t>
        <a:bodyPr/>
        <a:lstStyle/>
        <a:p>
          <a:r>
            <a:rPr lang="ru-RU" sz="2000" b="1" dirty="0" smtClean="0"/>
            <a:t>Регулятивные </a:t>
          </a:r>
          <a:br>
            <a:rPr lang="ru-RU" sz="2000" b="1" dirty="0" smtClean="0"/>
          </a:br>
          <a:r>
            <a:rPr lang="ru-RU" sz="2000" b="1" dirty="0" smtClean="0"/>
            <a:t>УУД</a:t>
          </a:r>
          <a:endParaRPr lang="ru-RU" sz="2000" b="1" dirty="0"/>
        </a:p>
      </dgm:t>
    </dgm:pt>
    <dgm:pt modelId="{9B976140-1B5D-46F1-BE2A-1403078452B9}" type="parTrans" cxnId="{3E9EA13C-D5F8-46F1-B033-3A9E1E700F8C}">
      <dgm:prSet/>
      <dgm:spPr/>
      <dgm:t>
        <a:bodyPr/>
        <a:lstStyle/>
        <a:p>
          <a:endParaRPr lang="ru-RU" b="1"/>
        </a:p>
      </dgm:t>
    </dgm:pt>
    <dgm:pt modelId="{21E37EAD-62EE-4101-91CE-778051E41D2F}" type="sibTrans" cxnId="{3E9EA13C-D5F8-46F1-B033-3A9E1E700F8C}">
      <dgm:prSet/>
      <dgm:spPr/>
      <dgm:t>
        <a:bodyPr/>
        <a:lstStyle/>
        <a:p>
          <a:endParaRPr lang="ru-RU" b="1"/>
        </a:p>
      </dgm:t>
    </dgm:pt>
    <dgm:pt modelId="{EC64CE73-460A-4223-BC03-82848CF1E78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Компетентно</a:t>
          </a:r>
          <a:r>
            <a:rPr lang="ru-RU" sz="2000" b="1" i="1" dirty="0" smtClean="0"/>
            <a:t>ст</a:t>
          </a:r>
          <a:r>
            <a:rPr lang="ru-RU" sz="2000" b="1" dirty="0" smtClean="0"/>
            <a:t>ь разрешения проблем</a:t>
          </a:r>
          <a:endParaRPr lang="ru-RU" sz="2000" b="1" dirty="0"/>
        </a:p>
      </dgm:t>
    </dgm:pt>
    <dgm:pt modelId="{CD65E5BC-9B5D-4BEF-8E1A-570DB099C403}" type="parTrans" cxnId="{DC746A8D-9F94-4E0E-AB37-4523B4835480}">
      <dgm:prSet/>
      <dgm:spPr/>
      <dgm:t>
        <a:bodyPr/>
        <a:lstStyle/>
        <a:p>
          <a:endParaRPr lang="ru-RU" b="1"/>
        </a:p>
      </dgm:t>
    </dgm:pt>
    <dgm:pt modelId="{A1B0CEBC-6CE1-438D-9A08-5AE949FA401B}" type="sibTrans" cxnId="{DC746A8D-9F94-4E0E-AB37-4523B4835480}">
      <dgm:prSet/>
      <dgm:spPr/>
      <dgm:t>
        <a:bodyPr/>
        <a:lstStyle/>
        <a:p>
          <a:endParaRPr lang="ru-RU" b="1"/>
        </a:p>
      </dgm:t>
    </dgm:pt>
    <dgm:pt modelId="{C1F19516-9868-4B79-AA79-F2443B384858}">
      <dgm:prSet phldrT="[Текст]" custT="1"/>
      <dgm:spPr/>
      <dgm:t>
        <a:bodyPr/>
        <a:lstStyle/>
        <a:p>
          <a:r>
            <a:rPr lang="ru-RU" sz="2000" b="1" dirty="0" smtClean="0"/>
            <a:t>Познавательные УУД</a:t>
          </a:r>
          <a:endParaRPr lang="ru-RU" sz="2000" b="1" dirty="0"/>
        </a:p>
      </dgm:t>
    </dgm:pt>
    <dgm:pt modelId="{FBEBF2E2-E0D6-4B2C-960C-71D61AF30139}" type="parTrans" cxnId="{0E920ACB-063C-49FD-9F64-A5468BFAC71B}">
      <dgm:prSet/>
      <dgm:spPr/>
      <dgm:t>
        <a:bodyPr/>
        <a:lstStyle/>
        <a:p>
          <a:endParaRPr lang="ru-RU" b="1"/>
        </a:p>
      </dgm:t>
    </dgm:pt>
    <dgm:pt modelId="{3D5E1A79-47E5-4EE1-B3DD-E74F52E8B417}" type="sibTrans" cxnId="{0E920ACB-063C-49FD-9F64-A5468BFAC71B}">
      <dgm:prSet/>
      <dgm:spPr/>
      <dgm:t>
        <a:bodyPr/>
        <a:lstStyle/>
        <a:p>
          <a:endParaRPr lang="ru-RU" b="1"/>
        </a:p>
      </dgm:t>
    </dgm:pt>
    <dgm:pt modelId="{B8CD99E7-3A7B-4005-9954-68779BE033B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Информационная </a:t>
          </a:r>
          <a:endParaRPr lang="ru-RU" sz="2000" b="1" dirty="0"/>
        </a:p>
      </dgm:t>
    </dgm:pt>
    <dgm:pt modelId="{0043EB3E-98A4-4199-9447-CF3CBDBA845B}" type="parTrans" cxnId="{A4E24927-621C-4354-889D-15EC703895BD}">
      <dgm:prSet/>
      <dgm:spPr/>
      <dgm:t>
        <a:bodyPr/>
        <a:lstStyle/>
        <a:p>
          <a:endParaRPr lang="ru-RU" b="1"/>
        </a:p>
      </dgm:t>
    </dgm:pt>
    <dgm:pt modelId="{075C6C98-64AE-4D2F-A0E1-2AD432112827}" type="sibTrans" cxnId="{A4E24927-621C-4354-889D-15EC703895BD}">
      <dgm:prSet/>
      <dgm:spPr/>
      <dgm:t>
        <a:bodyPr/>
        <a:lstStyle/>
        <a:p>
          <a:endParaRPr lang="ru-RU" b="1"/>
        </a:p>
      </dgm:t>
    </dgm:pt>
    <dgm:pt modelId="{1DA8C646-BE8B-47C6-9529-396FFD729451}">
      <dgm:prSet phldrT="[Текст]" custT="1"/>
      <dgm:spPr/>
      <dgm:t>
        <a:bodyPr/>
        <a:lstStyle/>
        <a:p>
          <a:r>
            <a:rPr lang="ru-RU" sz="2000" b="1" dirty="0" smtClean="0"/>
            <a:t>Коммуникативные УУД</a:t>
          </a:r>
          <a:endParaRPr lang="ru-RU" sz="2000" b="1" dirty="0"/>
        </a:p>
      </dgm:t>
    </dgm:pt>
    <dgm:pt modelId="{91EE5EA8-05C8-4BEC-98EE-343760C8D6D3}" type="parTrans" cxnId="{3CB3E6CF-E95C-44BA-9E7E-5FDBE1ED0049}">
      <dgm:prSet/>
      <dgm:spPr/>
      <dgm:t>
        <a:bodyPr/>
        <a:lstStyle/>
        <a:p>
          <a:endParaRPr lang="ru-RU" b="1"/>
        </a:p>
      </dgm:t>
    </dgm:pt>
    <dgm:pt modelId="{7F759FC5-7497-469F-80C1-9DC4862CEA71}" type="sibTrans" cxnId="{3CB3E6CF-E95C-44BA-9E7E-5FDBE1ED0049}">
      <dgm:prSet/>
      <dgm:spPr/>
      <dgm:t>
        <a:bodyPr/>
        <a:lstStyle/>
        <a:p>
          <a:endParaRPr lang="ru-RU" b="1"/>
        </a:p>
      </dgm:t>
    </dgm:pt>
    <dgm:pt modelId="{07864D7E-0C1A-4A00-B8E5-43DCA80513BD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/>
            <a:t>Коммуникативная </a:t>
          </a:r>
          <a:endParaRPr lang="ru-RU" sz="2000" b="1" dirty="0"/>
        </a:p>
      </dgm:t>
    </dgm:pt>
    <dgm:pt modelId="{2A912ED4-0326-47AA-B728-4BF73D2E156A}" type="parTrans" cxnId="{65A05B88-7E50-4A38-B1C8-94BDA2FBD513}">
      <dgm:prSet/>
      <dgm:spPr/>
      <dgm:t>
        <a:bodyPr/>
        <a:lstStyle/>
        <a:p>
          <a:endParaRPr lang="ru-RU" b="1"/>
        </a:p>
      </dgm:t>
    </dgm:pt>
    <dgm:pt modelId="{AF7F378E-DC05-4338-983F-AB5108135178}" type="sibTrans" cxnId="{65A05B88-7E50-4A38-B1C8-94BDA2FBD513}">
      <dgm:prSet/>
      <dgm:spPr/>
      <dgm:t>
        <a:bodyPr/>
        <a:lstStyle/>
        <a:p>
          <a:endParaRPr lang="ru-RU" b="1"/>
        </a:p>
      </dgm:t>
    </dgm:pt>
    <dgm:pt modelId="{D5B2E207-986E-432E-8B85-43CC0826CF54}" type="pres">
      <dgm:prSet presAssocID="{5CEAA2B7-3940-4248-B223-0102DB3CCF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AB40EA-1F4B-4EE7-8D79-A43F7DDA75B5}" type="pres">
      <dgm:prSet presAssocID="{40F08759-4263-4A0A-9780-71BF94548C54}" presName="horFlow" presStyleCnt="0"/>
      <dgm:spPr/>
    </dgm:pt>
    <dgm:pt modelId="{6898435D-5F5B-403D-8E3C-41885BF46319}" type="pres">
      <dgm:prSet presAssocID="{40F08759-4263-4A0A-9780-71BF94548C54}" presName="bigChev" presStyleLbl="node1" presStyleIdx="0" presStyleCnt="3" custScaleX="34132" custScaleY="14753" custLinFactNeighborX="-33295" custLinFactNeighborY="25228"/>
      <dgm:spPr/>
      <dgm:t>
        <a:bodyPr/>
        <a:lstStyle/>
        <a:p>
          <a:endParaRPr lang="ru-RU"/>
        </a:p>
      </dgm:t>
    </dgm:pt>
    <dgm:pt modelId="{13A6524F-FD9B-4FFE-9F9A-4D51BE49AC46}" type="pres">
      <dgm:prSet presAssocID="{CD65E5BC-9B5D-4BEF-8E1A-570DB099C403}" presName="parTrans" presStyleCnt="0"/>
      <dgm:spPr/>
    </dgm:pt>
    <dgm:pt modelId="{A44D7B20-E39E-4C28-A0C6-C5A739819FD7}" type="pres">
      <dgm:prSet presAssocID="{EC64CE73-460A-4223-BC03-82848CF1E783}" presName="node" presStyleLbl="alignAccFollowNode1" presStyleIdx="0" presStyleCnt="3" custScaleX="77452" custScaleY="26095" custLinFactNeighborX="55739" custLinFactNeighborY="3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2AF93-537C-48BA-8857-1E99DD8B33E6}" type="pres">
      <dgm:prSet presAssocID="{40F08759-4263-4A0A-9780-71BF94548C54}" presName="vSp" presStyleCnt="0"/>
      <dgm:spPr/>
    </dgm:pt>
    <dgm:pt modelId="{34FE0E4E-BD53-4113-ADE4-9ABD4F8CD093}" type="pres">
      <dgm:prSet presAssocID="{C1F19516-9868-4B79-AA79-F2443B384858}" presName="horFlow" presStyleCnt="0"/>
      <dgm:spPr/>
    </dgm:pt>
    <dgm:pt modelId="{B3C01545-5A18-471A-A6FA-A009AAA53D8A}" type="pres">
      <dgm:prSet presAssocID="{C1F19516-9868-4B79-AA79-F2443B384858}" presName="bigChev" presStyleLbl="node1" presStyleIdx="1" presStyleCnt="3" custScaleX="56080" custScaleY="14413" custLinFactNeighborX="-30118" custLinFactNeighborY="15974"/>
      <dgm:spPr/>
      <dgm:t>
        <a:bodyPr/>
        <a:lstStyle/>
        <a:p>
          <a:endParaRPr lang="ru-RU"/>
        </a:p>
      </dgm:t>
    </dgm:pt>
    <dgm:pt modelId="{9532A251-3FD4-4907-B12E-0E5855F87BCA}" type="pres">
      <dgm:prSet presAssocID="{0043EB3E-98A4-4199-9447-CF3CBDBA845B}" presName="parTrans" presStyleCnt="0"/>
      <dgm:spPr/>
    </dgm:pt>
    <dgm:pt modelId="{5EF7A7B6-E555-4A74-91D6-70EAF1D4C010}" type="pres">
      <dgm:prSet presAssocID="{B8CD99E7-3A7B-4005-9954-68779BE033BB}" presName="node" presStyleLbl="alignAccFollowNode1" presStyleIdx="1" presStyleCnt="3" custScaleX="44338" custScaleY="18752" custLinFactNeighborX="84607" custLinFactNeighborY="19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E344-B452-4837-B739-828CC54D258A}" type="pres">
      <dgm:prSet presAssocID="{C1F19516-9868-4B79-AA79-F2443B384858}" presName="vSp" presStyleCnt="0"/>
      <dgm:spPr/>
    </dgm:pt>
    <dgm:pt modelId="{779B7ACE-6795-474F-AA16-DD50FC455B44}" type="pres">
      <dgm:prSet presAssocID="{1DA8C646-BE8B-47C6-9529-396FFD729451}" presName="horFlow" presStyleCnt="0"/>
      <dgm:spPr/>
    </dgm:pt>
    <dgm:pt modelId="{23B4D3D1-B816-473D-955C-0ADDF57BE3D9}" type="pres">
      <dgm:prSet presAssocID="{1DA8C646-BE8B-47C6-9529-396FFD729451}" presName="bigChev" presStyleLbl="node1" presStyleIdx="2" presStyleCnt="3" custScaleX="46750" custScaleY="15052" custLinFactNeighborX="-30572" custLinFactNeighborY="6235"/>
      <dgm:spPr/>
      <dgm:t>
        <a:bodyPr/>
        <a:lstStyle/>
        <a:p>
          <a:endParaRPr lang="ru-RU"/>
        </a:p>
      </dgm:t>
    </dgm:pt>
    <dgm:pt modelId="{94046617-9AA9-4239-827A-BDFD18214DF7}" type="pres">
      <dgm:prSet presAssocID="{2A912ED4-0326-47AA-B728-4BF73D2E156A}" presName="parTrans" presStyleCnt="0"/>
      <dgm:spPr/>
    </dgm:pt>
    <dgm:pt modelId="{67E71A10-7756-4B55-A3BB-B0A288FBD56D}" type="pres">
      <dgm:prSet presAssocID="{07864D7E-0C1A-4A00-B8E5-43DCA80513BD}" presName="node" presStyleLbl="alignAccFollowNode1" presStyleIdx="2" presStyleCnt="3" custScaleX="58086" custScaleY="15009" custLinFactX="7169" custLinFactNeighborX="100000" custLinFactNeighborY="5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FAC9-F405-47DD-B044-3B3E2161E17D}" type="presOf" srcId="{C1F19516-9868-4B79-AA79-F2443B384858}" destId="{B3C01545-5A18-471A-A6FA-A009AAA53D8A}" srcOrd="0" destOrd="0" presId="urn:microsoft.com/office/officeart/2005/8/layout/lProcess3"/>
    <dgm:cxn modelId="{C7D66B12-5F8D-47B7-AB3B-60609DFA0654}" type="presOf" srcId="{5CEAA2B7-3940-4248-B223-0102DB3CCF64}" destId="{D5B2E207-986E-432E-8B85-43CC0826CF54}" srcOrd="0" destOrd="0" presId="urn:microsoft.com/office/officeart/2005/8/layout/lProcess3"/>
    <dgm:cxn modelId="{4891AC04-C0F1-468B-8CA1-84507D0805D4}" type="presOf" srcId="{40F08759-4263-4A0A-9780-71BF94548C54}" destId="{6898435D-5F5B-403D-8E3C-41885BF46319}" srcOrd="0" destOrd="0" presId="urn:microsoft.com/office/officeart/2005/8/layout/lProcess3"/>
    <dgm:cxn modelId="{3CB3E6CF-E95C-44BA-9E7E-5FDBE1ED0049}" srcId="{5CEAA2B7-3940-4248-B223-0102DB3CCF64}" destId="{1DA8C646-BE8B-47C6-9529-396FFD729451}" srcOrd="2" destOrd="0" parTransId="{91EE5EA8-05C8-4BEC-98EE-343760C8D6D3}" sibTransId="{7F759FC5-7497-469F-80C1-9DC4862CEA71}"/>
    <dgm:cxn modelId="{65A05B88-7E50-4A38-B1C8-94BDA2FBD513}" srcId="{1DA8C646-BE8B-47C6-9529-396FFD729451}" destId="{07864D7E-0C1A-4A00-B8E5-43DCA80513BD}" srcOrd="0" destOrd="0" parTransId="{2A912ED4-0326-47AA-B728-4BF73D2E156A}" sibTransId="{AF7F378E-DC05-4338-983F-AB5108135178}"/>
    <dgm:cxn modelId="{CF801A19-26C0-4E3A-A71A-57BFE6B39B58}" type="presOf" srcId="{1DA8C646-BE8B-47C6-9529-396FFD729451}" destId="{23B4D3D1-B816-473D-955C-0ADDF57BE3D9}" srcOrd="0" destOrd="0" presId="urn:microsoft.com/office/officeart/2005/8/layout/lProcess3"/>
    <dgm:cxn modelId="{3E9EA13C-D5F8-46F1-B033-3A9E1E700F8C}" srcId="{5CEAA2B7-3940-4248-B223-0102DB3CCF64}" destId="{40F08759-4263-4A0A-9780-71BF94548C54}" srcOrd="0" destOrd="0" parTransId="{9B976140-1B5D-46F1-BE2A-1403078452B9}" sibTransId="{21E37EAD-62EE-4101-91CE-778051E41D2F}"/>
    <dgm:cxn modelId="{26E17398-A42B-4037-BDC3-DAEE68435BC6}" type="presOf" srcId="{B8CD99E7-3A7B-4005-9954-68779BE033BB}" destId="{5EF7A7B6-E555-4A74-91D6-70EAF1D4C010}" srcOrd="0" destOrd="0" presId="urn:microsoft.com/office/officeart/2005/8/layout/lProcess3"/>
    <dgm:cxn modelId="{09DDD6D4-F902-464B-B8C8-099C79992CFF}" type="presOf" srcId="{EC64CE73-460A-4223-BC03-82848CF1E783}" destId="{A44D7B20-E39E-4C28-A0C6-C5A739819FD7}" srcOrd="0" destOrd="0" presId="urn:microsoft.com/office/officeart/2005/8/layout/lProcess3"/>
    <dgm:cxn modelId="{0E920ACB-063C-49FD-9F64-A5468BFAC71B}" srcId="{5CEAA2B7-3940-4248-B223-0102DB3CCF64}" destId="{C1F19516-9868-4B79-AA79-F2443B384858}" srcOrd="1" destOrd="0" parTransId="{FBEBF2E2-E0D6-4B2C-960C-71D61AF30139}" sibTransId="{3D5E1A79-47E5-4EE1-B3DD-E74F52E8B417}"/>
    <dgm:cxn modelId="{83A6C937-644A-4789-B13A-2B3C42C9A622}" type="presOf" srcId="{07864D7E-0C1A-4A00-B8E5-43DCA80513BD}" destId="{67E71A10-7756-4B55-A3BB-B0A288FBD56D}" srcOrd="0" destOrd="0" presId="urn:microsoft.com/office/officeart/2005/8/layout/lProcess3"/>
    <dgm:cxn modelId="{DC746A8D-9F94-4E0E-AB37-4523B4835480}" srcId="{40F08759-4263-4A0A-9780-71BF94548C54}" destId="{EC64CE73-460A-4223-BC03-82848CF1E783}" srcOrd="0" destOrd="0" parTransId="{CD65E5BC-9B5D-4BEF-8E1A-570DB099C403}" sibTransId="{A1B0CEBC-6CE1-438D-9A08-5AE949FA401B}"/>
    <dgm:cxn modelId="{A4E24927-621C-4354-889D-15EC703895BD}" srcId="{C1F19516-9868-4B79-AA79-F2443B384858}" destId="{B8CD99E7-3A7B-4005-9954-68779BE033BB}" srcOrd="0" destOrd="0" parTransId="{0043EB3E-98A4-4199-9447-CF3CBDBA845B}" sibTransId="{075C6C98-64AE-4D2F-A0E1-2AD432112827}"/>
    <dgm:cxn modelId="{04CAE681-273A-4DB5-96CF-23E97BFDD335}" type="presParOf" srcId="{D5B2E207-986E-432E-8B85-43CC0826CF54}" destId="{05AB40EA-1F4B-4EE7-8D79-A43F7DDA75B5}" srcOrd="0" destOrd="0" presId="urn:microsoft.com/office/officeart/2005/8/layout/lProcess3"/>
    <dgm:cxn modelId="{2C66CC77-455D-4E30-9565-370C5F364D4C}" type="presParOf" srcId="{05AB40EA-1F4B-4EE7-8D79-A43F7DDA75B5}" destId="{6898435D-5F5B-403D-8E3C-41885BF46319}" srcOrd="0" destOrd="0" presId="urn:microsoft.com/office/officeart/2005/8/layout/lProcess3"/>
    <dgm:cxn modelId="{E4959C91-693F-48F6-8C15-46D7EEB0E7C9}" type="presParOf" srcId="{05AB40EA-1F4B-4EE7-8D79-A43F7DDA75B5}" destId="{13A6524F-FD9B-4FFE-9F9A-4D51BE49AC46}" srcOrd="1" destOrd="0" presId="urn:microsoft.com/office/officeart/2005/8/layout/lProcess3"/>
    <dgm:cxn modelId="{3CCE7AD0-81A3-4D76-B913-DB5F319F5DDC}" type="presParOf" srcId="{05AB40EA-1F4B-4EE7-8D79-A43F7DDA75B5}" destId="{A44D7B20-E39E-4C28-A0C6-C5A739819FD7}" srcOrd="2" destOrd="0" presId="urn:microsoft.com/office/officeart/2005/8/layout/lProcess3"/>
    <dgm:cxn modelId="{F0680D97-8435-4496-954B-C442D8B2DE09}" type="presParOf" srcId="{D5B2E207-986E-432E-8B85-43CC0826CF54}" destId="{19D2AF93-537C-48BA-8857-1E99DD8B33E6}" srcOrd="1" destOrd="0" presId="urn:microsoft.com/office/officeart/2005/8/layout/lProcess3"/>
    <dgm:cxn modelId="{8088FC71-BCEF-4F3E-8E09-F4FDFC736CD1}" type="presParOf" srcId="{D5B2E207-986E-432E-8B85-43CC0826CF54}" destId="{34FE0E4E-BD53-4113-ADE4-9ABD4F8CD093}" srcOrd="2" destOrd="0" presId="urn:microsoft.com/office/officeart/2005/8/layout/lProcess3"/>
    <dgm:cxn modelId="{1DB35332-8EFF-46E1-982E-D409C10992E5}" type="presParOf" srcId="{34FE0E4E-BD53-4113-ADE4-9ABD4F8CD093}" destId="{B3C01545-5A18-471A-A6FA-A009AAA53D8A}" srcOrd="0" destOrd="0" presId="urn:microsoft.com/office/officeart/2005/8/layout/lProcess3"/>
    <dgm:cxn modelId="{DBDF56EB-0D7D-4D9F-94BA-A3D0D848132D}" type="presParOf" srcId="{34FE0E4E-BD53-4113-ADE4-9ABD4F8CD093}" destId="{9532A251-3FD4-4907-B12E-0E5855F87BCA}" srcOrd="1" destOrd="0" presId="urn:microsoft.com/office/officeart/2005/8/layout/lProcess3"/>
    <dgm:cxn modelId="{DE37040D-6D77-476C-8816-0D4C1D298143}" type="presParOf" srcId="{34FE0E4E-BD53-4113-ADE4-9ABD4F8CD093}" destId="{5EF7A7B6-E555-4A74-91D6-70EAF1D4C010}" srcOrd="2" destOrd="0" presId="urn:microsoft.com/office/officeart/2005/8/layout/lProcess3"/>
    <dgm:cxn modelId="{964A64E1-489D-4FD1-A24F-A8D0BEEF45E8}" type="presParOf" srcId="{D5B2E207-986E-432E-8B85-43CC0826CF54}" destId="{C391E344-B452-4837-B739-828CC54D258A}" srcOrd="3" destOrd="0" presId="urn:microsoft.com/office/officeart/2005/8/layout/lProcess3"/>
    <dgm:cxn modelId="{77E8C2D6-EAA2-46FB-B17C-D0E935D980BD}" type="presParOf" srcId="{D5B2E207-986E-432E-8B85-43CC0826CF54}" destId="{779B7ACE-6795-474F-AA16-DD50FC455B44}" srcOrd="4" destOrd="0" presId="urn:microsoft.com/office/officeart/2005/8/layout/lProcess3"/>
    <dgm:cxn modelId="{271D7476-34B9-4C85-BD11-703D4CF7DF7F}" type="presParOf" srcId="{779B7ACE-6795-474F-AA16-DD50FC455B44}" destId="{23B4D3D1-B816-473D-955C-0ADDF57BE3D9}" srcOrd="0" destOrd="0" presId="urn:microsoft.com/office/officeart/2005/8/layout/lProcess3"/>
    <dgm:cxn modelId="{00C499F5-CBDD-4120-8DFD-CC765D3B09BA}" type="presParOf" srcId="{779B7ACE-6795-474F-AA16-DD50FC455B44}" destId="{94046617-9AA9-4239-827A-BDFD18214DF7}" srcOrd="1" destOrd="0" presId="urn:microsoft.com/office/officeart/2005/8/layout/lProcess3"/>
    <dgm:cxn modelId="{FE96E36A-8C04-4B9F-96EE-CC4EEC85C25F}" type="presParOf" srcId="{779B7ACE-6795-474F-AA16-DD50FC455B44}" destId="{67E71A10-7756-4B55-A3BB-B0A288FBD56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8435D-5F5B-403D-8E3C-41885BF46319}">
      <dsp:nvSpPr>
        <dsp:cNvPr id="0" name=""/>
        <dsp:cNvSpPr/>
      </dsp:nvSpPr>
      <dsp:spPr>
        <a:xfrm>
          <a:off x="268264" y="1269125"/>
          <a:ext cx="3040032" cy="52560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Регулятивные </a:t>
          </a:r>
          <a:br>
            <a:rPr lang="ru-RU" sz="2000" b="1" kern="1200" dirty="0" smtClean="0"/>
          </a:br>
          <a:r>
            <a:rPr lang="ru-RU" sz="2000" b="1" kern="1200" dirty="0" smtClean="0"/>
            <a:t>УУД</a:t>
          </a:r>
          <a:endParaRPr lang="ru-RU" sz="2000" b="1" kern="1200" dirty="0"/>
        </a:p>
      </dsp:txBody>
      <dsp:txXfrm>
        <a:off x="531065" y="1269125"/>
        <a:ext cx="2514431" cy="525601"/>
      </dsp:txXfrm>
    </dsp:sp>
    <dsp:sp modelId="{A44D7B20-E39E-4C28-A0C6-C5A739819FD7}">
      <dsp:nvSpPr>
        <dsp:cNvPr id="0" name=""/>
        <dsp:cNvSpPr/>
      </dsp:nvSpPr>
      <dsp:spPr>
        <a:xfrm>
          <a:off x="3181325" y="1192912"/>
          <a:ext cx="5725682" cy="771634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Компетентно</a:t>
          </a:r>
          <a:r>
            <a:rPr lang="ru-RU" sz="2000" b="1" i="1" kern="1200" dirty="0" smtClean="0"/>
            <a:t>ст</a:t>
          </a:r>
          <a:r>
            <a:rPr lang="ru-RU" sz="2000" b="1" kern="1200" dirty="0" smtClean="0"/>
            <a:t>ь разрешения проблем</a:t>
          </a:r>
          <a:endParaRPr lang="ru-RU" sz="2000" b="1" kern="1200" dirty="0"/>
        </a:p>
      </dsp:txBody>
      <dsp:txXfrm>
        <a:off x="3567142" y="1192912"/>
        <a:ext cx="4954048" cy="771634"/>
      </dsp:txXfrm>
    </dsp:sp>
    <dsp:sp modelId="{B3C01545-5A18-471A-A6FA-A009AAA53D8A}">
      <dsp:nvSpPr>
        <dsp:cNvPr id="0" name=""/>
        <dsp:cNvSpPr/>
      </dsp:nvSpPr>
      <dsp:spPr>
        <a:xfrm>
          <a:off x="305050" y="2107334"/>
          <a:ext cx="4994873" cy="5134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Познавательные УУД</a:t>
          </a:r>
          <a:endParaRPr lang="ru-RU" sz="2000" b="1" kern="1200" dirty="0"/>
        </a:p>
      </dsp:txBody>
      <dsp:txXfrm>
        <a:off x="561794" y="2107334"/>
        <a:ext cx="4481385" cy="513488"/>
      </dsp:txXfrm>
    </dsp:sp>
    <dsp:sp modelId="{5EF7A7B6-E555-4A74-91D6-70EAF1D4C010}">
      <dsp:nvSpPr>
        <dsp:cNvPr id="0" name=""/>
        <dsp:cNvSpPr/>
      </dsp:nvSpPr>
      <dsp:spPr>
        <a:xfrm>
          <a:off x="5470420" y="2107326"/>
          <a:ext cx="3277711" cy="554500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Информационная </a:t>
          </a:r>
          <a:endParaRPr lang="ru-RU" sz="2000" b="1" kern="1200" dirty="0"/>
        </a:p>
      </dsp:txBody>
      <dsp:txXfrm>
        <a:off x="5747670" y="2107326"/>
        <a:ext cx="2723211" cy="554500"/>
      </dsp:txXfrm>
    </dsp:sp>
    <dsp:sp modelId="{23B4D3D1-B816-473D-955C-0ADDF57BE3D9}">
      <dsp:nvSpPr>
        <dsp:cNvPr id="0" name=""/>
        <dsp:cNvSpPr/>
      </dsp:nvSpPr>
      <dsp:spPr>
        <a:xfrm>
          <a:off x="299793" y="2793134"/>
          <a:ext cx="4163879" cy="53625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Коммуникативные УУД</a:t>
          </a:r>
          <a:endParaRPr lang="ru-RU" sz="2000" b="1" kern="1200" dirty="0"/>
        </a:p>
      </dsp:txBody>
      <dsp:txXfrm>
        <a:off x="567920" y="2793134"/>
        <a:ext cx="3627625" cy="536254"/>
      </dsp:txXfrm>
    </dsp:sp>
    <dsp:sp modelId="{67E71A10-7756-4B55-A3BB-B0A288FBD56D}">
      <dsp:nvSpPr>
        <dsp:cNvPr id="0" name=""/>
        <dsp:cNvSpPr/>
      </dsp:nvSpPr>
      <dsp:spPr>
        <a:xfrm>
          <a:off x="4621360" y="2781629"/>
          <a:ext cx="4294039" cy="443819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Коммуникативная </a:t>
          </a:r>
          <a:endParaRPr lang="ru-RU" sz="2000" b="1" kern="1200" dirty="0"/>
        </a:p>
      </dsp:txBody>
      <dsp:txXfrm>
        <a:off x="4843270" y="2781629"/>
        <a:ext cx="3850220" cy="44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1572-760F-4B6D-9160-69F516601953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B15F-DD22-4850-90C4-5B1399BE6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C551-5F22-4A0E-A5FF-89591EFCAC0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3933-A2B8-4ED0-9CC6-E3F9F7D5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gif"/><Relationship Id="rId2" Type="http://schemas.openxmlformats.org/officeDocument/2006/relationships/hyperlink" Target="http://ru.wikipedia.org/wiki/%D0%A4%D0%B0%D0%B9%D0%BB:AndreyKhutorskoy-1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hyperlink" Target="http://ru.wikipedia.org/w/index.php?title=%D0%9C%D0%B5%D0%B6%D0%B4%D1%83%D0%BD%D0%B0%D1%80%D0%BE%D0%B4%D0%BD%D0%B0%D1%8F_%D0%BF%D0%B5%D0%B4%D0%B0%D0%B3%D0%BE%D0%B3%D0%B8%D1%87%D0%B5%D1%81%D0%BA%D0%B0%D1%8F_%D0%B0%D0%BA%D0%B0%D0%B4%D0%B5%D0%BC%D0%B8%D1%8F&amp;action=edit&amp;redlink=1" TargetMode="External"/><Relationship Id="rId4" Type="http://schemas.openxmlformats.org/officeDocument/2006/relationships/hyperlink" Target="http://ru.wikipedia.org/wiki/%D0%A0%D0%BE%D1%81%D1%81%D0%B8%D0%B9%D1%81%D0%BA%D0%B0%D1%8F_%D0%B0%D0%BA%D0%B0%D0%B4%D0%B5%D0%BC%D0%B8%D1%8F_%D0%BE%D0%B1%D1%80%D0%B0%D0%B7%D0%BE%D0%B2%D0%B0%D0%BD%D0%B8%D1%8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7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Chomsky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B%D0%B8%D0%BD%D0%B3%D0%B2%D0%B8%D1%81%D1%82" TargetMode="External"/><Relationship Id="rId4" Type="http://schemas.openxmlformats.org/officeDocument/2006/relationships/hyperlink" Target="http://ru.wikipedia.org/wiki/%D0%A1%D0%A8%D0%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4581128"/>
            <a:ext cx="6083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Донцова Наталия Георгиевна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начальных классов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Специальная общеобразовательная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кола-интернат №16</a:t>
            </a:r>
          </a:p>
          <a:p>
            <a:pPr algn="ctr">
              <a:defRPr/>
            </a:pP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.Горловка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6390" y="1309167"/>
            <a:ext cx="6705600" cy="2448272"/>
          </a:xfrm>
          <a:prstGeom prst="roundRect">
            <a:avLst/>
          </a:prstGeom>
          <a:solidFill>
            <a:srgbClr val="6AF7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err="1">
                <a:solidFill>
                  <a:srgbClr val="0070C0"/>
                </a:solidFill>
              </a:rPr>
              <a:t>Компетентностно</a:t>
            </a:r>
            <a:r>
              <a:rPr lang="ru-RU" sz="4400" b="1" dirty="0">
                <a:solidFill>
                  <a:srgbClr val="0070C0"/>
                </a:solidFill>
              </a:rPr>
              <a:t>-ориентированные задания в начальной школе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95800" y="139007"/>
            <a:ext cx="4454525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2122488" y="4800600"/>
            <a:ext cx="5557837" cy="1776413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сочетание достаточно широких общих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культурных  знаний с возможностью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глубокого постижения ограниченного числа дисциплин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Documents and Settings\Елена\Мои документы\Мои рисунки\Организатор клипов (Microsoft)\j04394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5167313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>
            <a:spLocks noChangeArrowheads="1"/>
          </p:cNvSpPr>
          <p:nvPr/>
        </p:nvSpPr>
        <p:spPr bwMode="auto">
          <a:xfrm>
            <a:off x="279400" y="304800"/>
            <a:ext cx="3498850" cy="1336675"/>
          </a:xfrm>
          <a:prstGeom prst="cloudCallout">
            <a:avLst>
              <a:gd name="adj1" fmla="val 20796"/>
              <a:gd name="adj2" fmla="val 107880"/>
            </a:avLst>
          </a:prstGeom>
          <a:solidFill>
            <a:srgbClr val="CCFFF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100">
              <a:latin typeface="+mn-lt"/>
            </a:endParaRPr>
          </a:p>
        </p:txBody>
      </p: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236538" y="3308350"/>
            <a:ext cx="2152650" cy="1219200"/>
            <a:chOff x="285750" y="3857625"/>
            <a:chExt cx="3143250" cy="2438400"/>
          </a:xfrm>
        </p:grpSpPr>
        <p:pic>
          <p:nvPicPr>
            <p:cNvPr id="16401" name="Рисунок 6" descr="сканирование0007.jpg"/>
            <p:cNvPicPr>
              <a:picLocks noChangeAspect="1"/>
            </p:cNvPicPr>
            <p:nvPr/>
          </p:nvPicPr>
          <p:blipFill>
            <a:blip r:embed="rId3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285750" y="3857625"/>
              <a:ext cx="3143250" cy="24384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357608" y="3930651"/>
              <a:ext cx="2999532" cy="2286000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  <p:grpSp>
        <p:nvGrpSpPr>
          <p:cNvPr id="18" name="Группа 18"/>
          <p:cNvGrpSpPr>
            <a:grpSpLocks/>
          </p:cNvGrpSpPr>
          <p:nvPr/>
        </p:nvGrpSpPr>
        <p:grpSpPr bwMode="auto">
          <a:xfrm>
            <a:off x="4322763" y="2743200"/>
            <a:ext cx="2459037" cy="1744663"/>
            <a:chOff x="5857884" y="2649549"/>
            <a:chExt cx="3214688" cy="2493963"/>
          </a:xfrm>
        </p:grpSpPr>
        <p:pic>
          <p:nvPicPr>
            <p:cNvPr id="16399" name="Рисунок 7" descr="сканирование0009.jpg"/>
            <p:cNvPicPr>
              <a:picLocks noChangeAspect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5857884" y="2649549"/>
              <a:ext cx="3214688" cy="2493963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5928445" y="2710821"/>
              <a:ext cx="3073565" cy="2355535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712788" y="681038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>
                <a:solidFill>
                  <a:srgbClr val="0EA266"/>
                </a:solidFill>
                <a:latin typeface="Arial" pitchFamily="34" charset="0"/>
                <a:ea typeface="SimSun" pitchFamily="2" charset="-122"/>
              </a:rPr>
              <a:t>Делаю САМ!</a:t>
            </a:r>
          </a:p>
        </p:txBody>
      </p:sp>
      <p:pic>
        <p:nvPicPr>
          <p:cNvPr id="16393" name="Рисунок 5" descr="Смайлик весёлый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6063"/>
            <a:ext cx="19288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6" descr="сканирование0007.jpg"/>
          <p:cNvPicPr>
            <a:picLocks noChangeAspect="1"/>
          </p:cNvPicPr>
          <p:nvPr/>
        </p:nvPicPr>
        <p:blipFill>
          <a:blip r:embed="rId6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285750" y="3344863"/>
            <a:ext cx="1946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7" descr="сканирование0009.jpg"/>
          <p:cNvPicPr>
            <a:picLocks noChangeAspect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b="12338"/>
          <a:stretch>
            <a:fillRect/>
          </a:stretch>
        </p:blipFill>
        <p:spPr bwMode="auto">
          <a:xfrm>
            <a:off x="4349750" y="2786063"/>
            <a:ext cx="24050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C:\Users\User\Desktop\каритинки\1111360_171170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3" y="1628775"/>
            <a:ext cx="8302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39752" y="1131965"/>
            <a:ext cx="6511925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ЖИТЬ 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685800" y="2420888"/>
            <a:ext cx="7918648" cy="265143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способности к оценке и усиление личной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ответственности в коллективных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проектах, поскольку XXI век требует от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всех большей самостоятельности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Булатова\Documents\Конкурс Директор\7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41117"/>
            <a:ext cx="1152128" cy="1082234"/>
          </a:xfrm>
          <a:prstGeom prst="ellipse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05200" y="-1295400"/>
            <a:ext cx="5903912" cy="2377633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41168"/>
            <a:ext cx="329904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Елена\Мои документы\Мои рисунки\Организатор клипов (Microsoft)\картинки 1\АНИМАШКИ\Врачи, учителя,ученые\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143500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117475" y="3808413"/>
            <a:ext cx="8786813" cy="2986087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 1996 года            в Берне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понятия </a:t>
            </a:r>
            <a:r>
              <a:rPr lang="ru-RU" sz="4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«компетентность»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только шире,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просто знания, или умения, или навыки,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 даже       </a:t>
            </a:r>
            <a:r>
              <a:rPr lang="ru-RU" sz="4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больше их суммы</a:t>
            </a:r>
            <a:endParaRPr lang="ru-RU" sz="4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Содержимое 2"/>
          <p:cNvSpPr>
            <a:spLocks noGrp="1"/>
          </p:cNvSpPr>
          <p:nvPr>
            <p:ph idx="4294967295"/>
          </p:nvPr>
        </p:nvSpPr>
        <p:spPr>
          <a:xfrm>
            <a:off x="971600" y="2132856"/>
            <a:ext cx="5117901" cy="1485900"/>
          </a:xfrm>
        </p:spPr>
        <p:txBody>
          <a:bodyPr>
            <a:normAutofit fontScale="55000" lnSpcReduction="20000"/>
          </a:bodyPr>
          <a:lstStyle/>
          <a:p>
            <a:pPr marL="419100" indent="-382588"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должна готовить своих учеников к</a:t>
            </a:r>
          </a:p>
          <a:p>
            <a:pPr marL="419100" indent="-382588"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жизни, о которой сама школа мало что знает.</a:t>
            </a:r>
          </a:p>
          <a:p>
            <a:pPr marL="419100" indent="-382588" algn="just"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должна развивать такие качества, как</a:t>
            </a:r>
          </a:p>
          <a:p>
            <a:pPr marL="419100" indent="-382588" algn="just"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мобильность, конструктивность, умение</a:t>
            </a:r>
          </a:p>
          <a:p>
            <a:pPr marL="419100" indent="-382588" algn="just"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учиться. </a:t>
            </a:r>
          </a:p>
          <a:p>
            <a:pPr marL="419100" indent="-382588">
              <a:spcAft>
                <a:spcPct val="0"/>
              </a:spcAft>
              <a:buFont typeface="Wingdings 2" pitchFamily="18" charset="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C:\Users\Булатова\Pictures\a_photo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33500"/>
            <a:ext cx="22336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143500"/>
            <a:ext cx="14446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52400" y="404665"/>
            <a:ext cx="3886200" cy="151216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Все дети могут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успешно учиться,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если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-5400000">
            <a:off x="4069693" y="507219"/>
            <a:ext cx="504825" cy="684000"/>
          </a:xfrm>
          <a:prstGeom prst="downArrow">
            <a:avLst>
              <a:gd name="adj1" fmla="val 50000"/>
              <a:gd name="adj2" fmla="val 427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664106" y="221539"/>
            <a:ext cx="4327494" cy="111219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 УМЕЕТ учить.</a:t>
            </a:r>
          </a:p>
        </p:txBody>
      </p:sp>
    </p:spTree>
    <p:extLst>
      <p:ext uri="{BB962C8B-B14F-4D97-AF65-F5344CB8AC3E}">
        <p14:creationId xmlns:p14="http://schemas.microsoft.com/office/powerpoint/2010/main" val="3351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AndreyKhutorskoy-1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705475" y="3244850"/>
            <a:ext cx="3438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Андрей Викторович Хуторской</a:t>
            </a:r>
            <a:r>
              <a:rPr lang="ru-RU" sz="2000"/>
              <a:t> </a:t>
            </a:r>
          </a:p>
          <a:p>
            <a:pPr algn="ctr"/>
            <a:r>
              <a:rPr lang="ru-RU" sz="1600"/>
              <a:t>доктор педагогических наук, </a:t>
            </a:r>
          </a:p>
          <a:p>
            <a:pPr algn="ctr"/>
            <a:r>
              <a:rPr lang="ru-RU" sz="1600"/>
              <a:t> член-корреспондент  </a:t>
            </a:r>
            <a:r>
              <a:rPr lang="ru-RU" sz="1600">
                <a:hlinkClick r:id="rId4" action="ppaction://hlinkfile" tooltip="Российская академия образования"/>
              </a:rPr>
              <a:t>Российской академии образования</a:t>
            </a:r>
            <a:r>
              <a:rPr lang="ru-RU" sz="1600"/>
              <a:t>, академик </a:t>
            </a:r>
            <a:r>
              <a:rPr lang="ru-RU" sz="1600">
                <a:hlinkClick r:id="rId5" action="ppaction://hlinkfile" tooltip="Международная педагогическая академия (страница отсутствует)"/>
              </a:rPr>
              <a:t>Международной педагогической академии</a:t>
            </a:r>
            <a:r>
              <a:rPr lang="ru-RU" sz="160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540" y="-1109503"/>
            <a:ext cx="5148540" cy="1698465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Компетентность -</a:t>
            </a:r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547707" y="609600"/>
            <a:ext cx="586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351AA6"/>
                </a:solidFill>
                <a:latin typeface="Trebuchet MS" pitchFamily="34" charset="0"/>
              </a:rPr>
              <a:t>Компетентность – это умение применить знания, умения навыки в незнакомой жизненной ситуации.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351AA6"/>
                </a:solidFill>
                <a:latin typeface="Trebuchet MS" pitchFamily="34" charset="0"/>
              </a:rPr>
              <a:t>Компетентность – это умение решить жизненную задачу, с которой ранее не встречался.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351AA6"/>
                </a:solidFill>
                <a:latin typeface="Trebuchet MS" pitchFamily="34" charset="0"/>
              </a:rPr>
              <a:t>Компетентность – это умение адаптироваться в сегодняшнем стремительно меняющемся мире.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7" y="2944142"/>
            <a:ext cx="3888433" cy="700882"/>
          </a:xfrm>
          <a:prstGeom prst="rect">
            <a:avLst/>
          </a:prstGeom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 smtClean="0">
                <a:solidFill>
                  <a:srgbClr val="FF00FF"/>
                </a:solidFill>
                <a:latin typeface="Times New Roman" pitchFamily="16" charset="0"/>
                <a:cs typeface="Times New Roman" pitchFamily="16" charset="0"/>
              </a:rPr>
              <a:t>Ключевые компетенции отечественного образования </a:t>
            </a:r>
            <a:endParaRPr lang="ru-RU" sz="2000" dirty="0">
              <a:solidFill>
                <a:srgbClr val="FF00FF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3427" y="3645024"/>
            <a:ext cx="48863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Ценностно – смысловые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Общекультурные </a:t>
            </a: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</a:t>
            </a:r>
            <a:endParaRPr lang="ru-RU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Учебно-познавательные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</a:t>
            </a:r>
            <a:endParaRPr lang="ru-RU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компетенции</a:t>
            </a:r>
            <a:endParaRPr lang="ru-RU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Социально-трудовые </a:t>
            </a: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</a:t>
            </a:r>
            <a:endParaRPr lang="ru-RU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Times New Roman" pitchFamily="18" charset="0"/>
              <a:buNone/>
            </a:pP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Компетенции </a:t>
            </a:r>
            <a:r>
              <a:rPr lang="ru-RU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личностного самосовершенствования</a:t>
            </a:r>
          </a:p>
        </p:txBody>
      </p:sp>
      <p:pic>
        <p:nvPicPr>
          <p:cNvPr id="16" name="Рисунок 15" descr="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913" y="8991600"/>
            <a:ext cx="1227137" cy="8636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14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0" name="Rectangle 16"/>
          <p:cNvSpPr>
            <a:spLocks noGrp="1" noChangeArrowheads="1"/>
          </p:cNvSpPr>
          <p:nvPr>
            <p:ph type="title"/>
          </p:nvPr>
        </p:nvSpPr>
        <p:spPr>
          <a:xfrm>
            <a:off x="795337" y="330200"/>
            <a:ext cx="7772400" cy="515938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Arial Black" pitchFamily="34" charset="0"/>
              </a:rPr>
              <a:t>В чем разница?</a:t>
            </a:r>
          </a:p>
        </p:txBody>
      </p:sp>
      <p:graphicFrame>
        <p:nvGraphicFramePr>
          <p:cNvPr id="67612" name="Group 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8106326"/>
              </p:ext>
            </p:extLst>
          </p:nvPr>
        </p:nvGraphicFramePr>
        <p:xfrm>
          <a:off x="755650" y="1484784"/>
          <a:ext cx="7775575" cy="3301529"/>
        </p:xfrm>
        <a:graphic>
          <a:graphicData uri="http://schemas.openxmlformats.org/drawingml/2006/table">
            <a:tbl>
              <a:tblPr/>
              <a:tblGrid>
                <a:gridCol w="3888581"/>
                <a:gridCol w="3886994"/>
              </a:tblGrid>
              <a:tr h="330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в определенной области</a:t>
                      </a:r>
                    </a:p>
                  </a:txBody>
                  <a:tcPr marL="91458" marR="91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 действовать в рамках этой компетенции</a:t>
                      </a:r>
                    </a:p>
                  </a:txBody>
                  <a:tcPr marL="91458" marR="91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04" name="Picture 20" descr="Рисунок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3" y="2479675"/>
            <a:ext cx="1684337" cy="2022475"/>
          </a:xfrm>
        </p:spPr>
      </p:pic>
      <p:pic>
        <p:nvPicPr>
          <p:cNvPr id="67608" name="Picture 24" descr="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3540" y="2815332"/>
            <a:ext cx="2228850" cy="1990725"/>
          </a:xfrm>
        </p:spPr>
      </p:pic>
      <p:sp>
        <p:nvSpPr>
          <p:cNvPr id="20493" name="Text Box 29"/>
          <p:cNvSpPr txBox="1">
            <a:spLocks noChangeArrowheads="1"/>
          </p:cNvSpPr>
          <p:nvPr/>
        </p:nvSpPr>
        <p:spPr bwMode="auto">
          <a:xfrm>
            <a:off x="506214" y="846138"/>
            <a:ext cx="838537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351AA6"/>
                </a:solidFill>
                <a:latin typeface="Times New Roman" pitchFamily="18" charset="0"/>
                <a:cs typeface="Times New Roman" pitchFamily="18" charset="0"/>
              </a:rPr>
              <a:t>   Компетенция – это        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Компетентность – это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0" y="4772025"/>
            <a:ext cx="9363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Компетентность 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351AA6"/>
                </a:solidFill>
                <a:latin typeface="Times New Roman" pitchFamily="18" charset="0"/>
                <a:cs typeface="Times New Roman" pitchFamily="18" charset="0"/>
              </a:rPr>
              <a:t>знаю +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CC5C"/>
                </a:solidFill>
                <a:latin typeface="Times New Roman" pitchFamily="18" charset="0"/>
                <a:cs typeface="Times New Roman" pitchFamily="18" charset="0"/>
              </a:rPr>
              <a:t>умею +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 +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делаю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3" y="5357813"/>
            <a:ext cx="8643937" cy="153828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Быть компетентным означает способность 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(умение) «</a:t>
            </a:r>
            <a:r>
              <a:rPr lang="ru-RU" sz="2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мобилизировать</a:t>
            </a:r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 в данной ситуации </a:t>
            </a:r>
            <a:endParaRPr lang="en-US" sz="2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полученные знания и опыт.</a:t>
            </a:r>
          </a:p>
          <a:p>
            <a:pPr algn="just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20496" name="Стрелка вправо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56550" y="6381750"/>
            <a:ext cx="935038" cy="476250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1430" tIns="45715" rIns="91430" bIns="45715"/>
          <a:lstStyle/>
          <a:p>
            <a:pPr defTabSz="912813"/>
            <a:endParaRPr 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78486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КОЗ «КЛАССИЧЕСКОГО ТИПА»</a:t>
            </a:r>
            <a:endParaRPr lang="ru-RU" alt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 sz="32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2971800"/>
            <a:ext cx="3695700" cy="9144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dirty="0" smtClean="0">
                <a:solidFill>
                  <a:srgbClr val="1E09B7"/>
                </a:solidFill>
              </a:rPr>
              <a:t>Цель КОЗ:</a:t>
            </a:r>
          </a:p>
        </p:txBody>
      </p:sp>
      <p:sp>
        <p:nvSpPr>
          <p:cNvPr id="21509" name="Содержимое 2"/>
          <p:cNvSpPr txBox="1">
            <a:spLocks/>
          </p:cNvSpPr>
          <p:nvPr/>
        </p:nvSpPr>
        <p:spPr bwMode="auto">
          <a:xfrm>
            <a:off x="539552" y="3984626"/>
            <a:ext cx="82089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</a:pPr>
            <a:r>
              <a:rPr lang="ru-RU" sz="2800" dirty="0">
                <a:solidFill>
                  <a:srgbClr val="FF00FF"/>
                </a:solidFill>
                <a:latin typeface="Trebuchet MS" pitchFamily="34" charset="0"/>
              </a:rPr>
              <a:t>Организация </a:t>
            </a:r>
            <a:r>
              <a:rPr lang="ru-RU" sz="2800" u="sng" dirty="0">
                <a:solidFill>
                  <a:srgbClr val="FF00FF"/>
                </a:solidFill>
                <a:latin typeface="Trebuchet MS" pitchFamily="34" charset="0"/>
              </a:rPr>
              <a:t>деятельности  обучающегося</a:t>
            </a:r>
            <a:r>
              <a:rPr lang="ru-RU" sz="2800" dirty="0">
                <a:solidFill>
                  <a:srgbClr val="FF00FF"/>
                </a:solidFill>
                <a:latin typeface="Trebuchet MS" pitchFamily="34" charset="0"/>
              </a:rPr>
              <a:t>, а не воспроизведение им информации или отдельных действий</a:t>
            </a:r>
          </a:p>
        </p:txBody>
      </p:sp>
      <p:pic>
        <p:nvPicPr>
          <p:cNvPr id="11" name="Picture 7" descr="C:\Users\User\Desktop\каритинки\2b33e174601e6764c9c2f9c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6056313"/>
            <a:ext cx="6556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3.52601E-6 L 0.2125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 err="1" smtClean="0">
                <a:solidFill>
                  <a:srgbClr val="FF0000"/>
                </a:solidFill>
              </a:rPr>
              <a:t>Компетентностно-ориентированные</a:t>
            </a:r>
            <a:r>
              <a:rPr lang="ru-RU" sz="2400" dirty="0" smtClean="0">
                <a:solidFill>
                  <a:srgbClr val="FF0000"/>
                </a:solidFill>
              </a:rPr>
              <a:t> задания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556" name="Содержимое 2"/>
          <p:cNvSpPr>
            <a:spLocks noGrp="1"/>
          </p:cNvSpPr>
          <p:nvPr>
            <p:ph idx="4294967295"/>
          </p:nvPr>
        </p:nvSpPr>
        <p:spPr>
          <a:xfrm>
            <a:off x="-252536" y="764705"/>
            <a:ext cx="9073008" cy="3340587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3300" b="1" dirty="0" smtClean="0">
                <a:solidFill>
                  <a:srgbClr val="FF00FF"/>
                </a:solidFill>
              </a:rPr>
              <a:t>  1) изменяют организацию традиционного урока. </a:t>
            </a:r>
          </a:p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i="1" dirty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00FF"/>
                </a:solidFill>
              </a:rPr>
              <a:t>2) Они базируются на знаниях и умениях, но </a:t>
            </a:r>
            <a:r>
              <a:rPr lang="ru-RU" b="1" i="1" dirty="0" smtClean="0">
                <a:solidFill>
                  <a:srgbClr val="1E09B7"/>
                </a:solidFill>
              </a:rPr>
              <a:t>требуют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i="1" dirty="0">
                <a:solidFill>
                  <a:srgbClr val="1E09B7"/>
                </a:solidFill>
              </a:rPr>
              <a:t>у</a:t>
            </a:r>
            <a:r>
              <a:rPr lang="ru-RU" b="1" i="1" dirty="0" smtClean="0">
                <a:solidFill>
                  <a:srgbClr val="1E09B7"/>
                </a:solidFill>
              </a:rPr>
              <a:t>мения </a:t>
            </a:r>
            <a:r>
              <a:rPr lang="ru-RU" b="1" i="1" dirty="0" smtClean="0">
                <a:solidFill>
                  <a:srgbClr val="FF00FF"/>
                </a:solidFill>
              </a:rPr>
              <a:t> применять накопленные знания в практической деятельности: </a:t>
            </a:r>
          </a:p>
        </p:txBody>
      </p:sp>
      <p:sp>
        <p:nvSpPr>
          <p:cNvPr id="22532" name="Содержимое 2"/>
          <p:cNvSpPr txBox="1">
            <a:spLocks/>
          </p:cNvSpPr>
          <p:nvPr/>
        </p:nvSpPr>
        <p:spPr bwMode="auto">
          <a:xfrm>
            <a:off x="467544" y="4783832"/>
            <a:ext cx="7272808" cy="78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sz="2000" dirty="0">
                <a:solidFill>
                  <a:srgbClr val="FF00FF"/>
                </a:solidFill>
                <a:latin typeface="Trebuchet MS" pitchFamily="34" charset="0"/>
              </a:rPr>
              <a:t>3) </a:t>
            </a:r>
            <a:r>
              <a:rPr lang="ru-RU" sz="2000" b="1" dirty="0">
                <a:solidFill>
                  <a:srgbClr val="FF00FF"/>
                </a:solidFill>
                <a:latin typeface="Trebuchet MS" pitchFamily="34" charset="0"/>
              </a:rPr>
              <a:t>основное средство формирования ключевых компетенций обучающихся:</a:t>
            </a:r>
            <a:endParaRPr lang="ru-RU" sz="2000" dirty="0">
              <a:solidFill>
                <a:srgbClr val="FF00FF"/>
              </a:solidFill>
              <a:latin typeface="Trebuchet MS" pitchFamily="34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467544" y="5569605"/>
            <a:ext cx="8022952" cy="8518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sz="2200" i="1" dirty="0">
                <a:solidFill>
                  <a:srgbClr val="0E8C1D"/>
                </a:solidFill>
                <a:latin typeface="Trebuchet MS" pitchFamily="34" charset="0"/>
              </a:rPr>
              <a:t>информационная, коммуникативная и компетентность разрешения проблем</a:t>
            </a:r>
            <a:r>
              <a:rPr lang="ru-RU" sz="2200" i="1" dirty="0">
                <a:solidFill>
                  <a:srgbClr val="351AA6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47667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ru-RU" sz="2800" b="1" dirty="0" smtClean="0">
              <a:solidFill>
                <a:srgbClr val="FF00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-подразумевают изучение нового программного материала,  без предварительного объяснения учителя, 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-дополнение информации, полученной из учебника или представленной учителем, информацией, самостоятельно полученной из других источников,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-начинаются со стимула, который мотивирует учащихся на выполнение деятельности, эмоционально насыщает урок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849064" y="4005064"/>
            <a:ext cx="7776356" cy="6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«окунут» обучающихся в решение «жизненной» задачи и не вызывают у думающего ученика безответного  вопроса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00B050"/>
                </a:solidFill>
              </a:rPr>
              <a:t>« А зачем мы это делаем ?»</a:t>
            </a:r>
            <a:br>
              <a:rPr lang="ru-RU" sz="1600" b="1" i="1" dirty="0" smtClean="0">
                <a:solidFill>
                  <a:srgbClr val="00B050"/>
                </a:solidFill>
              </a:rPr>
            </a:br>
            <a:endParaRPr lang="ru-RU" sz="16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4126" y="3276600"/>
            <a:ext cx="8991600" cy="896938"/>
          </a:xfrm>
        </p:spPr>
        <p:txBody>
          <a:bodyPr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+mn-lt"/>
                <a:ea typeface="+mn-ea"/>
                <a:cs typeface="+mn-cs"/>
              </a:rPr>
              <a:t>Связь между УУД и КОЗ</a:t>
            </a:r>
            <a:br>
              <a:rPr lang="ru-RU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+mn-lt"/>
                <a:ea typeface="+mn-ea"/>
                <a:cs typeface="+mn-cs"/>
              </a:rPr>
            </a:br>
            <a:endParaRPr lang="ru-RU" dirty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rgbClr val="FF00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68384" y="3226676"/>
          <a:ext cx="8915400" cy="335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152400" y="228600"/>
            <a:ext cx="8812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b="1" i="1">
                <a:solidFill>
                  <a:srgbClr val="FF00FF"/>
                </a:solidFill>
                <a:latin typeface="Trebuchet MS" pitchFamily="34" charset="0"/>
              </a:rPr>
              <a:t>	Коммуникативная компетентность:  </a:t>
            </a:r>
            <a:r>
              <a:rPr lang="ru-RU">
                <a:solidFill>
                  <a:srgbClr val="404040"/>
                </a:solidFill>
                <a:latin typeface="Trebuchet MS" pitchFamily="34" charset="0"/>
              </a:rPr>
              <a:t>письменная коммуникация, публичное выступление, диалог, продуктивная групповая коммуникация.            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b="1" i="1">
                <a:solidFill>
                  <a:srgbClr val="FF00FF"/>
                </a:solidFill>
                <a:latin typeface="Trebuchet MS" pitchFamily="34" charset="0"/>
              </a:rPr>
              <a:t>Информационная компетентность: 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b="1">
                <a:solidFill>
                  <a:srgbClr val="404040"/>
                </a:solidFill>
                <a:latin typeface="Trebuchet MS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b="1" i="1">
                <a:solidFill>
                  <a:srgbClr val="404040"/>
                </a:solidFill>
                <a:latin typeface="Trebuchet MS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</a:pPr>
            <a:r>
              <a:rPr lang="ru-RU" b="1" i="1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ru-RU" b="1" i="1">
                <a:solidFill>
                  <a:srgbClr val="FF00FF"/>
                </a:solidFill>
                <a:latin typeface="Trebuchet MS" pitchFamily="34" charset="0"/>
              </a:rPr>
              <a:t>Компетентность разрешения проблем.</a:t>
            </a:r>
            <a:r>
              <a:rPr lang="ru-RU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ru-RU" sz="160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23557" name="Picture 7" descr="j03433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196850"/>
            <a:ext cx="714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Бедный ребено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487613"/>
            <a:ext cx="590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138238"/>
            <a:ext cx="8083550" cy="9191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800" smtClean="0">
                <a:latin typeface="Constantia" pitchFamily="18" charset="0"/>
              </a:rPr>
              <a:t>   Доступ к информации, поиск информации, обработка, сопоставление информации, представленной в разных форматах, в том числе противоречивой</a:t>
            </a:r>
            <a:r>
              <a:rPr lang="ru-RU" sz="1800" smtClean="0"/>
              <a:t>… </a:t>
            </a:r>
          </a:p>
        </p:txBody>
      </p:sp>
      <p:sp>
        <p:nvSpPr>
          <p:cNvPr id="23560" name="Содержимое 2"/>
          <p:cNvSpPr>
            <a:spLocks noGrp="1"/>
          </p:cNvSpPr>
          <p:nvPr>
            <p:ph idx="4294967295"/>
          </p:nvPr>
        </p:nvSpPr>
        <p:spPr>
          <a:xfrm>
            <a:off x="288925" y="2286000"/>
            <a:ext cx="7934325" cy="14478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1800" smtClean="0">
                <a:latin typeface="Constantia" pitchFamily="18" charset="0"/>
              </a:rPr>
              <a:t>Грамотная постановка задачи, планирование собственной деятельности, умение точно выполнять инструкцию, оценка результата, рефлексия собственного продвижения…</a:t>
            </a:r>
          </a:p>
        </p:txBody>
      </p:sp>
      <p:pic>
        <p:nvPicPr>
          <p:cNvPr id="23561" name="Picture 12" descr="b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1371600"/>
            <a:ext cx="552450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6" descr="C:\Users\User\Desktop\каритинки\14d81d0c62f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-1828800"/>
            <a:ext cx="91630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FF00FF"/>
                </a:solidFill>
              </a:rPr>
              <a:t>Система </a:t>
            </a:r>
            <a:r>
              <a:rPr lang="ru-RU" sz="2400" dirty="0" err="1" smtClean="0">
                <a:solidFill>
                  <a:srgbClr val="FF00FF"/>
                </a:solidFill>
              </a:rPr>
              <a:t>компетентностно</a:t>
            </a:r>
            <a:r>
              <a:rPr lang="ru-RU" sz="2400" dirty="0" smtClean="0">
                <a:solidFill>
                  <a:srgbClr val="FF00FF"/>
                </a:solidFill>
              </a:rPr>
              <a:t>-ориентированных заданий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3048000" cy="2590800"/>
          </a:xfrm>
        </p:spPr>
        <p:txBody>
          <a:bodyPr/>
          <a:lstStyle/>
          <a:p>
            <a:pPr marL="365125" indent="-255588" eaLnBrk="1" hangingPunct="1">
              <a:buFontTx/>
              <a:buNone/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</a:rPr>
              <a:t>деятельностные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» задания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работа с документами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воссоздание реальной жизни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задания на догадку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поисковые задания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задания на соответствия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задания по сбору информации</a:t>
            </a:r>
          </a:p>
          <a:p>
            <a:pPr marL="365125" indent="-255588" eaLnBrk="1" hangingPunct="1"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задания в смысловом прогнозировании.</a:t>
            </a:r>
          </a:p>
          <a:p>
            <a:pPr marL="365125" indent="-255588" eaLnBrk="1" hangingPunct="1">
              <a:defRPr/>
            </a:pP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513" y="612775"/>
            <a:ext cx="3200400" cy="533400"/>
          </a:xfrm>
          <a:prstGeom prst="rect">
            <a:avLst/>
          </a:prstGeom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КОЗ: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5" y="3452813"/>
            <a:ext cx="2841378" cy="2856507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задания, в которых имеются лишние данные;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задания с противоречивыми данными;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задания, в которых данных недостаточно для решения;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многовариантные задания;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комплексные задания и др.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52281" y="3934372"/>
            <a:ext cx="1676399" cy="457200"/>
          </a:xfrm>
          <a:prstGeom prst="rect">
            <a:avLst/>
          </a:prstGeom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Кейс-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стади</a:t>
            </a:r>
            <a:endParaRPr lang="ru-RU" sz="1800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60515" y="4391572"/>
            <a:ext cx="4680519" cy="21337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algn="justLow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Times New Roman" pitchFamily="16" charset="0"/>
              <a:buNone/>
              <a:defRPr/>
            </a:pPr>
            <a:r>
              <a:rPr lang="ru-RU" sz="1200" b="1" dirty="0" smtClean="0">
                <a:solidFill>
                  <a:srgbClr val="351AA6"/>
                </a:solidFill>
                <a:latin typeface="Times New Roman" pitchFamily="16" charset="0"/>
                <a:cs typeface="Times New Roman" pitchFamily="16" charset="0"/>
              </a:rPr>
              <a:t>*метод анализа конкретных ситуаций.  Для  организации обучения используются описания конкретных ситуаций (от английского «</a:t>
            </a:r>
            <a:r>
              <a:rPr lang="ru-RU" sz="1200" b="1" dirty="0" err="1" smtClean="0">
                <a:solidFill>
                  <a:srgbClr val="351AA6"/>
                </a:solidFill>
                <a:latin typeface="Times New Roman" pitchFamily="16" charset="0"/>
                <a:cs typeface="Times New Roman" pitchFamily="16" charset="0"/>
              </a:rPr>
              <a:t>case</a:t>
            </a:r>
            <a:r>
              <a:rPr lang="ru-RU" sz="1200" b="1" dirty="0" smtClean="0">
                <a:solidFill>
                  <a:srgbClr val="351AA6"/>
                </a:solidFill>
                <a:latin typeface="Times New Roman" pitchFamily="16" charset="0"/>
                <a:cs typeface="Times New Roman" pitchFamily="16" charset="0"/>
              </a:rPr>
              <a:t>» – случай).</a:t>
            </a:r>
          </a:p>
          <a:p>
            <a:pPr indent="-182880" algn="justLow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Times New Roman" pitchFamily="16" charset="0"/>
              <a:buNone/>
              <a:defRPr/>
            </a:pPr>
            <a:r>
              <a:rPr lang="ru-RU" sz="1200" b="1" dirty="0" smtClean="0">
                <a:solidFill>
                  <a:srgbClr val="351AA6"/>
                </a:solidFill>
                <a:latin typeface="Times New Roman" pitchFamily="16" charset="0"/>
                <a:cs typeface="Times New Roman" pitchFamily="16" charset="0"/>
              </a:rPr>
              <a:t>* учащимся предлагают осмыслить реальную жизненную ситуацию, описание которой одновременно отражает не только какую-либо практическую проблему, но и актуализирует определенный комплекс знаний, который необходимо усвоить при разрешении данной проблемы. При этом сама проблема не имеет однозначных решений.</a:t>
            </a:r>
            <a:endParaRPr lang="ru-RU" sz="1200" b="1" dirty="0">
              <a:solidFill>
                <a:srgbClr val="351AA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67275" y="709613"/>
            <a:ext cx="2667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КОЗ: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429000" y="957263"/>
            <a:ext cx="5922963" cy="2743200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кроссворда по теме, курсу;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кластера по определенной теме, проблеме;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концептуальных схем, таблиц;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тестовых заданий по алгоритму;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ситуативных задач;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написание статей, очерков, эссе, сочинений, рефератов, курсовых и т.д.;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компьютерных презентаций по теме, проблеме; подготовка доклада, выступления;  выполнение мини проектов, проведения исследований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652760" y="3948906"/>
            <a:ext cx="8078440" cy="245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400" dirty="0" smtClean="0">
                <a:solidFill>
                  <a:srgbClr val="FF00FF"/>
                </a:solidFill>
                <a:latin typeface="Trebuchet MS" pitchFamily="34" charset="0"/>
              </a:rPr>
              <a:t> </a:t>
            </a:r>
            <a:r>
              <a:rPr lang="ru-RU" sz="2000" b="1" i="1" dirty="0" smtClean="0">
                <a:solidFill>
                  <a:srgbClr val="FF00FF"/>
                </a:solidFill>
                <a:latin typeface="Trebuchet MS" pitchFamily="34" charset="0"/>
              </a:rPr>
              <a:t>«Не снабжайте детей готовыми формулами - формулы пустота, обогатите их образами и картинками, на которых видны связующие нити. Не отягощайте детей мёртвым грузом фактов, обучите их приёмам и способам, которые помогут им постигать. Не судите о способностях по лёгкости усвоения – успешнее и дальше идёт тот, кто </a:t>
            </a:r>
            <a:r>
              <a:rPr lang="ru-RU" sz="2000" b="1" i="1" u="sng" dirty="0" smtClean="0">
                <a:solidFill>
                  <a:srgbClr val="FF00FF"/>
                </a:solidFill>
                <a:latin typeface="Trebuchet MS" pitchFamily="34" charset="0"/>
              </a:rPr>
              <a:t>мучительно преодолевает себя и препятствия.»</a:t>
            </a:r>
            <a:r>
              <a:rPr lang="ru-RU" sz="2000" b="1" u="sng" dirty="0" smtClean="0">
                <a:solidFill>
                  <a:srgbClr val="FF00FF"/>
                </a:solidFill>
                <a:latin typeface="Trebuchet MS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  <a:defRPr/>
            </a:pPr>
            <a:endParaRPr lang="ru-RU" sz="2000" b="1" u="sng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46037" indent="0"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defRPr/>
            </a:pPr>
            <a:endParaRPr lang="ru-RU" sz="2400" b="1" dirty="0" smtClean="0">
              <a:solidFill>
                <a:srgbClr val="351AA6"/>
              </a:solidFill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51AA6"/>
                </a:solidFill>
                <a:latin typeface="Trebuchet MS" pitchFamily="34" charset="0"/>
              </a:rPr>
              <a:t>  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2900" y="295029"/>
            <a:ext cx="8801100" cy="34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6037" indent="0"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defRPr/>
            </a:pPr>
            <a:r>
              <a:rPr lang="ru-RU" sz="2400" b="1" u="sng" dirty="0" smtClean="0">
                <a:solidFill>
                  <a:srgbClr val="FF00FF"/>
                </a:solidFill>
                <a:latin typeface="Trebuchet MS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  <a:defRPr/>
            </a:pPr>
            <a:endParaRPr lang="ru-RU" sz="2000" b="1" u="sng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rgbClr val="351AA6"/>
                </a:solidFill>
                <a:latin typeface="Trebuchet MS" pitchFamily="34" charset="0"/>
              </a:rPr>
              <a:t>Развитие обучающихся во многом зависит от той деятельности, которую они выполняют в процессе обучения. Мы знаем, что деятельность бывает продуктивной и непродуктивной. В зависимости от того, какой вид деятельности преобладает, обучение оказывает различное влияние на развитие обучающихся.</a:t>
            </a:r>
          </a:p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351AA6"/>
                </a:solidFill>
                <a:latin typeface="Trebuchet MS" pitchFamily="34" charset="0"/>
              </a:rPr>
              <a:t>   </a:t>
            </a:r>
          </a:p>
        </p:txBody>
      </p:sp>
      <p:pic>
        <p:nvPicPr>
          <p:cNvPr id="10" name="Рисунок 9" descr="Children_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53125"/>
            <a:ext cx="838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1063625" y="3068960"/>
            <a:ext cx="6406629" cy="3378101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раздел пригодится тем из Вас, кто желает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с темой на более глубоком</a:t>
            </a:r>
          </a:p>
          <a:p>
            <a:pPr algn="just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уровне. В работе собраны из разных источников материалы о вопросе, который будем рассматривать, приведены разные взгляды на проблему и альтернативные подходы, дана углублённая информация.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7391400"/>
            <a:ext cx="651192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20" name="Picture 5" descr="1fa90f5a6990fbefce93665109c921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9101"/>
            <a:ext cx="1839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6aad6abc112037e33cf671aee1d38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2875"/>
            <a:ext cx="93345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J02386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16075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0474" y="620688"/>
            <a:ext cx="8329613" cy="1439862"/>
          </a:xfrm>
          <a:prstGeom prst="rect">
            <a:avLst/>
          </a:prstGeom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4715D3"/>
                </a:solidFill>
                <a:latin typeface="Times New Roman" pitchFamily="18" charset="0"/>
                <a:cs typeface="Times New Roman" pitchFamily="18" charset="0"/>
              </a:rPr>
              <a:t>Из истории возник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новения </a:t>
            </a:r>
            <a:r>
              <a:rPr lang="ru-RU" sz="3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КОЗ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компетентностно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-ориентированных заданий)</a:t>
            </a:r>
            <a:endParaRPr lang="ru-RU" sz="2800" i="1" dirty="0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4599" y="2060550"/>
            <a:ext cx="8345488" cy="37671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 1991 год           </a:t>
            </a:r>
            <a:r>
              <a:rPr lang="ru-RU" sz="2800" b="1" spc="1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 основополагающих принципа образования</a:t>
            </a:r>
          </a:p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 чтобы быть современным, нужно научиться: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СОСУЩЕСТВОВАТЬ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РАБОТАТЬ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ЖИТЬ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Елена\Мои документы\Мои рисунки\Организатор клипов (Microsoft)\j04378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922921"/>
            <a:ext cx="855663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Documents and Settings\Елена\Мои документы\Мои рисунки\Организатор клипов (Microsoft)\картинки 1\АНИМАШКИ\Люди работа\57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4646290"/>
            <a:ext cx="15573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Foto\Затока 2010\IMG_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140" y="5668168"/>
            <a:ext cx="2071688" cy="77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Documents and Settings\Елена\Мои документы\Мои рисунки\Организатор клипов (Microsoft)\j039814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1828" y="4077072"/>
            <a:ext cx="1026319" cy="75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2" descr="http://animoving.ru/galleryimages/obich/obanimal/obmonkey/773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2" y="5268118"/>
            <a:ext cx="8350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84163"/>
            <a:ext cx="5111824" cy="6313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 </a:t>
            </a:r>
          </a:p>
          <a:p>
            <a:pPr eaLnBrk="1" hangingPunct="1">
              <a:buFontTx/>
              <a:buNone/>
            </a:pPr>
            <a:r>
              <a:rPr lang="ru-RU" sz="3600" i="1" dirty="0" smtClean="0"/>
              <a:t>           Компетенция- </a:t>
            </a:r>
          </a:p>
          <a:p>
            <a:pPr eaLnBrk="1" hangingPunct="1">
              <a:buFontTx/>
              <a:buNone/>
            </a:pPr>
            <a:r>
              <a:rPr lang="ru-RU" sz="3600" i="1" dirty="0" smtClean="0"/>
              <a:t>термин  </a:t>
            </a:r>
            <a:r>
              <a:rPr lang="ru-RU" sz="3600" dirty="0" smtClean="0"/>
              <a:t>введен в научный обиход для обозначения присущей человеку способности к выполнению какой-либо деятельности (от лат. </a:t>
            </a:r>
            <a:r>
              <a:rPr lang="en-US" sz="3600" dirty="0" err="1" smtClean="0"/>
              <a:t>competentis</a:t>
            </a:r>
            <a:r>
              <a:rPr lang="ru-RU" sz="3600" dirty="0" smtClean="0"/>
              <a:t> - способный). </a:t>
            </a:r>
            <a:endParaRPr lang="ru-RU" sz="2400" dirty="0" smtClean="0"/>
          </a:p>
        </p:txBody>
      </p:sp>
      <p:pic>
        <p:nvPicPr>
          <p:cNvPr id="11267" name="Рисунок 2" descr="Chom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304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 flipH="1">
            <a:off x="6019800" y="4495800"/>
            <a:ext cx="3124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Ноам Хомский</a:t>
            </a:r>
            <a:r>
              <a:rPr lang="ru-RU" u="sng">
                <a:hlinkClick r:id="rId4" action="ppaction://hlinkfile" tooltip="США"/>
              </a:rPr>
              <a:t> </a:t>
            </a:r>
            <a:r>
              <a:rPr lang="ru-RU" sz="2000" u="sng">
                <a:hlinkClick r:id="rId4" action="ppaction://hlinkfile" tooltip="США"/>
              </a:rPr>
              <a:t>американский</a:t>
            </a:r>
            <a:r>
              <a:rPr lang="ru-RU" sz="2000"/>
              <a:t> </a:t>
            </a:r>
            <a:r>
              <a:rPr lang="ru-RU" sz="2000">
                <a:hlinkClick r:id="rId5" action="ppaction://hlinkfile" tooltip="Лингвист"/>
              </a:rPr>
              <a:t>лингвист</a:t>
            </a:r>
            <a:r>
              <a:rPr lang="ru-RU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0117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34332" y="2285008"/>
            <a:ext cx="6938464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СОСУЩЕСТВОВАТЬ ?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179512" y="3429000"/>
            <a:ext cx="7147520" cy="244497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осуществление совместных проектов или разумное и мирное решение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неизбежных конфликтов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C:\Documents and Settings\Елена\Мои документы\Мои рисунки\Организатор клипов (Microsoft)\j04316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C:\Users\Булатова\Pictures\vopros-ot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6922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97075" y="-586769"/>
            <a:ext cx="6322044" cy="530346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</a:t>
            </a:r>
          </a:p>
        </p:txBody>
      </p:sp>
    </p:spTree>
    <p:extLst>
      <p:ext uri="{BB962C8B-B14F-4D97-AF65-F5344CB8AC3E}">
        <p14:creationId xmlns:p14="http://schemas.microsoft.com/office/powerpoint/2010/main" val="3465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6511925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РАБОТАТЬ ?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755576" y="3709987"/>
            <a:ext cx="6553200" cy="314801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совершенствовать свои знания, а в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широком смысле — приобретение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компетентности, дающей возможность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справляться с различными ситуациями,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многие из которых невозможно предвидеть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Булатова\Pictures\umenshenie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295400" cy="1578205"/>
          </a:xfrm>
          <a:prstGeom prst="ellipse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34952" y="612441"/>
            <a:ext cx="6635750" cy="1371601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“Единственный путь, ведущий к знанию –  деятельность”. 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/>
              <a:t>			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Бернард Шоу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9125" y="-1873250"/>
            <a:ext cx="8075613" cy="3554413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19532" y="81884"/>
            <a:ext cx="6101943" cy="243271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38677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</a:t>
            </a:r>
          </a:p>
        </p:txBody>
      </p:sp>
    </p:spTree>
    <p:extLst>
      <p:ext uri="{BB962C8B-B14F-4D97-AF65-F5344CB8AC3E}">
        <p14:creationId xmlns:p14="http://schemas.microsoft.com/office/powerpoint/2010/main" val="22216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59138" y="636588"/>
            <a:ext cx="4454525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876800"/>
            <a:ext cx="6353175" cy="177641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сочетание достаточно широких общих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культурных  знаний с возможностью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глубокого постижения ограниченного числа дисциплин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C:\Documents and Settings\Елена\Мои документы\Мои рисунки\Организатор клипов (Microsoft)\j04394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>
            <a:spLocks noChangeArrowheads="1"/>
          </p:cNvSpPr>
          <p:nvPr/>
        </p:nvSpPr>
        <p:spPr bwMode="auto">
          <a:xfrm>
            <a:off x="279400" y="304800"/>
            <a:ext cx="3498850" cy="1336675"/>
          </a:xfrm>
          <a:prstGeom prst="cloudCallout">
            <a:avLst>
              <a:gd name="adj1" fmla="val 20796"/>
              <a:gd name="adj2" fmla="val 107880"/>
            </a:avLst>
          </a:prstGeom>
          <a:solidFill>
            <a:srgbClr val="CCFFF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100">
              <a:latin typeface="+mn-lt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-304800" y="636588"/>
            <a:ext cx="4343400" cy="795337"/>
            <a:chOff x="-2402" y="816"/>
            <a:chExt cx="3150" cy="773"/>
          </a:xfrm>
        </p:grpSpPr>
        <p:sp>
          <p:nvSpPr>
            <p:cNvPr id="14356" name="TextBox 10"/>
            <p:cNvSpPr txBox="1">
              <a:spLocks noChangeArrowheads="1"/>
            </p:cNvSpPr>
            <p:nvPr/>
          </p:nvSpPr>
          <p:spPr bwMode="auto">
            <a:xfrm>
              <a:off x="-1812" y="816"/>
              <a:ext cx="2205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ru-RU" sz="28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Учиться…</a:t>
              </a:r>
            </a:p>
          </p:txBody>
        </p:sp>
        <p:sp>
          <p:nvSpPr>
            <p:cNvPr id="14357" name="TextBox 11"/>
            <p:cNvSpPr txBox="1">
              <a:spLocks noChangeArrowheads="1"/>
            </p:cNvSpPr>
            <p:nvPr/>
          </p:nvSpPr>
          <p:spPr bwMode="auto">
            <a:xfrm>
              <a:off x="-2402" y="1140"/>
              <a:ext cx="3150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ru-RU" sz="24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А </a:t>
              </a:r>
              <a:r>
                <a:rPr lang="en-CA" sz="24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 </a:t>
              </a:r>
              <a:r>
                <a:rPr lang="ru-RU" sz="24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что</a:t>
              </a:r>
              <a:r>
                <a:rPr lang="en-CA" sz="24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 </a:t>
              </a:r>
              <a:r>
                <a:rPr lang="ru-RU" sz="2400" b="1">
                  <a:solidFill>
                    <a:srgbClr val="0EA266"/>
                  </a:solidFill>
                  <a:latin typeface="Arial" pitchFamily="34" charset="0"/>
                  <a:ea typeface="SimSun" pitchFamily="2" charset="-122"/>
                </a:rPr>
                <a:t> это значит?</a:t>
              </a:r>
            </a:p>
          </p:txBody>
        </p:sp>
      </p:grpSp>
      <p:grpSp>
        <p:nvGrpSpPr>
          <p:cNvPr id="14343" name="Группа 8"/>
          <p:cNvGrpSpPr>
            <a:grpSpLocks/>
          </p:cNvGrpSpPr>
          <p:nvPr/>
        </p:nvGrpSpPr>
        <p:grpSpPr bwMode="auto">
          <a:xfrm>
            <a:off x="2587625" y="3108325"/>
            <a:ext cx="1643063" cy="1619250"/>
            <a:chOff x="428596" y="3714752"/>
            <a:chExt cx="2857520" cy="2963215"/>
          </a:xfrm>
        </p:grpSpPr>
        <p:sp>
          <p:nvSpPr>
            <p:cNvPr id="14354" name="Прямоугольник 4"/>
            <p:cNvSpPr>
              <a:spLocks noChangeArrowheads="1"/>
            </p:cNvSpPr>
            <p:nvPr/>
          </p:nvSpPr>
          <p:spPr bwMode="auto">
            <a:xfrm>
              <a:off x="1643042" y="4500570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ru-RU" sz="1100">
                <a:ea typeface="SimSun" pitchFamily="2" charset="-122"/>
              </a:endParaRPr>
            </a:p>
          </p:txBody>
        </p:sp>
        <p:pic>
          <p:nvPicPr>
            <p:cNvPr id="14355" name="Рисунок 3" descr="Смайлик растерянный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714752"/>
              <a:ext cx="2857520" cy="296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236538" y="3308350"/>
            <a:ext cx="2152650" cy="1219200"/>
            <a:chOff x="285750" y="3857625"/>
            <a:chExt cx="3143250" cy="2438400"/>
          </a:xfrm>
        </p:grpSpPr>
        <p:pic>
          <p:nvPicPr>
            <p:cNvPr id="14352" name="Рисунок 6" descr="сканирование0007.jpg"/>
            <p:cNvPicPr>
              <a:picLocks noChangeAspect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285750" y="3857625"/>
              <a:ext cx="3143250" cy="24384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357608" y="3930651"/>
              <a:ext cx="2999532" cy="2286000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  <p:grpSp>
        <p:nvGrpSpPr>
          <p:cNvPr id="18" name="Группа 18"/>
          <p:cNvGrpSpPr>
            <a:grpSpLocks/>
          </p:cNvGrpSpPr>
          <p:nvPr/>
        </p:nvGrpSpPr>
        <p:grpSpPr bwMode="auto">
          <a:xfrm>
            <a:off x="4322763" y="2743200"/>
            <a:ext cx="2459037" cy="1744663"/>
            <a:chOff x="5857884" y="2649549"/>
            <a:chExt cx="3214688" cy="2493963"/>
          </a:xfrm>
        </p:grpSpPr>
        <p:pic>
          <p:nvPicPr>
            <p:cNvPr id="14350" name="Рисунок 7" descr="сканирование0009.jpg"/>
            <p:cNvPicPr>
              <a:picLocks noChangeAspect="1"/>
            </p:cNvPicPr>
            <p:nvPr/>
          </p:nvPicPr>
          <p:blipFill>
            <a:blip r:embed="rId5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5857884" y="2649549"/>
              <a:ext cx="3214688" cy="2493963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5928445" y="2710821"/>
              <a:ext cx="3073565" cy="2355535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2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95800" y="139007"/>
            <a:ext cx="4454525" cy="114300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УЧИТЬСЯ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876800"/>
            <a:ext cx="6353175" cy="177641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сочетание достаточно широких общих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культурных  знаний с возможностью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глубокого постижения ограниченного числа дисциплин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Documents and Settings\Елена\Мои документы\Мои рисунки\Организатор клипов (Microsoft)\j043944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-облако 5"/>
          <p:cNvSpPr>
            <a:spLocks noChangeArrowheads="1"/>
          </p:cNvSpPr>
          <p:nvPr/>
        </p:nvSpPr>
        <p:spPr bwMode="auto">
          <a:xfrm>
            <a:off x="279400" y="304800"/>
            <a:ext cx="3498850" cy="1336675"/>
          </a:xfrm>
          <a:prstGeom prst="cloudCallout">
            <a:avLst>
              <a:gd name="adj1" fmla="val 20796"/>
              <a:gd name="adj2" fmla="val 107880"/>
            </a:avLst>
          </a:prstGeom>
          <a:solidFill>
            <a:srgbClr val="CCFFF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100">
              <a:latin typeface="+mn-lt"/>
            </a:endParaRPr>
          </a:p>
        </p:txBody>
      </p:sp>
      <p:grpSp>
        <p:nvGrpSpPr>
          <p:cNvPr id="15366" name="Группа 8"/>
          <p:cNvGrpSpPr>
            <a:grpSpLocks/>
          </p:cNvGrpSpPr>
          <p:nvPr/>
        </p:nvGrpSpPr>
        <p:grpSpPr bwMode="auto">
          <a:xfrm>
            <a:off x="2587625" y="3108325"/>
            <a:ext cx="1643063" cy="1619250"/>
            <a:chOff x="428596" y="3714752"/>
            <a:chExt cx="2857520" cy="2963215"/>
          </a:xfrm>
        </p:grpSpPr>
        <p:sp>
          <p:nvSpPr>
            <p:cNvPr id="15380" name="Прямоугольник 4"/>
            <p:cNvSpPr>
              <a:spLocks noChangeArrowheads="1"/>
            </p:cNvSpPr>
            <p:nvPr/>
          </p:nvSpPr>
          <p:spPr bwMode="auto">
            <a:xfrm>
              <a:off x="1643042" y="4500570"/>
              <a:ext cx="85725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ru-RU" sz="1100">
                <a:ea typeface="SimSun" pitchFamily="2" charset="-122"/>
              </a:endParaRPr>
            </a:p>
          </p:txBody>
        </p:sp>
        <p:pic>
          <p:nvPicPr>
            <p:cNvPr id="15381" name="Рисунок 3" descr="Смайлик растерянный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714752"/>
              <a:ext cx="2857520" cy="296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>
            <a:off x="236538" y="3308350"/>
            <a:ext cx="2152650" cy="1219200"/>
            <a:chOff x="285750" y="3857625"/>
            <a:chExt cx="3143250" cy="2438400"/>
          </a:xfrm>
        </p:grpSpPr>
        <p:pic>
          <p:nvPicPr>
            <p:cNvPr id="15378" name="Рисунок 6" descr="сканирование0007.jpg"/>
            <p:cNvPicPr>
              <a:picLocks noChangeAspect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285750" y="3857625"/>
              <a:ext cx="3143250" cy="24384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357608" y="3930651"/>
              <a:ext cx="2999532" cy="2286000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  <p:grpSp>
        <p:nvGrpSpPr>
          <p:cNvPr id="18" name="Группа 18"/>
          <p:cNvGrpSpPr>
            <a:grpSpLocks/>
          </p:cNvGrpSpPr>
          <p:nvPr/>
        </p:nvGrpSpPr>
        <p:grpSpPr bwMode="auto">
          <a:xfrm>
            <a:off x="4322763" y="2743200"/>
            <a:ext cx="2459037" cy="1744663"/>
            <a:chOff x="5857884" y="2649549"/>
            <a:chExt cx="3214688" cy="2493963"/>
          </a:xfrm>
        </p:grpSpPr>
        <p:pic>
          <p:nvPicPr>
            <p:cNvPr id="15376" name="Рисунок 7" descr="сканирование0009.jpg"/>
            <p:cNvPicPr>
              <a:picLocks noChangeAspect="1"/>
            </p:cNvPicPr>
            <p:nvPr/>
          </p:nvPicPr>
          <p:blipFill>
            <a:blip r:embed="rId5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9" b="12338"/>
            <a:stretch>
              <a:fillRect/>
            </a:stretch>
          </p:blipFill>
          <p:spPr bwMode="auto">
            <a:xfrm>
              <a:off x="5857884" y="2649549"/>
              <a:ext cx="3214688" cy="2493963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5928445" y="2710821"/>
              <a:ext cx="3073565" cy="2355535"/>
            </a:xfrm>
            <a:prstGeom prst="rect">
              <a:avLst/>
            </a:prstGeom>
            <a:solidFill>
              <a:srgbClr val="33CC33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ru-RU" sz="1100">
                <a:latin typeface="+mn-lt"/>
              </a:endParaRPr>
            </a:p>
          </p:txBody>
        </p:sp>
      </p:grp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712788" y="681038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>
                <a:solidFill>
                  <a:srgbClr val="0EA266"/>
                </a:solidFill>
                <a:latin typeface="Arial" pitchFamily="34" charset="0"/>
                <a:ea typeface="SimSun" pitchFamily="2" charset="-122"/>
              </a:rPr>
              <a:t>Делаю САМ!</a:t>
            </a:r>
          </a:p>
        </p:txBody>
      </p:sp>
    </p:spTree>
    <p:extLst>
      <p:ext uri="{BB962C8B-B14F-4D97-AF65-F5344CB8AC3E}">
        <p14:creationId xmlns:p14="http://schemas.microsoft.com/office/powerpoint/2010/main" val="3034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898</Words>
  <Application>Microsoft Office PowerPoint</Application>
  <PresentationFormat>Экран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СОСУЩЕСТВОВАТЬ ?</vt:lpstr>
      <vt:lpstr>РАБОТАТЬ ?</vt:lpstr>
      <vt:lpstr>УЧИТЬСЯ</vt:lpstr>
      <vt:lpstr>УЧИТЬСЯ</vt:lpstr>
      <vt:lpstr>УЧИТЬСЯ</vt:lpstr>
      <vt:lpstr>ЖИТЬ ?</vt:lpstr>
      <vt:lpstr>Презентация PowerPoint</vt:lpstr>
      <vt:lpstr>Презентация PowerPoint</vt:lpstr>
      <vt:lpstr>В чем разница?</vt:lpstr>
      <vt:lpstr>СТРУКТУРА КОЗ «КЛАССИЧЕСКОГО ТИПА»</vt:lpstr>
      <vt:lpstr>Компетентностно-ориентированные задания</vt:lpstr>
      <vt:lpstr>Связь между УУД и КОЗ </vt:lpstr>
      <vt:lpstr>Система компетентностно-ориентированных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</cp:revision>
  <dcterms:created xsi:type="dcterms:W3CDTF">2014-06-25T06:46:58Z</dcterms:created>
  <dcterms:modified xsi:type="dcterms:W3CDTF">2017-11-23T16:04:44Z</dcterms:modified>
</cp:coreProperties>
</file>