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5" r:id="rId4"/>
    <p:sldId id="266" r:id="rId5"/>
    <p:sldId id="267" r:id="rId6"/>
    <p:sldId id="268" r:id="rId7"/>
    <p:sldId id="260" r:id="rId8"/>
    <p:sldId id="261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6"/>
    <a:srgbClr val="0000DA"/>
    <a:srgbClr val="00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F69F-7BDD-49B1-ABDA-D2D02DA64812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7414-4B24-4DFD-ACEE-E1125C887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27414-4B24-4DFD-ACEE-E1125C887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8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6B44C-A42B-42EA-B2BE-E77F1269B48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image" Target="../media/image5.gif"/><Relationship Id="rId10" Type="http://schemas.openxmlformats.org/officeDocument/2006/relationships/image" Target="../media/image8.gif"/><Relationship Id="rId4" Type="http://schemas.openxmlformats.org/officeDocument/2006/relationships/slide" Target="slide9.xml"/><Relationship Id="rId9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1340768"/>
            <a:ext cx="7740352" cy="32932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88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ЛОКАЛЬНЫЕ</a:t>
            </a:r>
          </a:p>
          <a:p>
            <a:pPr algn="ctr"/>
            <a:r>
              <a:rPr lang="ru-RU" sz="60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КОМПЬЮТЕРНЫЕ </a:t>
            </a:r>
          </a:p>
          <a:p>
            <a:pPr algn="ctr"/>
            <a:r>
              <a:rPr lang="ru-RU" sz="60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СЕТИ</a:t>
            </a:r>
            <a:endParaRPr lang="ru-RU" sz="6000" b="1" dirty="0">
              <a:ln w="57150"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tx2">
                    <a:lumMod val="60000"/>
                    <a:lumOff val="40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типа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кольцо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0" name="Picture 2" descr="http://prokoshkin.ru/files/1_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407347" cy="3155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148064" y="2276872"/>
            <a:ext cx="3851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балансировка нагрузки, возможность и удобство прокладки кабеля.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 </a:t>
            </a:r>
            <a:endParaRPr lang="ru-RU" b="1" dirty="0" smtClean="0">
              <a:solidFill>
                <a:srgbClr val="0000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физические ограничения на общую протяженность сети.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107504" y="2204864"/>
            <a:ext cx="4032448" cy="316835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предприятие занимает многоэтажное здание, то в нем может быть применена схема 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"</a:t>
            </a:r>
            <a:r>
              <a:rPr lang="ru-RU" sz="2400" b="1" u="sng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снежинка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"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которой имеются файловые серверы для разных рабочих групп и один центральный сервер для всего предприятия.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4" name="Picture 2" descr="http://festival.1september.ru/articles/578602/img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283968" y="2204864"/>
            <a:ext cx="4678733" cy="28676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26064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ru-RU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Сое</a:t>
            </a: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д</a:t>
            </a:r>
            <a:r>
              <a:rPr lang="ru-RU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снежинка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".</a:t>
            </a:r>
            <a:endParaRPr lang="ru-RU" sz="5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2348880"/>
            <a:ext cx="4932040" cy="3096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</p:txBody>
      </p:sp>
      <p:pic>
        <p:nvPicPr>
          <p:cNvPr id="8194" name="Picture 2" descr="http://www.kakprosto.ru/sites/kakprosto/files/styles/pool-image/public/images3/201112/94936/main-94936-955666603c2f2708a1d80807dc5c53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56992"/>
            <a:ext cx="4355976" cy="2813851"/>
          </a:xfrm>
          <a:prstGeom prst="roundRect">
            <a:avLst>
              <a:gd name="adj" fmla="val 42492"/>
            </a:avLst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Above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1703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just"/>
            <a:r>
              <a:rPr lang="ru-RU" sz="5400" b="1" u="sng" dirty="0" smtClean="0">
                <a:ln w="190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60000"/>
                        <a:lumOff val="4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Локальные сети</a:t>
            </a:r>
            <a:r>
              <a:rPr lang="ru-RU" sz="2000" dirty="0" smtClean="0"/>
              <a:t> </a:t>
            </a:r>
            <a:r>
              <a:rPr lang="ru-RU" sz="2800" dirty="0" smtClean="0"/>
              <a:t>(от английского </a:t>
            </a:r>
            <a:r>
              <a:rPr lang="ru-RU" sz="2800" dirty="0" err="1" smtClean="0"/>
              <a:t>local</a:t>
            </a:r>
            <a:r>
              <a:rPr lang="ru-RU" sz="2800" dirty="0" smtClean="0"/>
              <a:t>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no Pro Smbd Captio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1143000"/>
          </a:xfrm>
        </p:spPr>
        <p:txBody>
          <a:bodyPr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Важнейшей характеристикой </a:t>
            </a:r>
            <a:b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локальных сетей является:</a:t>
            </a:r>
            <a:endParaRPr lang="ru-RU" b="1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87484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sz="2000" b="1" dirty="0" smtClean="0">
                <a:latin typeface="Segoe Script" pitchFamily="34" charset="0"/>
              </a:rPr>
              <a:t>скорость передачи данных, </a:t>
            </a:r>
            <a:r>
              <a:rPr lang="ru-RU" sz="2400" b="1" dirty="0" smtClean="0">
                <a:latin typeface="Segoe Script" pitchFamily="34" charset="0"/>
              </a:rPr>
              <a:t>поэтому</a:t>
            </a:r>
            <a:r>
              <a:rPr lang="ru-RU" sz="2000" b="1" dirty="0" smtClean="0">
                <a:latin typeface="Segoe Script" pitchFamily="34" charset="0"/>
              </a:rPr>
              <a:t> ПК соединяются с помощью высокоскоростных адаптеров</a:t>
            </a:r>
            <a:r>
              <a:rPr lang="ru-RU" sz="2400" dirty="0" smtClean="0">
                <a:latin typeface="Candara" pitchFamily="34" charset="0"/>
              </a:rPr>
              <a:t> </a:t>
            </a:r>
          </a:p>
          <a:p>
            <a:pPr lvl="1" algn="ctr"/>
            <a:r>
              <a:rPr lang="ru-RU" sz="1600" i="1" dirty="0" smtClean="0">
                <a:latin typeface="Candara" pitchFamily="34" charset="0"/>
              </a:rPr>
              <a:t>(скорость передачи = 10 Мбит/с)</a:t>
            </a:r>
            <a:endParaRPr lang="ru-RU" i="1" dirty="0" smtClean="0">
              <a:latin typeface="Candara" pitchFamily="34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71703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itchFamily="2" charset="2"/>
              <a:buChar char="§"/>
            </a:pPr>
            <a:r>
              <a:rPr lang="ru-RU" sz="2000" dirty="0" smtClean="0"/>
              <a:t>  </a:t>
            </a:r>
            <a:r>
              <a:rPr lang="ru-RU" sz="2400" b="1" dirty="0" smtClean="0">
                <a:latin typeface="Segoe Script" pitchFamily="34" charset="0"/>
              </a:rPr>
              <a:t>применяются высокоскоростные цифровые линии связи</a:t>
            </a:r>
            <a:endParaRPr lang="ru-RU" sz="2400" b="1" dirty="0"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537321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  </a:t>
            </a:r>
            <a:r>
              <a:rPr lang="ru-RU" sz="2400" b="1" dirty="0" smtClean="0">
                <a:latin typeface="Segoe Script" pitchFamily="34" charset="0"/>
              </a:rPr>
              <a:t>локальные сети должны легко адаптироваться, обладать гибкостью</a:t>
            </a:r>
            <a:endParaRPr lang="ru-RU" sz="2000" b="1" dirty="0">
              <a:latin typeface="Segoe Script" pitchFamily="34" charset="0"/>
            </a:endParaRPr>
          </a:p>
        </p:txBody>
      </p:sp>
      <p:pic>
        <p:nvPicPr>
          <p:cNvPr id="6146" name="Picture 2" descr="http://festival.1september.ru/articles/516860/im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212976"/>
            <a:ext cx="1800200" cy="1610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1916832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При прямом соединении ПК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существует 2 вида взаимодействия:</a:t>
            </a:r>
            <a:endParaRPr kumimoji="0" lang="ru-RU" sz="4400" b="1" i="0" u="none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олилиния 8">
            <a:hlinkClick r:id="rId3" action="ppaction://hlinksldjump"/>
          </p:cNvPr>
          <p:cNvSpPr/>
          <p:nvPr/>
        </p:nvSpPr>
        <p:spPr>
          <a:xfrm>
            <a:off x="5076056" y="3284984"/>
            <a:ext cx="3126820" cy="1797562"/>
          </a:xfrm>
          <a:custGeom>
            <a:avLst/>
            <a:gdLst>
              <a:gd name="connsiteX0" fmla="*/ 0 w 3126820"/>
              <a:gd name="connsiteY0" fmla="*/ 299600 h 1797562"/>
              <a:gd name="connsiteX1" fmla="*/ 87751 w 3126820"/>
              <a:gd name="connsiteY1" fmla="*/ 87751 h 1797562"/>
              <a:gd name="connsiteX2" fmla="*/ 299600 w 3126820"/>
              <a:gd name="connsiteY2" fmla="*/ 0 h 1797562"/>
              <a:gd name="connsiteX3" fmla="*/ 2827220 w 3126820"/>
              <a:gd name="connsiteY3" fmla="*/ 0 h 1797562"/>
              <a:gd name="connsiteX4" fmla="*/ 3039069 w 3126820"/>
              <a:gd name="connsiteY4" fmla="*/ 87751 h 1797562"/>
              <a:gd name="connsiteX5" fmla="*/ 3126820 w 3126820"/>
              <a:gd name="connsiteY5" fmla="*/ 299600 h 1797562"/>
              <a:gd name="connsiteX6" fmla="*/ 3126820 w 3126820"/>
              <a:gd name="connsiteY6" fmla="*/ 1497962 h 1797562"/>
              <a:gd name="connsiteX7" fmla="*/ 3039069 w 3126820"/>
              <a:gd name="connsiteY7" fmla="*/ 1709811 h 1797562"/>
              <a:gd name="connsiteX8" fmla="*/ 2827220 w 3126820"/>
              <a:gd name="connsiteY8" fmla="*/ 1797562 h 1797562"/>
              <a:gd name="connsiteX9" fmla="*/ 299600 w 3126820"/>
              <a:gd name="connsiteY9" fmla="*/ 1797562 h 1797562"/>
              <a:gd name="connsiteX10" fmla="*/ 87751 w 3126820"/>
              <a:gd name="connsiteY10" fmla="*/ 1709811 h 1797562"/>
              <a:gd name="connsiteX11" fmla="*/ 0 w 3126820"/>
              <a:gd name="connsiteY11" fmla="*/ 1497962 h 1797562"/>
              <a:gd name="connsiteX12" fmla="*/ 0 w 3126820"/>
              <a:gd name="connsiteY12" fmla="*/ 299600 h 179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6820" h="1797562">
                <a:moveTo>
                  <a:pt x="0" y="299600"/>
                </a:moveTo>
                <a:cubicBezTo>
                  <a:pt x="0" y="220141"/>
                  <a:pt x="31565" y="143937"/>
                  <a:pt x="87751" y="87751"/>
                </a:cubicBezTo>
                <a:cubicBezTo>
                  <a:pt x="143937" y="31565"/>
                  <a:pt x="220142" y="0"/>
                  <a:pt x="299600" y="0"/>
                </a:cubicBezTo>
                <a:lnTo>
                  <a:pt x="2827220" y="0"/>
                </a:lnTo>
                <a:cubicBezTo>
                  <a:pt x="2906679" y="0"/>
                  <a:pt x="2982883" y="31565"/>
                  <a:pt x="3039069" y="87751"/>
                </a:cubicBezTo>
                <a:cubicBezTo>
                  <a:pt x="3095255" y="143937"/>
                  <a:pt x="3126820" y="220142"/>
                  <a:pt x="3126820" y="299600"/>
                </a:cubicBezTo>
                <a:lnTo>
                  <a:pt x="3126820" y="1497962"/>
                </a:lnTo>
                <a:cubicBezTo>
                  <a:pt x="3126820" y="1577421"/>
                  <a:pt x="3095255" y="1653625"/>
                  <a:pt x="3039069" y="1709811"/>
                </a:cubicBezTo>
                <a:cubicBezTo>
                  <a:pt x="2982883" y="1765997"/>
                  <a:pt x="2906679" y="1797562"/>
                  <a:pt x="2827220" y="1797562"/>
                </a:cubicBezTo>
                <a:lnTo>
                  <a:pt x="299600" y="1797562"/>
                </a:lnTo>
                <a:cubicBezTo>
                  <a:pt x="220141" y="1797562"/>
                  <a:pt x="143937" y="1765997"/>
                  <a:pt x="87751" y="1709811"/>
                </a:cubicBezTo>
                <a:cubicBezTo>
                  <a:pt x="31565" y="1653625"/>
                  <a:pt x="0" y="1577421"/>
                  <a:pt x="0" y="1497962"/>
                </a:cubicBezTo>
                <a:lnTo>
                  <a:pt x="0" y="299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100" tIns="154425" rIns="221100" bIns="154425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5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УДАЛЕННОЕ УПРАВЛЕНИЕ</a:t>
            </a:r>
            <a:endParaRPr lang="ru-RU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олилиния 9">
            <a:hlinkClick r:id="rId4" action="ppaction://hlinksldjump"/>
          </p:cNvPr>
          <p:cNvSpPr/>
          <p:nvPr/>
        </p:nvSpPr>
        <p:spPr>
          <a:xfrm>
            <a:off x="1259632" y="3284984"/>
            <a:ext cx="3212522" cy="1797562"/>
          </a:xfrm>
          <a:custGeom>
            <a:avLst/>
            <a:gdLst>
              <a:gd name="connsiteX0" fmla="*/ 0 w 3212522"/>
              <a:gd name="connsiteY0" fmla="*/ 299600 h 1797562"/>
              <a:gd name="connsiteX1" fmla="*/ 87751 w 3212522"/>
              <a:gd name="connsiteY1" fmla="*/ 87751 h 1797562"/>
              <a:gd name="connsiteX2" fmla="*/ 299600 w 3212522"/>
              <a:gd name="connsiteY2" fmla="*/ 0 h 1797562"/>
              <a:gd name="connsiteX3" fmla="*/ 2912922 w 3212522"/>
              <a:gd name="connsiteY3" fmla="*/ 0 h 1797562"/>
              <a:gd name="connsiteX4" fmla="*/ 3124771 w 3212522"/>
              <a:gd name="connsiteY4" fmla="*/ 87751 h 1797562"/>
              <a:gd name="connsiteX5" fmla="*/ 3212522 w 3212522"/>
              <a:gd name="connsiteY5" fmla="*/ 299600 h 1797562"/>
              <a:gd name="connsiteX6" fmla="*/ 3212522 w 3212522"/>
              <a:gd name="connsiteY6" fmla="*/ 1497962 h 1797562"/>
              <a:gd name="connsiteX7" fmla="*/ 3124771 w 3212522"/>
              <a:gd name="connsiteY7" fmla="*/ 1709811 h 1797562"/>
              <a:gd name="connsiteX8" fmla="*/ 2912922 w 3212522"/>
              <a:gd name="connsiteY8" fmla="*/ 1797562 h 1797562"/>
              <a:gd name="connsiteX9" fmla="*/ 299600 w 3212522"/>
              <a:gd name="connsiteY9" fmla="*/ 1797562 h 1797562"/>
              <a:gd name="connsiteX10" fmla="*/ 87751 w 3212522"/>
              <a:gd name="connsiteY10" fmla="*/ 1709811 h 1797562"/>
              <a:gd name="connsiteX11" fmla="*/ 0 w 3212522"/>
              <a:gd name="connsiteY11" fmla="*/ 1497962 h 1797562"/>
              <a:gd name="connsiteX12" fmla="*/ 0 w 3212522"/>
              <a:gd name="connsiteY12" fmla="*/ 299600 h 179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2522" h="1797562">
                <a:moveTo>
                  <a:pt x="0" y="299600"/>
                </a:moveTo>
                <a:cubicBezTo>
                  <a:pt x="0" y="220141"/>
                  <a:pt x="31565" y="143937"/>
                  <a:pt x="87751" y="87751"/>
                </a:cubicBezTo>
                <a:cubicBezTo>
                  <a:pt x="143937" y="31565"/>
                  <a:pt x="220142" y="0"/>
                  <a:pt x="299600" y="0"/>
                </a:cubicBezTo>
                <a:lnTo>
                  <a:pt x="2912922" y="0"/>
                </a:lnTo>
                <a:cubicBezTo>
                  <a:pt x="2992381" y="0"/>
                  <a:pt x="3068585" y="31565"/>
                  <a:pt x="3124771" y="87751"/>
                </a:cubicBezTo>
                <a:cubicBezTo>
                  <a:pt x="3180957" y="143937"/>
                  <a:pt x="3212522" y="220142"/>
                  <a:pt x="3212522" y="299600"/>
                </a:cubicBezTo>
                <a:lnTo>
                  <a:pt x="3212522" y="1497962"/>
                </a:lnTo>
                <a:cubicBezTo>
                  <a:pt x="3212522" y="1577421"/>
                  <a:pt x="3180957" y="1653625"/>
                  <a:pt x="3124771" y="1709811"/>
                </a:cubicBezTo>
                <a:cubicBezTo>
                  <a:pt x="3068585" y="1765997"/>
                  <a:pt x="2992381" y="1797562"/>
                  <a:pt x="2912922" y="1797562"/>
                </a:cubicBezTo>
                <a:lnTo>
                  <a:pt x="299600" y="1797562"/>
                </a:lnTo>
                <a:cubicBezTo>
                  <a:pt x="220141" y="1797562"/>
                  <a:pt x="143937" y="1765997"/>
                  <a:pt x="87751" y="1709811"/>
                </a:cubicBezTo>
                <a:cubicBezTo>
                  <a:pt x="31565" y="1653625"/>
                  <a:pt x="0" y="1577421"/>
                  <a:pt x="0" y="1497962"/>
                </a:cubicBezTo>
                <a:lnTo>
                  <a:pt x="0" y="299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910" tIns="156330" rIns="224910" bIns="15633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ПРЯМОЙ ДОСТУП</a:t>
            </a:r>
            <a:endParaRPr lang="ru-RU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548680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Прямой доступ:</a:t>
            </a:r>
            <a:endParaRPr kumimoji="0" lang="ru-RU" sz="6000" b="1" i="0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12776"/>
            <a:ext cx="3816424" cy="4708981"/>
          </a:xfrm>
          <a:prstGeom prst="rect">
            <a:avLst/>
          </a:prstGeom>
          <a:noFill/>
          <a:ln w="3175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Подготовительные операции:</a:t>
            </a: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1412776"/>
            <a:ext cx="4464496" cy="1862048"/>
          </a:xfrm>
          <a:prstGeom prst="rect">
            <a:avLst/>
          </a:prstGeom>
          <a:noFill/>
          <a:ln w="2540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Все действия по команде Прямое соединение осуществляются </a:t>
            </a:r>
            <a:r>
              <a:rPr lang="ru-RU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прямого соединения с применением последовательных окон диалога Прямое соединение.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4077072"/>
            <a:ext cx="4464496" cy="1938992"/>
          </a:xfrm>
          <a:prstGeom prst="rect">
            <a:avLst/>
          </a:prstGeom>
          <a:noFill/>
          <a:ln w="2540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окнах указывается,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какой из компьютеров ведомый, а какой ведущий; порт, используемый для связи; применяемый пароль входа.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лнце 6">
            <a:hlinkClick r:id="rId3" action="ppaction://hlinksldjump"/>
          </p:cNvPr>
          <p:cNvSpPr/>
          <p:nvPr/>
        </p:nvSpPr>
        <p:spPr>
          <a:xfrm>
            <a:off x="6300192" y="3356992"/>
            <a:ext cx="648072" cy="576064"/>
          </a:xfrm>
          <a:prstGeom prst="sun">
            <a:avLst>
              <a:gd name="adj" fmla="val 316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9512" y="213285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программных компонент Клиент, Протокол, Службы;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78092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установка службы доступа к файлам и принтерам сети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371703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доступа на уровне ресурсов;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429309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определение как разделяемых ресурсов ПК-сервера, участвующих в обмене;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522920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подключение с компьютера-клиента к разделяемым информационным ресурсам.</a:t>
            </a: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7" grpId="0" animBg="1"/>
      <p:bldP spid="8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548680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Удаленное управление:</a:t>
            </a:r>
            <a:endParaRPr kumimoji="0" lang="ru-RU" sz="5400" b="1" i="0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268761"/>
            <a:ext cx="8928992" cy="5293757"/>
          </a:xfrm>
          <a:prstGeom prst="rect">
            <a:avLst/>
          </a:prstGeom>
          <a:noFill/>
          <a:ln w="3175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Основная система синхронизации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вкл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в себя:</a:t>
            </a: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lvl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3768" y="5373216"/>
            <a:ext cx="4464496" cy="86409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обновление на портативном ПК;</a:t>
            </a:r>
          </a:p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обновление на стационарном ПК;</a:t>
            </a:r>
          </a:p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отмена какого-либо обновления.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504" y="1628800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1) объединение стационарного и портативного компьютеров. Стационарный компьютер должен быть ведущим, а папки, содержащие необходимые файлы, – разделяемыми;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2204864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 копирование файлов со стационарного компьютера на портативный в папку Портфель;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504" y="285293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3) отсоединение портативного компьютера от стационарного и дальнейшее редактирование файлов в папке Портфель;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9512" y="3429000"/>
            <a:ext cx="8749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 повторное соединение портативного компьютера с тем стационарным компьютером, с которого изначально были скопированы в папку Портфель исходные файлы;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504" y="436510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5) открытие папки Портфель и выполнение команды Портфель/Обновить. </a:t>
            </a:r>
          </a:p>
          <a:p>
            <a:pPr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Для файлов, измененных на стационарном ПК, будет выдано предупреждение, после которого необходимо выбрать любое из следующих действий:</a:t>
            </a:r>
          </a:p>
        </p:txBody>
      </p:sp>
      <p:sp>
        <p:nvSpPr>
          <p:cNvPr id="11" name="Солнце 10">
            <a:hlinkClick r:id="rId3" action="ppaction://hlinksldjump"/>
          </p:cNvPr>
          <p:cNvSpPr/>
          <p:nvPr/>
        </p:nvSpPr>
        <p:spPr>
          <a:xfrm>
            <a:off x="7884368" y="5805264"/>
            <a:ext cx="648072" cy="576064"/>
          </a:xfrm>
          <a:prstGeom prst="sun">
            <a:avLst>
              <a:gd name="adj" fmla="val 316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5" grpId="0"/>
      <p:bldP spid="19" grpId="0"/>
      <p:bldP spid="21" grpId="0"/>
      <p:bldP spid="22" grpId="0"/>
      <p:bldP spid="24" grpId="0"/>
      <p:bldP spid="25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prstTxWarp prst="textArchUp">
              <a:avLst>
                <a:gd name="adj" fmla="val 10793116"/>
              </a:avLst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ТИПОЛОГИЯ</a:t>
            </a:r>
            <a:r>
              <a:rPr lang="ru-RU" sz="66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</a:t>
            </a:r>
            <a:r>
              <a:rPr lang="ru-RU" sz="54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СЕТИ</a:t>
            </a:r>
            <a:endParaRPr lang="ru-RU" sz="6600" u="sng" dirty="0">
              <a:ln w="28575">
                <a:solidFill>
                  <a:schemeClr val="tx2">
                    <a:lumMod val="50000"/>
                  </a:schemeClr>
                </a:solidFill>
              </a:ln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28498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«ШИНА»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328498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«ЗВЕЗДА»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6093296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</a:t>
            </a:r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КОЛЬЦО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»</a:t>
            </a:r>
            <a:endParaRPr lang="ru-RU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0" y="609329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«СНЕЖИНКА»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 descr="Схема соединения &quot;звезда&quot;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196752"/>
            <a:ext cx="3240360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Схема соединения &quot;общая шина&quot;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1196752"/>
            <a:ext cx="3168352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Схема соединения &quot;кольцо&quot;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005064"/>
            <a:ext cx="3240360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6" name="Picture 8" descr="Схема соединения &quot;снежинка&quot;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3933056"/>
            <a:ext cx="3240359" cy="2105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типа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звезда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800" b="1" dirty="0" smtClean="0"/>
              <a:t> </a:t>
            </a:r>
            <a:endParaRPr lang="ru-RU" sz="4000" b="1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do.gendocs.ru/pars_docs/tw_refs/105/104370/104370_html_m707d886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441914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932040" y="2204864"/>
            <a:ext cx="4211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</a:t>
            </a:r>
            <a:r>
              <a:rPr lang="ru-RU" sz="2000" dirty="0" smtClean="0">
                <a:solidFill>
                  <a:srgbClr val="000086"/>
                </a:solidFill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соединении типа "звезда" легко искать неисправность в сети.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</a:t>
            </a:r>
            <a:r>
              <a:rPr lang="ru-RU" sz="2000" dirty="0" smtClean="0">
                <a:solidFill>
                  <a:srgbClr val="000086"/>
                </a:solidFill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соединение не всегда надежно, поскольку выход из строя центрального узла может привести к остановке сети.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общая шина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6" name="Picture 2" descr="http://t2.gstatic.com/images?q=tbn:ANd9GcTMx-YYYP1w7qgvkic9LpIDdp1J--hzj4cqUp-DLaIZDzLhgjWr1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348880"/>
            <a:ext cx="4172674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7504" y="2060848"/>
            <a:ext cx="4501008" cy="3488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</a:t>
            </a: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топологии "общая шина" выход из строя отдельных компьютеров не приводит всю сеть к остановке.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</a:t>
            </a: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несколько труднее найти неисправность в кабеле и при обрыве кабеля (единого для всей сети) нарушается работа всей сети.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182</Words>
  <Application>Microsoft Office PowerPoint</Application>
  <PresentationFormat>Экран (4:3)</PresentationFormat>
  <Paragraphs>84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Arno Pro Smbd</vt:lpstr>
      <vt:lpstr>Arno Pro Smbd Caption</vt:lpstr>
      <vt:lpstr>Calibri</vt:lpstr>
      <vt:lpstr>Candara</vt:lpstr>
      <vt:lpstr>Segoe Script</vt:lpstr>
      <vt:lpstr>Segoe UI</vt:lpstr>
      <vt:lpstr>Times New Roman</vt:lpstr>
      <vt:lpstr>Wingdings</vt:lpstr>
      <vt:lpstr>Тема Office</vt:lpstr>
      <vt:lpstr>Презентация PowerPoint</vt:lpstr>
      <vt:lpstr>Локальные сети (от английского local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</vt:lpstr>
      <vt:lpstr>Важнейшей характеристикой  локальных сетей является:</vt:lpstr>
      <vt:lpstr>Презентация PowerPoint</vt:lpstr>
      <vt:lpstr>Презентация PowerPoint</vt:lpstr>
      <vt:lpstr>Презентация PowerPoint</vt:lpstr>
      <vt:lpstr>ТИПОЛОГИЯ СЕТИ</vt:lpstr>
      <vt:lpstr>Соединение типа "звезда". </vt:lpstr>
      <vt:lpstr>Соединение "общая шина". </vt:lpstr>
      <vt:lpstr>Соединение типа "кольцо". </vt:lpstr>
      <vt:lpstr>Если предприятие занимает многоэтажное здание, то в нем может быть применена схема "снежинка", в которой имеются файловые серверы для разных рабочих групп и один центральный сервер для всего предприятия.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IRBIS</dc:creator>
  <cp:lastModifiedBy>Юлия марта</cp:lastModifiedBy>
  <cp:revision>42</cp:revision>
  <dcterms:created xsi:type="dcterms:W3CDTF">2013-09-24T14:37:24Z</dcterms:created>
  <dcterms:modified xsi:type="dcterms:W3CDTF">2017-01-31T11:51:42Z</dcterms:modified>
</cp:coreProperties>
</file>