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66775_44-p-fon-dlya-prezentatsii-petr-1-47.jpg"/>
          <p:cNvPicPr>
            <a:picLocks noChangeAspect="1"/>
          </p:cNvPicPr>
          <p:nvPr/>
        </p:nvPicPr>
        <p:blipFill>
          <a:blip r:embed="rId2" cstate="print"/>
          <a:srcRect l="179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208912" cy="2088232"/>
          </a:xfrm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Мастера</a:t>
            </a: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 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реалистического</a:t>
            </a: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 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пейзажа</a:t>
            </a: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ea typeface="Batang" pitchFamily="18" charset="-127"/>
              </a:rPr>
              <a:t>Мировая художественная культура </a:t>
            </a:r>
            <a:b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ea typeface="Batang" pitchFamily="18" charset="-127"/>
              </a:rPr>
            </a:b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ea typeface="Batang" pitchFamily="18" charset="-127"/>
              </a:rPr>
              <a:t>11 класс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Автор: учитель ИЗО и МХК  </a:t>
            </a:r>
            <a:b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МКОУ «СОШ а. Верхний Учкулан» </a:t>
            </a:r>
            <a:b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Салпагарова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Людмила </a:t>
            </a:r>
            <a:r>
              <a:rPr lang="ru-RU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Казиевна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2022г.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64704"/>
            <a:ext cx="8208912" cy="1470025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lumOff val="5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Изобразительное искусство реализма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66775_44-p-fon-dlya-prezentatsii-petr-1-47.jpg"/>
          <p:cNvPicPr>
            <a:picLocks noChangeAspect="1"/>
          </p:cNvPicPr>
          <p:nvPr/>
        </p:nvPicPr>
        <p:blipFill>
          <a:blip r:embed="rId2" cstate="print"/>
          <a:srcRect l="179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7931224" cy="4691063"/>
          </a:xfrm>
        </p:spPr>
        <p:txBody>
          <a:bodyPr>
            <a:noAutofit/>
          </a:bodyPr>
          <a:lstStyle/>
          <a:p>
            <a:pPr algn="ctr"/>
            <a:r>
              <a:rPr lang="ru-RU" sz="2600" b="1" i="1" dirty="0" smtClean="0">
                <a:latin typeface="Bookman Old Style" pitchFamily="18" charset="0"/>
              </a:rPr>
              <a:t>Реализм</a:t>
            </a:r>
            <a:r>
              <a:rPr lang="ru-RU" sz="2600" i="1" dirty="0" smtClean="0">
                <a:latin typeface="Bookman Old Style" pitchFamily="18" charset="0"/>
              </a:rPr>
              <a:t> (от лат. </a:t>
            </a:r>
            <a:r>
              <a:rPr lang="ru-RU" sz="2600" i="1" dirty="0" err="1" smtClean="0">
                <a:latin typeface="Bookman Old Style" pitchFamily="18" charset="0"/>
              </a:rPr>
              <a:t>realis</a:t>
            </a:r>
            <a:r>
              <a:rPr lang="ru-RU" sz="2600" i="1" dirty="0" smtClean="0">
                <a:latin typeface="Bookman Old Style" pitchFamily="18" charset="0"/>
              </a:rPr>
              <a:t> — «действительный») — направление в искусстве XIX-XXI веков, для которого характерно максимально достоверное изображение действительности в произведениях. Реализм также является распространенным методом творчества в живописи, скульптуре, фотографии, литературе, музыке, театре, кинематографе и многих других видах культурной деятельности человека.</a:t>
            </a:r>
            <a:r>
              <a:rPr lang="ru-RU" sz="2000" i="1" dirty="0" smtClean="0">
                <a:latin typeface="Bookman Old Style" pitchFamily="18" charset="0"/>
              </a:rPr>
              <a:t/>
            </a:r>
            <a:br>
              <a:rPr lang="ru-RU" sz="2000" i="1" dirty="0" smtClean="0">
                <a:latin typeface="Bookman Old Style" pitchFamily="18" charset="0"/>
              </a:rPr>
            </a:br>
            <a:endParaRPr lang="ru-RU" sz="20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66775_44-p-fon-dlya-prezentatsii-petr-1-47.jpg"/>
          <p:cNvPicPr>
            <a:picLocks noChangeAspect="1"/>
          </p:cNvPicPr>
          <p:nvPr/>
        </p:nvPicPr>
        <p:blipFill>
          <a:blip r:embed="rId2" cstate="print"/>
          <a:srcRect l="179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2800" b="1" i="1" dirty="0" smtClean="0">
                <a:latin typeface="Bookman Old Style" pitchFamily="18" charset="0"/>
              </a:rPr>
              <a:t>Реалистические пейзажи</a:t>
            </a:r>
            <a:r>
              <a:rPr lang="ru-RU" sz="2800" i="1" dirty="0" smtClean="0">
                <a:latin typeface="Bookman Old Style" pitchFamily="18" charset="0"/>
              </a:rPr>
              <a:t>, созданные </a:t>
            </a:r>
            <a:br>
              <a:rPr lang="ru-RU" sz="2800" i="1" dirty="0" smtClean="0">
                <a:latin typeface="Bookman Old Style" pitchFamily="18" charset="0"/>
              </a:rPr>
            </a:br>
            <a:r>
              <a:rPr lang="ru-RU" sz="2800" i="1" dirty="0" smtClean="0">
                <a:latin typeface="Bookman Old Style" pitchFamily="18" charset="0"/>
              </a:rPr>
              <a:t>французскими и русскими живописцами, погружают зрителей в мир глубоких размышлений о сущности бытия и вечных духовных ценностях. Несмотря на то что жанр пейзажа издавна считался академическим и далеким от реальной жизни, именно в нем были сделаны наиболее яркие открытия.</a:t>
            </a:r>
            <a:endParaRPr lang="ru-RU" sz="28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66775_44-p-fon-dlya-prezentatsii-petr-1-47.jpg"/>
          <p:cNvPicPr>
            <a:picLocks noChangeAspect="1"/>
          </p:cNvPicPr>
          <p:nvPr/>
        </p:nvPicPr>
        <p:blipFill>
          <a:blip r:embed="rId2" cstate="print"/>
          <a:srcRect l="179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416ac520bd4c45989cdb20760708d5d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520918"/>
            <a:ext cx="5760640" cy="41540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844824"/>
            <a:ext cx="2664296" cy="4032448"/>
          </a:xfrm>
        </p:spPr>
        <p:txBody>
          <a:bodyPr>
            <a:normAutofit fontScale="92500" lnSpcReduction="10000"/>
          </a:bodyPr>
          <a:lstStyle/>
          <a:p>
            <a:endParaRPr lang="ru-RU" sz="2000" b="1" i="1" dirty="0" smtClean="0">
              <a:latin typeface="Bookman Old Style" pitchFamily="18" charset="0"/>
            </a:endParaRPr>
          </a:p>
          <a:p>
            <a:endParaRPr lang="ru-RU" sz="2000" b="1" i="1" dirty="0" smtClean="0">
              <a:latin typeface="Bookman Old Style" pitchFamily="18" charset="0"/>
            </a:endParaRPr>
          </a:p>
          <a:p>
            <a:endParaRPr lang="ru-RU" sz="2000" b="1" i="1" dirty="0" smtClean="0">
              <a:latin typeface="Bookman Old Style" pitchFamily="18" charset="0"/>
            </a:endParaRPr>
          </a:p>
          <a:p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400" b="1" i="1" dirty="0" err="1" smtClean="0">
                <a:latin typeface="Bookman Old Style" pitchFamily="18" charset="0"/>
              </a:rPr>
              <a:t>Камиль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latin typeface="Bookman Old Style" pitchFamily="18" charset="0"/>
              </a:rPr>
              <a:t>Коро</a:t>
            </a:r>
            <a:r>
              <a:rPr lang="ru-RU" sz="2400" b="1" i="1" dirty="0" smtClean="0">
                <a:latin typeface="Bookman Old Style" pitchFamily="18" charset="0"/>
              </a:rPr>
              <a:t>.</a:t>
            </a: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Порыв ветра.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Около 1865 – 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1870 гг.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ГМИИ 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им. А.С. Пушкина, Москва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66775_44-p-fon-dlya-prezentatsii-petr-1-47.jpg"/>
          <p:cNvPicPr>
            <a:picLocks noChangeAspect="1"/>
          </p:cNvPicPr>
          <p:nvPr/>
        </p:nvPicPr>
        <p:blipFill>
          <a:blip r:embed="rId2" cstate="print"/>
          <a:srcRect l="179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0455b072e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8352928" cy="41438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941168"/>
            <a:ext cx="7931224" cy="1617043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Ф.А. Васильев. </a:t>
            </a:r>
            <a:r>
              <a:rPr lang="ru-RU" sz="2400" i="1" dirty="0" smtClean="0">
                <a:latin typeface="Bookman Old Style" pitchFamily="18" charset="0"/>
              </a:rPr>
              <a:t>Оттепель. 1871 г. 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Государственная Третьяковская галерея,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Москва</a:t>
            </a:r>
            <a:endParaRPr lang="ru-RU" sz="24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66775_44-p-fon-dlya-prezentatsii-petr-1-47.jpg"/>
          <p:cNvPicPr>
            <a:picLocks noChangeAspect="1"/>
          </p:cNvPicPr>
          <p:nvPr/>
        </p:nvPicPr>
        <p:blipFill>
          <a:blip r:embed="rId2" cstate="print"/>
          <a:srcRect l="179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1438952973_shishkin_ivan_2_norm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332656"/>
            <a:ext cx="6961065" cy="489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01208"/>
            <a:ext cx="8424935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И.И. Шишкин. </a:t>
            </a:r>
            <a:r>
              <a:rPr lang="ru-RU" sz="2400" i="1" dirty="0" smtClean="0">
                <a:latin typeface="Bookman Old Style" pitchFamily="18" charset="0"/>
              </a:rPr>
              <a:t>Лесные дали. 1884 </a:t>
            </a:r>
            <a:r>
              <a:rPr lang="ru-RU" sz="2400" i="1" dirty="0" smtClean="0">
                <a:latin typeface="Bookman Old Style" pitchFamily="18" charset="0"/>
              </a:rPr>
              <a:t>г.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Государственная Третьяковская галерея,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Москва</a:t>
            </a:r>
          </a:p>
          <a:p>
            <a:pPr algn="ctr"/>
            <a:r>
              <a:rPr lang="ru-RU" sz="2400" i="1" dirty="0" smtClean="0">
                <a:latin typeface="Bookman Old Style" pitchFamily="18" charset="0"/>
              </a:rPr>
              <a:t> </a:t>
            </a:r>
            <a:br>
              <a:rPr lang="ru-RU" sz="2400" i="1" dirty="0" smtClean="0">
                <a:latin typeface="Bookman Old Style" pitchFamily="18" charset="0"/>
              </a:rPr>
            </a:br>
            <a:endParaRPr lang="ru-RU" sz="24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66775_44-p-fon-dlya-prezentatsii-petr-1-47.jpg"/>
          <p:cNvPicPr>
            <a:picLocks noChangeAspect="1"/>
          </p:cNvPicPr>
          <p:nvPr/>
        </p:nvPicPr>
        <p:blipFill>
          <a:blip r:embed="rId2" cstate="print"/>
          <a:srcRect l="179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img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327319"/>
            <a:ext cx="7200800" cy="46226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013176"/>
            <a:ext cx="8352928" cy="1512168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latin typeface="Bookman Old Style" pitchFamily="18" charset="0"/>
              </a:rPr>
              <a:t>И.И. Левитан.</a:t>
            </a:r>
            <a:r>
              <a:rPr lang="ru-RU" sz="2200" i="1" dirty="0" smtClean="0">
                <a:latin typeface="Bookman Old Style" pitchFamily="18" charset="0"/>
              </a:rPr>
              <a:t/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err="1" smtClean="0">
                <a:latin typeface="Bookman Old Style" pitchFamily="18" charset="0"/>
              </a:rPr>
              <a:t>Владимирка</a:t>
            </a:r>
            <a:r>
              <a:rPr lang="ru-RU" sz="2200" i="1" dirty="0" smtClean="0">
                <a:latin typeface="Bookman Old Style" pitchFamily="18" charset="0"/>
              </a:rPr>
              <a:t>. 1892 г. </a:t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>Государственная </a:t>
            </a:r>
            <a:r>
              <a:rPr lang="ru-RU" sz="2200" i="1" dirty="0" smtClean="0">
                <a:latin typeface="Bookman Old Style" pitchFamily="18" charset="0"/>
              </a:rPr>
              <a:t>Третьяковская </a:t>
            </a:r>
            <a:r>
              <a:rPr lang="ru-RU" sz="2200" i="1" dirty="0" smtClean="0">
                <a:latin typeface="Bookman Old Style" pitchFamily="18" charset="0"/>
              </a:rPr>
              <a:t>галерея, Москва</a:t>
            </a:r>
            <a:endParaRPr lang="ru-RU" sz="2200" i="1" dirty="0" smtClean="0">
              <a:latin typeface="Bookman Old Style" pitchFamily="18" charset="0"/>
            </a:endParaRPr>
          </a:p>
          <a:p>
            <a:pPr algn="ctr"/>
            <a:r>
              <a:rPr lang="ru-RU" sz="2400" i="1" dirty="0" smtClean="0">
                <a:latin typeface="Bookman Old Style" pitchFamily="18" charset="0"/>
              </a:rPr>
              <a:t> </a:t>
            </a:r>
            <a:endParaRPr lang="ru-RU" sz="24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66775_44-p-fon-dlya-prezentatsii-petr-1-47.jpg"/>
          <p:cNvPicPr>
            <a:picLocks noChangeAspect="1"/>
          </p:cNvPicPr>
          <p:nvPr/>
        </p:nvPicPr>
        <p:blipFill>
          <a:blip r:embed="rId2" cstate="print"/>
          <a:srcRect l="179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8568952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Творческая мастерская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Сделайте подборку произведений </a:t>
            </a:r>
            <a:r>
              <a:rPr lang="ru-RU" sz="2400" dirty="0" smtClean="0">
                <a:latin typeface="Bookman Old Style" pitchFamily="18" charset="0"/>
              </a:rPr>
              <a:t>живописи, </a:t>
            </a:r>
            <a:r>
              <a:rPr lang="ru-RU" sz="2400" dirty="0" smtClean="0">
                <a:latin typeface="Bookman Old Style" pitchFamily="18" charset="0"/>
              </a:rPr>
              <a:t>отражающих бытовые </a:t>
            </a:r>
            <a:r>
              <a:rPr lang="ru-RU" sz="2400" dirty="0" smtClean="0">
                <a:latin typeface="Bookman Old Style" pitchFamily="18" charset="0"/>
              </a:rPr>
              <a:t>картины жизни русского народа. Оформите её в виде слайд-шоу или альбома, сопроводив каждую картину краткими аннотациями.    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41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Мастера реалистического пейзажа  Мировая художественная культура  11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Люда</cp:lastModifiedBy>
  <cp:revision>18</cp:revision>
  <dcterms:created xsi:type="dcterms:W3CDTF">2022-05-29T12:36:56Z</dcterms:created>
  <dcterms:modified xsi:type="dcterms:W3CDTF">2022-05-29T21:46:13Z</dcterms:modified>
</cp:coreProperties>
</file>