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Искусство символизма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264896" cy="1752600"/>
          </a:xfr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Мастера живописи символизма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Batang" pitchFamily="18" charset="-127"/>
                <a:ea typeface="Batang" pitchFamily="18" charset="-127"/>
              </a:rPr>
              <a:t>Мировая художественная культура </a:t>
            </a:r>
            <a:b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Batang" pitchFamily="18" charset="-127"/>
                <a:ea typeface="Batang" pitchFamily="18" charset="-127"/>
              </a:rPr>
              <a:t>11 класс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4437112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Автор: учитель ИЗО и МХК  </a:t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МКОУ «СОШ а. Верхний Учкулан» </a:t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Салпагарова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Людмила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Казиевна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 2022г.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836712"/>
            <a:ext cx="2592288" cy="4896544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М.А. Врубель.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Сирень.</a:t>
            </a:r>
            <a:r>
              <a:rPr lang="ru-RU" b="0" i="1" dirty="0" smtClean="0">
                <a:latin typeface="Bookman Old Style" pitchFamily="18" charset="0"/>
              </a:rPr>
              <a:t/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1900 </a:t>
            </a:r>
            <a:r>
              <a:rPr lang="ru-RU" b="0" i="1" dirty="0" smtClean="0">
                <a:latin typeface="Bookman Old Style" pitchFamily="18" charset="0"/>
              </a:rPr>
              <a:t>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Третьяковская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галерея,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Москва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692696"/>
            <a:ext cx="6075048" cy="54726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3008313" cy="5820246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М.А. Врубель.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Портрет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С.И. Мамонтова.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1897 г.</a:t>
            </a:r>
            <a:r>
              <a:rPr lang="ru-RU" b="0" i="1" dirty="0" smtClean="0">
                <a:latin typeface="Bookman Old Style" pitchFamily="18" charset="0"/>
              </a:rPr>
              <a:t/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Третьяковская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галерея,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Москва</a:t>
            </a:r>
            <a:endParaRPr lang="ru-RU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04664"/>
            <a:ext cx="4248472" cy="59649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3050"/>
            <a:ext cx="4248472" cy="5820246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В</a:t>
            </a:r>
            <a:r>
              <a:rPr lang="ru-RU" b="0" i="1" dirty="0" smtClean="0">
                <a:latin typeface="Bookman Old Style" pitchFamily="18" charset="0"/>
              </a:rPr>
              <a:t>. </a:t>
            </a:r>
            <a:r>
              <a:rPr lang="ru-RU" i="1" dirty="0" smtClean="0">
                <a:latin typeface="Bookman Old Style" pitchFamily="18" charset="0"/>
              </a:rPr>
              <a:t>Э</a:t>
            </a:r>
            <a:r>
              <a:rPr lang="ru-RU" b="0" i="1" dirty="0" smtClean="0">
                <a:latin typeface="Bookman Old Style" pitchFamily="18" charset="0"/>
              </a:rPr>
              <a:t>. </a:t>
            </a:r>
            <a:r>
              <a:rPr lang="ru-RU" i="1" dirty="0" err="1" smtClean="0">
                <a:latin typeface="Bookman Old Style" pitchFamily="18" charset="0"/>
              </a:rPr>
              <a:t>Борисов</a:t>
            </a:r>
            <a:r>
              <a:rPr lang="ru-RU" b="0" i="1" dirty="0" err="1" smtClean="0">
                <a:latin typeface="Bookman Old Style" pitchFamily="18" charset="0"/>
              </a:rPr>
              <a:t>-</a:t>
            </a:r>
            <a:r>
              <a:rPr lang="ru-RU" i="1" dirty="0" err="1" smtClean="0">
                <a:latin typeface="Bookman Old Style" pitchFamily="18" charset="0"/>
              </a:rPr>
              <a:t>Мусатов</a:t>
            </a:r>
            <a:r>
              <a:rPr lang="ru-RU" b="0" i="1" dirty="0" smtClean="0">
                <a:latin typeface="Bookman Old Style" pitchFamily="18" charset="0"/>
              </a:rPr>
              <a:t>. </a:t>
            </a:r>
            <a:r>
              <a:rPr lang="ru-RU" b="0" i="1" dirty="0" smtClean="0">
                <a:latin typeface="Bookman Old Style" pitchFamily="18" charset="0"/>
              </a:rPr>
              <a:t/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Дама</a:t>
            </a:r>
            <a:r>
              <a:rPr lang="ru-RU" b="0" i="1" dirty="0" smtClean="0">
                <a:latin typeface="Bookman Old Style" pitchFamily="18" charset="0"/>
              </a:rPr>
              <a:t> в голубом. </a:t>
            </a:r>
            <a:r>
              <a:rPr lang="ru-RU" b="0" i="1" dirty="0" smtClean="0">
                <a:latin typeface="Bookman Old Style" pitchFamily="18" charset="0"/>
              </a:rPr>
              <a:t>1902 г.</a:t>
            </a:r>
            <a:r>
              <a:rPr lang="ru-RU" b="0" dirty="0" smtClean="0">
                <a:latin typeface="Bookman Old Style" pitchFamily="18" charset="0"/>
              </a:rPr>
              <a:t> </a:t>
            </a:r>
            <a:endParaRPr lang="ru-RU" b="0" dirty="0">
              <a:latin typeface="Bookman Old Style" pitchFamily="18" charset="0"/>
            </a:endParaRP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260648"/>
            <a:ext cx="4709245" cy="610827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448272" cy="3600400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В</a:t>
            </a:r>
            <a:r>
              <a:rPr lang="ru-RU" b="0" i="1" dirty="0" smtClean="0">
                <a:latin typeface="Bookman Old Style" pitchFamily="18" charset="0"/>
              </a:rPr>
              <a:t>. </a:t>
            </a:r>
            <a:r>
              <a:rPr lang="ru-RU" i="1" dirty="0" smtClean="0">
                <a:latin typeface="Bookman Old Style" pitchFamily="18" charset="0"/>
              </a:rPr>
              <a:t>Э</a:t>
            </a:r>
            <a:r>
              <a:rPr lang="ru-RU" b="0" i="1" dirty="0" smtClean="0">
                <a:latin typeface="Bookman Old Style" pitchFamily="18" charset="0"/>
              </a:rPr>
              <a:t>. </a:t>
            </a:r>
            <a:r>
              <a:rPr lang="ru-RU" i="1" dirty="0" err="1" smtClean="0">
                <a:latin typeface="Bookman Old Style" pitchFamily="18" charset="0"/>
              </a:rPr>
              <a:t>Борисов</a:t>
            </a:r>
            <a:r>
              <a:rPr lang="ru-RU" b="0" i="1" dirty="0" err="1" smtClean="0">
                <a:latin typeface="Bookman Old Style" pitchFamily="18" charset="0"/>
              </a:rPr>
              <a:t>-</a:t>
            </a:r>
            <a:r>
              <a:rPr lang="ru-RU" i="1" dirty="0" err="1" smtClean="0">
                <a:latin typeface="Bookman Old Style" pitchFamily="18" charset="0"/>
              </a:rPr>
              <a:t>Мусатов</a:t>
            </a:r>
            <a:r>
              <a:rPr lang="ru-RU" b="0" i="1" dirty="0" smtClean="0">
                <a:latin typeface="Bookman Old Style" pitchFamily="18" charset="0"/>
              </a:rPr>
              <a:t>. </a:t>
            </a:r>
            <a:r>
              <a:rPr lang="ru-RU" b="0" i="1" dirty="0" smtClean="0">
                <a:latin typeface="Bookman Old Style" pitchFamily="18" charset="0"/>
              </a:rPr>
              <a:t/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Водоем.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1902 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Государственная </a:t>
            </a:r>
            <a:r>
              <a:rPr lang="ru-RU" b="0" i="1" dirty="0" smtClean="0">
                <a:latin typeface="Bookman Old Style" pitchFamily="18" charset="0"/>
              </a:rPr>
              <a:t/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Третьяковская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галерея, Москва</a:t>
            </a: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4426" y="1124744"/>
            <a:ext cx="5974037" cy="49888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492896"/>
            <a:ext cx="2674640" cy="3312368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С.Ю. Судейкин.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Балет.1910 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Государственный Русский музей,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Санкт-Петербург</a:t>
            </a:r>
            <a:endParaRPr lang="ru-RU" b="0" i="1" dirty="0">
              <a:latin typeface="Bookman Old Style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052736"/>
            <a:ext cx="5515194" cy="49218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20246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Н.Н. Сапунов.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Пионы. 1908 г.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 Государственная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Третьяковская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галерея,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Москва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5400600" cy="51593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692696"/>
            <a:ext cx="8208912" cy="2636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Советуем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послушать или посмотреть</a:t>
            </a:r>
            <a:b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Альбомы по искусству зарубежного </a:t>
            </a:r>
            <a:r>
              <a:rPr lang="ru-RU" sz="2000" i="1" dirty="0" smtClean="0">
                <a:latin typeface="Bookman Old Style" pitchFamily="18" charset="0"/>
                <a:ea typeface="+mj-ea"/>
                <a:cs typeface="+mj-cs"/>
              </a:rPr>
              <a:t>и русского символизма.</a:t>
            </a:r>
            <a:br>
              <a:rPr lang="ru-RU" sz="2000" i="1" dirty="0" smtClean="0">
                <a:latin typeface="Bookman Old Style" pitchFamily="18" charset="0"/>
                <a:ea typeface="+mj-ea"/>
                <a:cs typeface="+mj-cs"/>
              </a:rPr>
            </a:br>
            <a:r>
              <a:rPr lang="ru-RU" sz="2000" i="1" dirty="0" smtClean="0">
                <a:latin typeface="Bookman Old Style" pitchFamily="18" charset="0"/>
                <a:ea typeface="+mj-ea"/>
                <a:cs typeface="+mj-cs"/>
              </a:rPr>
              <a:t>Видеофильмы «Искусство </a:t>
            </a:r>
            <a:r>
              <a:rPr lang="en-US" sz="2000" i="1" dirty="0" smtClean="0">
                <a:latin typeface="Bookman Old Style" pitchFamily="18" charset="0"/>
                <a:ea typeface="+mj-ea"/>
                <a:cs typeface="+mj-cs"/>
              </a:rPr>
              <a:t>XX </a:t>
            </a:r>
            <a:r>
              <a:rPr lang="ru-RU" sz="2000" i="1" dirty="0" smtClean="0">
                <a:latin typeface="Bookman Old Style" pitchFamily="18" charset="0"/>
                <a:ea typeface="+mj-ea"/>
                <a:cs typeface="+mj-cs"/>
              </a:rPr>
              <a:t>века», «Михаил Врубель», «Мир искусства» (видеостудия «Квадрат»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ookman Old Style" pitchFamily="18" charset="0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37321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man Old Style" pitchFamily="18" charset="0"/>
                <a:ea typeface="Batang" pitchFamily="18" charset="-127"/>
              </a:rPr>
              <a:t>Символизм — течение в изобразительном искусстве </a:t>
            </a:r>
            <a:br>
              <a:rPr lang="ru-RU" sz="24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2400" dirty="0" smtClean="0">
                <a:latin typeface="Bookman Old Style" pitchFamily="18" charset="0"/>
                <a:ea typeface="Batang" pitchFamily="18" charset="-127"/>
              </a:rPr>
              <a:t>с философским смыслом</a:t>
            </a:r>
            <a:br>
              <a:rPr lang="ru-RU" sz="24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2800" dirty="0" smtClean="0">
                <a:latin typeface="Bookman Old Style" pitchFamily="18" charset="0"/>
                <a:ea typeface="Batang" pitchFamily="18" charset="-127"/>
              </a:rPr>
              <a:t/>
            </a:r>
            <a:br>
              <a:rPr lang="ru-RU" sz="28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2800" dirty="0" smtClean="0">
                <a:latin typeface="Bookman Old Style" pitchFamily="18" charset="0"/>
                <a:ea typeface="Batang" pitchFamily="18" charset="-127"/>
              </a:rPr>
              <a:t> </a:t>
            </a:r>
            <a:r>
              <a:rPr lang="ru-RU" sz="2400" dirty="0" smtClean="0">
                <a:latin typeface="Bookman Old Style" pitchFamily="18" charset="0"/>
                <a:ea typeface="Batang" pitchFamily="18" charset="-127"/>
              </a:rPr>
              <a:t>Символизм возник на рубеже XIX–XX веков как одно из направлений европейской художественной культуры. Работающие в этом стиле художники наделяют свои полотна скрытыми философскими и мистическими смыслами. При написании картин они противопоставляют реальности мир видений и грёз.</a:t>
            </a:r>
            <a:br>
              <a:rPr lang="ru-RU" sz="2400" dirty="0" smtClean="0">
                <a:latin typeface="Bookman Old Style" pitchFamily="18" charset="0"/>
                <a:ea typeface="Batang" pitchFamily="18" charset="-127"/>
              </a:rPr>
            </a:br>
            <a:r>
              <a:rPr lang="ru-RU" sz="2400" dirty="0" smtClean="0">
                <a:latin typeface="Bookman Old Style" pitchFamily="18" charset="0"/>
                <a:ea typeface="Batang" pitchFamily="18" charset="-127"/>
              </a:rPr>
              <a:t>Особое значение в полотнах имеют таинственные знаки. Разгадка их мистического смысла требует глубокого погружения в процесс осмысления сюжета картины. Символизму присущи такие черты, как недосказанность и самоанализ.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400" b="1" dirty="0" smtClean="0">
                <a:latin typeface="Batang" pitchFamily="18" charset="-127"/>
                <a:ea typeface="Batang" pitchFamily="18" charset="-127"/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373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Автором термина «символизм» считается французский поэт Жан </a:t>
            </a:r>
            <a:r>
              <a:rPr lang="ru-RU" sz="2400" dirty="0" err="1" smtClean="0">
                <a:latin typeface="Bookman Old Style" pitchFamily="18" charset="0"/>
              </a:rPr>
              <a:t>Мореас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 Впервые термин был использован в манифесте поэта, написанном им в 1886 году. Многие используемые символистами художественные средства при создании их полотен были заимствованы из модернистских течений. Характерными чертами символизма являются культы красоты и таинственности. Этому направлению присущи: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нотки </a:t>
            </a:r>
            <a:r>
              <a:rPr lang="ru-RU" sz="2400" dirty="0" err="1" smtClean="0">
                <a:latin typeface="Bookman Old Style" pitchFamily="18" charset="0"/>
              </a:rPr>
              <a:t>упаднического</a:t>
            </a:r>
            <a:r>
              <a:rPr lang="ru-RU" sz="2400" dirty="0" smtClean="0">
                <a:latin typeface="Bookman Old Style" pitchFamily="18" charset="0"/>
              </a:rPr>
              <a:t> настроения в сюжетах картин;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неприятие реальности и тяга к недостижимым идеалам;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поиски новых выразительных образов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3732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Живопись символизма представлена такими именами, как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err="1" smtClean="0">
                <a:latin typeface="Bookman Old Style" pitchFamily="18" charset="0"/>
              </a:rPr>
              <a:t>Пюви</a:t>
            </a:r>
            <a:r>
              <a:rPr lang="ru-RU" sz="2400" dirty="0" smtClean="0">
                <a:latin typeface="Bookman Old Style" pitchFamily="18" charset="0"/>
              </a:rPr>
              <a:t> де </a:t>
            </a:r>
            <a:r>
              <a:rPr lang="ru-RU" sz="2400" dirty="0" err="1" smtClean="0">
                <a:latin typeface="Bookman Old Style" pitchFamily="18" charset="0"/>
              </a:rPr>
              <a:t>Шаванн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Гюстав Моро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err="1" smtClean="0">
                <a:latin typeface="Bookman Old Style" pitchFamily="18" charset="0"/>
              </a:rPr>
              <a:t>Одилон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Редон</a:t>
            </a:r>
            <a:r>
              <a:rPr lang="ru-RU" sz="2400" dirty="0" smtClean="0">
                <a:latin typeface="Bookman Old Style" pitchFamily="18" charset="0"/>
              </a:rPr>
              <a:t> (Франция)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Арнольд </a:t>
            </a:r>
            <a:r>
              <a:rPr lang="ru-RU" sz="2400" dirty="0" err="1" smtClean="0">
                <a:latin typeface="Bookman Old Style" pitchFamily="18" charset="0"/>
              </a:rPr>
              <a:t>Бёклин</a:t>
            </a:r>
            <a:r>
              <a:rPr lang="ru-RU" sz="2400" dirty="0" smtClean="0">
                <a:latin typeface="Bookman Old Style" pitchFamily="18" charset="0"/>
              </a:rPr>
              <a:t> (Германия)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err="1" smtClean="0">
                <a:latin typeface="Bookman Old Style" pitchFamily="18" charset="0"/>
              </a:rPr>
              <a:t>Микалоюс</a:t>
            </a:r>
            <a:r>
              <a:rPr lang="ru-RU" sz="2400" dirty="0" smtClean="0">
                <a:latin typeface="Bookman Old Style" pitchFamily="18" charset="0"/>
              </a:rPr>
              <a:t> Чюрлёнис (Литва)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Михаил Врубель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Виктор Борисов - </a:t>
            </a:r>
            <a:r>
              <a:rPr lang="ru-RU" sz="2400" dirty="0" err="1" smtClean="0">
                <a:latin typeface="Bookman Old Style" pitchFamily="18" charset="0"/>
              </a:rPr>
              <a:t>Мусатов</a:t>
            </a:r>
            <a:r>
              <a:rPr lang="ru-RU" sz="2400" dirty="0" smtClean="0">
                <a:latin typeface="Bookman Old Style" pitchFamily="18" charset="0"/>
              </a:rPr>
              <a:t> (Россия)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Batang" pitchFamily="18" charset="-127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052736"/>
            <a:ext cx="2448272" cy="4896544"/>
          </a:xfrm>
        </p:spPr>
        <p:txBody>
          <a:bodyPr/>
          <a:lstStyle/>
          <a:p>
            <a:r>
              <a:rPr lang="ru-RU" i="1" dirty="0" err="1" smtClean="0">
                <a:latin typeface="Bookman Old Style" pitchFamily="18" charset="0"/>
              </a:rPr>
              <a:t>Пюви</a:t>
            </a:r>
            <a:r>
              <a:rPr lang="ru-RU" i="1" dirty="0" smtClean="0">
                <a:latin typeface="Bookman Old Style" pitchFamily="18" charset="0"/>
              </a:rPr>
              <a:t> де </a:t>
            </a:r>
            <a:r>
              <a:rPr lang="ru-RU" i="1" dirty="0" err="1" smtClean="0">
                <a:latin typeface="Bookman Old Style" pitchFamily="18" charset="0"/>
              </a:rPr>
              <a:t>Ш</a:t>
            </a:r>
            <a:r>
              <a:rPr lang="ru-RU" i="1" dirty="0" err="1" smtClean="0">
                <a:latin typeface="Bookman Old Style" pitchFamily="18" charset="0"/>
              </a:rPr>
              <a:t>аванн</a:t>
            </a:r>
            <a:r>
              <a:rPr lang="ru-RU" i="1" dirty="0" smtClean="0">
                <a:latin typeface="Bookman Old Style" pitchFamily="18" charset="0"/>
              </a:rPr>
              <a:t>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Бедный рыбак.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1881 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Музей </a:t>
            </a:r>
            <a:r>
              <a:rPr lang="ru-RU" b="0" i="1" dirty="0" err="1" smtClean="0">
                <a:latin typeface="Bookman Old Style" pitchFamily="18" charset="0"/>
              </a:rPr>
              <a:t>Орсе</a:t>
            </a:r>
            <a:r>
              <a:rPr lang="ru-RU" b="0" i="1" dirty="0" smtClean="0">
                <a:latin typeface="Bookman Old Style" pitchFamily="18" charset="0"/>
              </a:rPr>
              <a:t>,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Париж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10" name="Содержимое 9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980728"/>
            <a:ext cx="6089928" cy="49864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15616" y="4509120"/>
            <a:ext cx="7264896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5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404664"/>
            <a:ext cx="2493913" cy="5820246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Гюстав Моро.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err="1" smtClean="0">
                <a:latin typeface="Bookman Old Style" pitchFamily="18" charset="0"/>
              </a:rPr>
              <a:t>Саломея</a:t>
            </a:r>
            <a:r>
              <a:rPr lang="ru-RU" b="0" i="1" dirty="0" smtClean="0">
                <a:latin typeface="Bookman Old Style" pitchFamily="18" charset="0"/>
              </a:rPr>
              <a:t>, танцующая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перед Иродом.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1876 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Музей Г. Моро,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П</a:t>
            </a:r>
            <a:r>
              <a:rPr lang="ru-RU" b="0" i="1" dirty="0" smtClean="0">
                <a:latin typeface="Bookman Old Style" pitchFamily="18" charset="0"/>
              </a:rPr>
              <a:t>ариж </a:t>
            </a:r>
            <a:endParaRPr lang="ru-RU" b="0" i="1" dirty="0">
              <a:latin typeface="Bookman Old Style" pitchFamily="18" charset="0"/>
            </a:endParaRPr>
          </a:p>
        </p:txBody>
      </p:sp>
      <p:pic>
        <p:nvPicPr>
          <p:cNvPr id="10" name="Содержимое 9" descr="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542518"/>
            <a:ext cx="4176464" cy="60860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20246"/>
          </a:xfrm>
        </p:spPr>
        <p:txBody>
          <a:bodyPr/>
          <a:lstStyle/>
          <a:p>
            <a:r>
              <a:rPr lang="ru-RU" i="1" dirty="0" err="1" smtClean="0">
                <a:latin typeface="Bookman Old Style" pitchFamily="18" charset="0"/>
              </a:rPr>
              <a:t>Одилон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Редон</a:t>
            </a:r>
            <a:r>
              <a:rPr lang="ru-RU" i="1" dirty="0" smtClean="0">
                <a:latin typeface="Bookman Old Style" pitchFamily="18" charset="0"/>
              </a:rPr>
              <a:t>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Циклоп.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1898-1900 гг.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Государственный  музей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err="1" smtClean="0">
                <a:latin typeface="Bookman Old Style" pitchFamily="18" charset="0"/>
              </a:rPr>
              <a:t>Крёллер-Мюллер</a:t>
            </a:r>
            <a:r>
              <a:rPr lang="ru-RU" b="0" i="1" dirty="0" smtClean="0">
                <a:latin typeface="Bookman Old Style" pitchFamily="18" charset="0"/>
              </a:rPr>
              <a:t>,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Оттерло</a:t>
            </a:r>
            <a:endParaRPr lang="ru-RU" b="0" i="1" dirty="0">
              <a:latin typeface="Bookman Old Style" pitchFamily="18" charset="0"/>
            </a:endParaRPr>
          </a:p>
        </p:txBody>
      </p:sp>
      <p:pic>
        <p:nvPicPr>
          <p:cNvPr id="10" name="Содержимое 9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476672"/>
            <a:ext cx="4610851" cy="5853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08313" cy="5820246"/>
          </a:xfrm>
        </p:spPr>
        <p:txBody>
          <a:bodyPr/>
          <a:lstStyle/>
          <a:p>
            <a:r>
              <a:rPr lang="ru-RU" i="1" dirty="0" err="1" smtClean="0">
                <a:latin typeface="Bookman Old Style" pitchFamily="18" charset="0"/>
              </a:rPr>
              <a:t>Микалоюс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Чюрлёнис.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«</a:t>
            </a:r>
            <a:r>
              <a:rPr lang="en-US" b="0" i="1" dirty="0" smtClean="0">
                <a:latin typeface="Bookman Old Style" pitchFamily="18" charset="0"/>
              </a:rPr>
              <a:t>Rex</a:t>
            </a:r>
            <a:r>
              <a:rPr lang="ru-RU" b="0" i="1" dirty="0" smtClean="0">
                <a:latin typeface="Bookman Old Style" pitchFamily="18" charset="0"/>
              </a:rPr>
              <a:t>».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1909 г.Музей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М. Чюрлёниса,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Каунас</a:t>
            </a:r>
            <a:endParaRPr lang="ru-RU" b="0" i="1" dirty="0">
              <a:latin typeface="Bookman Old Style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548680"/>
            <a:ext cx="4853206" cy="5853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30253_319-p-foni-tem-dlya-prezentatsii-330.jpg"/>
          <p:cNvPicPr>
            <a:picLocks noChangeAspect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700808"/>
            <a:ext cx="2592288" cy="3672408"/>
          </a:xfrm>
        </p:spPr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М.А. Врубель.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Демон сидящий.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1890 г.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Государственная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Третьяковская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галерея, </a:t>
            </a:r>
            <a:br>
              <a:rPr lang="ru-RU" b="0" i="1" dirty="0" smtClean="0">
                <a:latin typeface="Bookman Old Style" pitchFamily="18" charset="0"/>
              </a:rPr>
            </a:br>
            <a:r>
              <a:rPr lang="ru-RU" b="0" i="1" dirty="0" smtClean="0">
                <a:latin typeface="Bookman Old Style" pitchFamily="18" charset="0"/>
              </a:rPr>
              <a:t>Москва</a:t>
            </a:r>
            <a:endParaRPr lang="ru-RU" b="0" i="1" dirty="0">
              <a:latin typeface="Bookman Old Style" pitchFamily="18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844824"/>
            <a:ext cx="6048672" cy="36481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74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Искусство символизма</vt:lpstr>
      <vt:lpstr>Символизм — течение в изобразительном искусстве  с философским смыслом   Символизм возник на рубеже XIX–XX веков как одно из направлений европейской художественной культуры. Работающие в этом стиле художники наделяют свои полотна скрытыми философскими и мистическими смыслами. При написании картин они противопоставляют реальности мир видений и грёз. Особое значение в полотнах имеют таинственные знаки. Разгадка их мистического смысла требует глубокого погружения в процесс осмысления сюжета картины. Символизму присущи такие черты, как недосказанность и самоанализ. </vt:lpstr>
      <vt:lpstr>Автором термина «символизм» считается французский поэт Жан Мореас.  Впервые термин был использован в манифесте поэта, написанном им в 1886 году. Многие используемые символистами художественные средства при создании их полотен были заимствованы из модернистских течений. Характерными чертами символизма являются культы красоты и таинственности. Этому направлению присущи: нотки упаднического настроения в сюжетах картин; неприятие реальности и тяга к недостижимым идеалам; поиски новых выразительных образов </vt:lpstr>
      <vt:lpstr>Живопись символизма представлена такими именами, как Пюви де Шаванн Гюстав Моро Одилон Редон (Франция) Арнольд Бёклин (Германия) Микалоюс Чюрлёнис (Литва) Михаил Врубель Виктор Борисов - Мусатов (Россия) </vt:lpstr>
      <vt:lpstr>Пюви де Шаванн. Бедный рыбак. 1881 г. Музей Орсе, Париж </vt:lpstr>
      <vt:lpstr>Гюстав Моро. Саломея, танцующая  перед Иродом. 1876 г. Музей Г. Моро, Париж </vt:lpstr>
      <vt:lpstr>Одилон Редон. Циклоп. 1898-1900 гг. Государственный  музей Крёллер-Мюллер, Оттерло</vt:lpstr>
      <vt:lpstr>Микалоюс Чюрлёнис. «Rex». 1909 г.Музей М. Чюрлёниса, Каунас</vt:lpstr>
      <vt:lpstr>М.А. Врубель. Демон сидящий. 1890 г. Государственная  Третьяковская  галерея,  Москва</vt:lpstr>
      <vt:lpstr>М.А. Врубель. Сирень. 1900 г. Государственная  Третьяковская  галерея,  Москва</vt:lpstr>
      <vt:lpstr>М.А. Врубель. Портрет  С.И. Мамонтова. 1897 г. Государственная  Третьяковская  галерея,  Москва</vt:lpstr>
      <vt:lpstr>В. Э. Борисов-Мусатов.  Дама в голубом. 1902 г. </vt:lpstr>
      <vt:lpstr>В. Э. Борисов-Мусатов.  Водоем. 1902 г. Государственная  Третьяковская  галерея, Москва</vt:lpstr>
      <vt:lpstr>С.Ю. Судейкин. Балет.1910 г. Государственный Русский музей,  Санкт-Петербург</vt:lpstr>
      <vt:lpstr>Н.Н. Сапунов. Пионы. 1908 г.  Государственная  Третьяковская  галерея,  Москва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символизма</dc:title>
  <dc:creator>Люда</dc:creator>
  <cp:lastModifiedBy>Люда</cp:lastModifiedBy>
  <cp:revision>15</cp:revision>
  <dcterms:created xsi:type="dcterms:W3CDTF">2022-05-27T13:54:47Z</dcterms:created>
  <dcterms:modified xsi:type="dcterms:W3CDTF">2022-05-28T22:07:24Z</dcterms:modified>
</cp:coreProperties>
</file>