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6" r:id="rId4"/>
    <p:sldId id="257" r:id="rId5"/>
    <p:sldId id="270" r:id="rId6"/>
    <p:sldId id="274" r:id="rId7"/>
    <p:sldId id="259" r:id="rId8"/>
    <p:sldId id="260" r:id="rId9"/>
    <p:sldId id="275" r:id="rId10"/>
    <p:sldId id="261" r:id="rId11"/>
    <p:sldId id="266" r:id="rId12"/>
    <p:sldId id="268" r:id="rId13"/>
    <p:sldId id="269" r:id="rId14"/>
    <p:sldId id="271" r:id="rId15"/>
    <p:sldId id="264" r:id="rId16"/>
    <p:sldId id="276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7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0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2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9B4C-D7E2-4A4C-9065-EF2BABB130DA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BA7B-1202-4D97-9C88-A8AFF4C8C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7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Выступление по теме:</a:t>
            </a:r>
            <a:br>
              <a:rPr lang="ru-RU" sz="4000" dirty="0" smtClean="0"/>
            </a:br>
            <a:r>
              <a:rPr lang="ru-RU" dirty="0" smtClean="0"/>
              <a:t>«Моральная </a:t>
            </a:r>
            <a:r>
              <a:rPr lang="ru-RU" dirty="0"/>
              <a:t>регуляция в педагогическом </a:t>
            </a:r>
            <a:r>
              <a:rPr lang="ru-RU" dirty="0" smtClean="0"/>
              <a:t>коллективе»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6160" y="4149080"/>
            <a:ext cx="4283968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Подготовил: </a:t>
            </a:r>
            <a:r>
              <a:rPr lang="ru-RU" dirty="0" err="1" smtClean="0"/>
              <a:t>Печёрский</a:t>
            </a:r>
            <a:r>
              <a:rPr lang="ru-RU" dirty="0" smtClean="0"/>
              <a:t> В.В.,</a:t>
            </a:r>
          </a:p>
          <a:p>
            <a:pPr algn="r"/>
            <a:r>
              <a:rPr lang="ru-RU" dirty="0" smtClean="0"/>
              <a:t>воспитатель 10 «а» класса</a:t>
            </a:r>
          </a:p>
        </p:txBody>
      </p:sp>
    </p:spTree>
    <p:extLst>
      <p:ext uri="{BB962C8B-B14F-4D97-AF65-F5344CB8AC3E}">
        <p14:creationId xmlns:p14="http://schemas.microsoft.com/office/powerpoint/2010/main" val="39311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20688"/>
            <a:ext cx="10344472" cy="5818520"/>
          </a:xfrm>
        </p:spPr>
      </p:pic>
    </p:spTree>
    <p:extLst>
      <p:ext uri="{BB962C8B-B14F-4D97-AF65-F5344CB8AC3E}">
        <p14:creationId xmlns:p14="http://schemas.microsoft.com/office/powerpoint/2010/main" val="2529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оллеги» как пишется правильно слов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96274"/>
            <a:ext cx="9505056" cy="63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«</a:t>
            </a:r>
            <a:r>
              <a:rPr lang="ru-RU" b="1" i="1" dirty="0"/>
              <a:t>Коллективисты</a:t>
            </a:r>
            <a:r>
              <a:rPr lang="ru-RU" b="1" dirty="0"/>
              <a:t>»</a:t>
            </a:r>
            <a:r>
              <a:rPr lang="ru-RU" dirty="0"/>
              <a:t> — общительны, тяготеют к совместным действиям, поддерживают общественные начинания, быстро включаются в общие мероприятия. Они составляют костяк, актив коллектива </a:t>
            </a: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«</a:t>
            </a:r>
            <a:r>
              <a:rPr lang="ru-RU" b="1" i="1" dirty="0"/>
              <a:t>Индивидуалисты</a:t>
            </a:r>
            <a:r>
              <a:rPr lang="ru-RU" b="1" dirty="0"/>
              <a:t>»</a:t>
            </a:r>
            <a:r>
              <a:rPr lang="ru-RU" dirty="0"/>
              <a:t> — больше тяготеют к самостоятельным действиям, часто замкнуты и необщительны, но это не всегда свидетельствует об их высокомерии, а скорее, о застенчивости или неуверенности в себе. Нуждаются в ободрении, особом </a:t>
            </a:r>
            <a:r>
              <a:rPr lang="ru-RU" dirty="0" smtClean="0"/>
              <a:t>подходе.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7648" y="54868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поведения.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577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9807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«</a:t>
            </a:r>
            <a:r>
              <a:rPr lang="ru-RU" b="1" i="1" dirty="0"/>
              <a:t>П</a:t>
            </a:r>
            <a:r>
              <a:rPr lang="ru-RU" b="1" i="1" dirty="0" smtClean="0"/>
              <a:t>ретензионисты</a:t>
            </a:r>
            <a:r>
              <a:rPr lang="ru-RU" dirty="0"/>
              <a:t>» — предрасположены к активному участию и жизни и делах коллектива, но обладают повышенным тщеславием, обидчивы, стремятся постоянно находиться в центре внимания. Если их недооценили или не предложили достойную их работу, то они легко становятся в </a:t>
            </a:r>
            <a:r>
              <a:rPr lang="ru-RU" dirty="0" smtClean="0"/>
              <a:t>позу.</a:t>
            </a:r>
            <a:endParaRPr lang="ru-RU" dirty="0"/>
          </a:p>
          <a:p>
            <a:pPr marL="0" lvl="0" indent="0">
              <a:buNone/>
            </a:pPr>
            <a:r>
              <a:rPr lang="ru-RU" b="1" dirty="0"/>
              <a:t>«</a:t>
            </a:r>
            <a:r>
              <a:rPr lang="ru-RU" b="1" i="1" dirty="0"/>
              <a:t>Подражатели</a:t>
            </a:r>
            <a:r>
              <a:rPr lang="ru-RU" b="1" dirty="0"/>
              <a:t>»</a:t>
            </a:r>
            <a:r>
              <a:rPr lang="ru-RU" dirty="0"/>
              <a:t> — отличаются слабой самостоятельностью мышления и отсутствием инициативы. Главный принцип их отношений с людьми — поменьше проблем и осложнений. Приспосабливаются к любым условиям, всегда согласны с мнением большинства.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692696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/>
              <a:t>«</a:t>
            </a:r>
            <a:r>
              <a:rPr lang="ru-RU" b="1" i="1" dirty="0"/>
              <a:t>Пассивные</a:t>
            </a:r>
            <a:r>
              <a:rPr lang="ru-RU" b="1" dirty="0"/>
              <a:t>» </a:t>
            </a:r>
            <a:r>
              <a:rPr lang="ru-RU" dirty="0"/>
              <a:t>— тип слабохарактерных людей. Они добродушны, дружелюбны, исполнительны. У них часто бывают благие порывы и намерения, стремление быть в ряду активных, но они не умеют проявить инициативы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b="1" dirty="0"/>
              <a:t>«</a:t>
            </a:r>
            <a:r>
              <a:rPr lang="ru-RU" b="1" i="1" dirty="0"/>
              <a:t>Изолированные</a:t>
            </a:r>
            <a:r>
              <a:rPr lang="ru-RU" b="1" dirty="0"/>
              <a:t>»</a:t>
            </a:r>
            <a:r>
              <a:rPr lang="ru-RU" dirty="0"/>
              <a:t> - люди, которые своими действиями или высказываниями оттолкнули от себя большинство коллег. Это ведет к изоляции таких людей: с ними стараются не общаться. Такими оказываются люди, недостаточно воспитанные, всегда недовольные.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Правила: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Поставить </a:t>
            </a:r>
            <a:r>
              <a:rPr lang="ru-RU" dirty="0"/>
              <a:t>себя на место конфликтующей стороны; </a:t>
            </a:r>
          </a:p>
          <a:p>
            <a:pPr lvl="0"/>
            <a:r>
              <a:rPr lang="ru-RU" dirty="0"/>
              <a:t>Дать участникам некоторое время, чтобы осмыслить создавшуюся ситуацию; </a:t>
            </a:r>
          </a:p>
          <a:p>
            <a:pPr lvl="0"/>
            <a:r>
              <a:rPr lang="ru-RU" dirty="0"/>
              <a:t>Не давать конфликту разрастись, чтобы в него не втягивались новые участники, проблемы должны решаться преимущественно теми, кто их создал;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8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+mn-lt"/>
              </a:rPr>
              <a:t>Вывод</a:t>
            </a:r>
            <a:endParaRPr lang="ru-RU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68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ебята, давайте жить дружно!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967" y="365125"/>
            <a:ext cx="11494665" cy="6465603"/>
          </a:xfrm>
        </p:spPr>
      </p:pic>
    </p:spTree>
    <p:extLst>
      <p:ext uri="{BB962C8B-B14F-4D97-AF65-F5344CB8AC3E}">
        <p14:creationId xmlns:p14="http://schemas.microsoft.com/office/powerpoint/2010/main" val="10446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899887"/>
            <a:ext cx="10344472" cy="5818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715"/>
            <a:ext cx="9144000" cy="6821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90043"/>
            <a:ext cx="9189989" cy="5867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001"/>
            <a:ext cx="9062434" cy="551542"/>
          </a:xfrm>
        </p:spPr>
        <p:txBody>
          <a:bodyPr>
            <a:noAutofit/>
          </a:bodyPr>
          <a:lstStyle/>
          <a:p>
            <a:r>
              <a:rPr lang="ru-RU" sz="4400" smtClean="0"/>
              <a:t>Личная неприязнь друг к другу</a:t>
            </a:r>
            <a:endParaRPr lang="ru-RU" sz="4400" dirty="0"/>
          </a:p>
        </p:txBody>
      </p:sp>
      <p:sp>
        <p:nvSpPr>
          <p:cNvPr id="5" name="AutoShape 4" descr="Личная неприязнь: неприязнь начальника и конфликт на ее почве. Как бороться  с внезапно возникшим чувством неприязни к человеку, к подчиненному и к  покупателю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764704"/>
            <a:ext cx="10656156" cy="59995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733" y="133305"/>
            <a:ext cx="453229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Соперничество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87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угайтесь правильно: 5 советов, как вести себя во время офисной ссоры —  Work.ua"/>
          <p:cNvSpPr>
            <a:spLocks noChangeAspect="1" noChangeArrowheads="1"/>
          </p:cNvSpPr>
          <p:nvPr/>
        </p:nvSpPr>
        <p:spPr bwMode="auto">
          <a:xfrm>
            <a:off x="155574" y="-144463"/>
            <a:ext cx="3647505" cy="36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15480" y="404664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orbel Light" panose="020B0303020204020204" pitchFamily="34" charset="0"/>
              </a:rPr>
              <a:t>Б</a:t>
            </a:r>
            <a:r>
              <a:rPr lang="ru-RU" sz="4000" b="1" dirty="0" smtClean="0">
                <a:latin typeface="Corbel Light" panose="020B0303020204020204" pitchFamily="34" charset="0"/>
              </a:rPr>
              <a:t>орьба </a:t>
            </a:r>
            <a:r>
              <a:rPr lang="ru-RU" sz="4000" b="1" dirty="0">
                <a:latin typeface="Corbel Light" panose="020B0303020204020204" pitchFamily="34" charset="0"/>
              </a:rPr>
              <a:t>за достижение определенных </a:t>
            </a:r>
            <a:r>
              <a:rPr lang="ru-RU" sz="4000" b="1" dirty="0" smtClean="0">
                <a:latin typeface="Corbel Light" panose="020B0303020204020204" pitchFamily="34" charset="0"/>
              </a:rPr>
              <a:t>целей</a:t>
            </a:r>
            <a:endParaRPr lang="ru-RU" sz="4000" b="1" dirty="0">
              <a:latin typeface="Corbel Light" panose="020B0303020204020204" pitchFamily="34" charset="0"/>
            </a:endParaRPr>
          </a:p>
        </p:txBody>
      </p:sp>
      <p:pic>
        <p:nvPicPr>
          <p:cNvPr id="1028" name="Picture 4" descr="Женщины завистливые коллеги дерутся на офисном собрании — Стоковое фото ©  fizkes #3187222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b="22824"/>
          <a:stretch/>
        </p:blipFill>
        <p:spPr bwMode="auto">
          <a:xfrm>
            <a:off x="1127448" y="1112550"/>
            <a:ext cx="9799663" cy="55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еминар «Женское предпринимательство»: обучение плюс деловые конт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9705"/>
            <a:ext cx="10082336" cy="51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6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ловоохотливые коллеги мешают большинству россиян сосредоточиться на работе  — Общество. Новости, Новости России — EA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8325"/>
            <a:ext cx="10515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к бы не навредить карьере, или Этика использования наушников на рабо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73167"/>
            <a:ext cx="6665000" cy="37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вушка подслушивает переговор ее коллег Стоковое Фото - изображение  насчитывающей ее, коллег: 1101801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040"/>
          <a:stretch/>
        </p:blipFill>
        <p:spPr bwMode="auto">
          <a:xfrm>
            <a:off x="5015880" y="2636912"/>
            <a:ext cx="6624736" cy="40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2424"/>
            <a:ext cx="10559280" cy="6075576"/>
          </a:xfrm>
        </p:spPr>
      </p:pic>
    </p:spTree>
    <p:extLst>
      <p:ext uri="{BB962C8B-B14F-4D97-AF65-F5344CB8AC3E}">
        <p14:creationId xmlns:p14="http://schemas.microsoft.com/office/powerpoint/2010/main" val="210910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127</Words>
  <Application>Microsoft Office PowerPoint</Application>
  <PresentationFormat>Широкоэкранный</PresentationFormat>
  <Paragraphs>21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Corbel Light</vt:lpstr>
      <vt:lpstr>Times New Roman</vt:lpstr>
      <vt:lpstr>Тема Office</vt:lpstr>
      <vt:lpstr>Выступление по теме: «Моральная регуляция в педагогическом коллективе»</vt:lpstr>
      <vt:lpstr>Презентация PowerPoint</vt:lpstr>
      <vt:lpstr>Личная неприязнь друг к другу</vt:lpstr>
      <vt:lpstr>Соперничество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Правила: 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Александровна</dc:creator>
  <cp:lastModifiedBy>Учитель</cp:lastModifiedBy>
  <cp:revision>22</cp:revision>
  <dcterms:created xsi:type="dcterms:W3CDTF">2021-01-18T11:32:31Z</dcterms:created>
  <dcterms:modified xsi:type="dcterms:W3CDTF">2021-02-02T05:56:39Z</dcterms:modified>
</cp:coreProperties>
</file>