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81" r:id="rId3"/>
    <p:sldId id="258" r:id="rId4"/>
    <p:sldId id="274" r:id="rId5"/>
    <p:sldId id="259" r:id="rId6"/>
    <p:sldId id="260" r:id="rId7"/>
    <p:sldId id="261" r:id="rId8"/>
    <p:sldId id="275" r:id="rId9"/>
    <p:sldId id="262" r:id="rId10"/>
    <p:sldId id="276" r:id="rId11"/>
    <p:sldId id="263" r:id="rId12"/>
    <p:sldId id="264" r:id="rId13"/>
    <p:sldId id="277" r:id="rId14"/>
    <p:sldId id="265" r:id="rId15"/>
    <p:sldId id="266" r:id="rId16"/>
    <p:sldId id="267" r:id="rId17"/>
    <p:sldId id="268" r:id="rId18"/>
    <p:sldId id="278" r:id="rId19"/>
    <p:sldId id="272" r:id="rId20"/>
    <p:sldId id="269" r:id="rId21"/>
    <p:sldId id="270" r:id="rId22"/>
    <p:sldId id="279" r:id="rId23"/>
    <p:sldId id="271" r:id="rId24"/>
    <p:sldId id="280" r:id="rId25"/>
    <p:sldId id="273" r:id="rId26"/>
  </p:sldIdLst>
  <p:sldSz cx="9144000" cy="6858000" type="screen4x3"/>
  <p:notesSz cx="6858000" cy="9144000"/>
  <p:custDataLst>
    <p:tags r:id="rId2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37594-A3C1-4AED-80AA-11B617699840}" type="datetimeFigureOut">
              <a:rPr lang="ru-RU" smtClean="0"/>
              <a:t>25.02.2017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CF6C6-94F2-4EA1-AA44-36FA16FDD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040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2CF6C6-94F2-4EA1-AA44-36FA16FDD7E7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23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358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49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583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950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041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852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26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101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726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25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hashcola.ru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316165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Морфологические нормы современного русского языка. Особенности </a:t>
            </a:r>
            <a:r>
              <a:rPr lang="ru-RU" sz="3600" b="1" dirty="0">
                <a:solidFill>
                  <a:srgbClr val="C00000"/>
                </a:solidFill>
              </a:rPr>
              <a:t>употребления имён прилагательных</a:t>
            </a:r>
          </a:p>
        </p:txBody>
      </p:sp>
    </p:spTree>
    <p:extLst>
      <p:ext uri="{BB962C8B-B14F-4D97-AF65-F5344CB8AC3E}">
        <p14:creationId xmlns:p14="http://schemas.microsoft.com/office/powerpoint/2010/main" val="1469986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Притяжательные прилагательные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78951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/>
              <a:t>Прилагательные на -</a:t>
            </a:r>
            <a:r>
              <a:rPr lang="ru-RU" sz="2400" dirty="0" err="1" smtClean="0"/>
              <a:t>овый</a:t>
            </a:r>
            <a:r>
              <a:rPr lang="ru-RU" sz="2400" dirty="0" smtClean="0"/>
              <a:t>, -иный </a:t>
            </a:r>
            <a:r>
              <a:rPr lang="ru-RU" sz="2400" i="1" dirty="0" smtClean="0"/>
              <a:t>(китовый ус, слоновая кость, змеиный яд, пчелиное жало) и </a:t>
            </a:r>
            <a:r>
              <a:rPr lang="ru-RU" sz="2400" dirty="0" smtClean="0"/>
              <a:t>прилагательные на -</a:t>
            </a:r>
            <a:r>
              <a:rPr lang="ru-RU" sz="2400" dirty="0" err="1" smtClean="0"/>
              <a:t>ий</a:t>
            </a:r>
            <a:r>
              <a:rPr lang="ru-RU" sz="2400" dirty="0" smtClean="0"/>
              <a:t>, -</a:t>
            </a:r>
            <a:r>
              <a:rPr lang="ru-RU" sz="2400" dirty="0" err="1" smtClean="0"/>
              <a:t>ья</a:t>
            </a:r>
            <a:r>
              <a:rPr lang="ru-RU" sz="2400" dirty="0" smtClean="0"/>
              <a:t>, -</a:t>
            </a:r>
            <a:r>
              <a:rPr lang="ru-RU" sz="2400" dirty="0" err="1" smtClean="0"/>
              <a:t>ье</a:t>
            </a:r>
            <a:r>
              <a:rPr lang="ru-RU" sz="2400" dirty="0" smtClean="0"/>
              <a:t> </a:t>
            </a:r>
            <a:r>
              <a:rPr lang="ru-RU" sz="2400" i="1" dirty="0" smtClean="0"/>
              <a:t>(казачья станица, рыбачий поселок, верблюжья шерсть, лебяжий пух, медвежье сало) </a:t>
            </a:r>
            <a:r>
              <a:rPr lang="ru-RU" sz="2400" dirty="0" smtClean="0"/>
              <a:t>обозначают групповую принадлежность и часто приобретают </a:t>
            </a:r>
            <a:r>
              <a:rPr lang="ru-RU" sz="2400" dirty="0" smtClean="0">
                <a:solidFill>
                  <a:srgbClr val="FF0000"/>
                </a:solidFill>
              </a:rPr>
              <a:t>качественно-относительное</a:t>
            </a:r>
            <a:r>
              <a:rPr lang="ru-RU" sz="2400" dirty="0" smtClean="0"/>
              <a:t> значение: </a:t>
            </a:r>
            <a:r>
              <a:rPr lang="ru-RU" sz="2400" i="1" dirty="0" smtClean="0"/>
              <a:t>бобровый воротник, змеиное коварство, волчий аппетит, лисья хитрость, охотничья собака.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i="1" dirty="0" smtClean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197603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24"/>
            <a:ext cx="8928992" cy="50006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Степени сравнения имён прилагательных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513729"/>
              </p:ext>
            </p:extLst>
          </p:nvPr>
        </p:nvGraphicFramePr>
        <p:xfrm>
          <a:off x="-32" y="642916"/>
          <a:ext cx="9144033" cy="6215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644"/>
                <a:gridCol w="2081569"/>
                <a:gridCol w="2155910"/>
                <a:gridCol w="2155910"/>
              </a:tblGrid>
              <a:tr h="45555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 Narrow" pitchFamily="34" charset="0"/>
                        </a:rPr>
                        <a:t>Сравнительная</a:t>
                      </a:r>
                      <a:endParaRPr lang="ru-RU" sz="22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Arial Narrow" pitchFamily="34" charset="0"/>
                        </a:rPr>
                        <a:t>Превосходная</a:t>
                      </a:r>
                      <a:endParaRPr lang="ru-RU" sz="22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5558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простая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составная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простая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составная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529372"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latin typeface="Arial Narrow" pitchFamily="34" charset="0"/>
                        </a:rPr>
                        <a:t>прил. +  -ЕЕ-/-ЕЙ-</a:t>
                      </a:r>
                    </a:p>
                    <a:p>
                      <a:endParaRPr lang="ru-RU" sz="2200" b="0" dirty="0" smtClean="0">
                        <a:latin typeface="Arial Narrow" pitchFamily="34" charset="0"/>
                      </a:endParaRPr>
                    </a:p>
                    <a:p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милый -милее/милей</a:t>
                      </a:r>
                    </a:p>
                    <a:p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добрый-добрее/добрей</a:t>
                      </a:r>
                      <a:endParaRPr lang="ru-RU" sz="2200" b="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latin typeface="Arial Narrow" pitchFamily="34" charset="0"/>
                        </a:rPr>
                        <a:t>БОЛЕЕ</a:t>
                      </a:r>
                      <a:r>
                        <a:rPr lang="ru-RU" sz="2200" b="0" baseline="0" dirty="0" smtClean="0">
                          <a:latin typeface="Arial Narrow" pitchFamily="34" charset="0"/>
                        </a:rPr>
                        <a:t> (МЕНЕЕ) +прил. </a:t>
                      </a:r>
                    </a:p>
                    <a:p>
                      <a:pPr algn="ctr"/>
                      <a:r>
                        <a:rPr lang="ru-RU" sz="2200" b="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более прочный</a:t>
                      </a:r>
                    </a:p>
                    <a:p>
                      <a:pPr algn="ctr"/>
                      <a:r>
                        <a:rPr lang="ru-RU" sz="2200" b="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менее смелый </a:t>
                      </a:r>
                      <a:endParaRPr lang="ru-RU" sz="2200" b="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latin typeface="Arial Narrow" pitchFamily="34" charset="0"/>
                        </a:rPr>
                        <a:t>прил. + -ЕЙШ- 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умный-умнейший</a:t>
                      </a:r>
                      <a:endParaRPr lang="ru-RU" sz="2200" b="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latin typeface="Arial Narrow" pitchFamily="34" charset="0"/>
                        </a:rPr>
                        <a:t>САМЫЙ+ прил.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самая умная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самое</a:t>
                      </a:r>
                      <a:r>
                        <a:rPr lang="ru-RU" sz="2200" b="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 глубокое</a:t>
                      </a:r>
                      <a:endParaRPr lang="ru-RU" sz="2200" b="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245248"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latin typeface="Arial Narrow" pitchFamily="34" charset="0"/>
                        </a:rPr>
                        <a:t>прил. + -Е-/-ШЕ-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низкий – ниже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высокий – выше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тонкий – тоньше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долгий - дольше</a:t>
                      </a:r>
                      <a:endParaRPr lang="ru-RU" sz="2200" b="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 b="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+mn-cs"/>
                        </a:rPr>
                        <a:t>прил. </a:t>
                      </a:r>
                      <a:r>
                        <a:rPr lang="ru-RU" sz="2200" b="0" dirty="0" smtClean="0">
                          <a:latin typeface="Arial Narrow" pitchFamily="34" charset="0"/>
                        </a:rPr>
                        <a:t>+ -АЙШ-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глубокий - глубочайший </a:t>
                      </a:r>
                      <a:endParaRPr lang="ru-RU" sz="2200" b="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b="0" dirty="0" smtClean="0">
                          <a:latin typeface="Arial Narrow" pitchFamily="34" charset="0"/>
                        </a:rPr>
                        <a:t>НАИБОЛЕЕ</a:t>
                      </a:r>
                      <a:r>
                        <a:rPr lang="ru-RU" sz="2200" b="0" baseline="0" dirty="0" smtClean="0">
                          <a:latin typeface="Arial Narrow" pitchFamily="34" charset="0"/>
                        </a:rPr>
                        <a:t> (НАИ-МЕНЕЕ) + прил.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наиболее серьёзный,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наименее</a:t>
                      </a:r>
                      <a:r>
                        <a:rPr lang="ru-RU" sz="2200" b="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 подходящее</a:t>
                      </a:r>
                      <a:endParaRPr lang="ru-RU" sz="2200" b="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29372"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latin typeface="Arial Narrow" pitchFamily="34" charset="0"/>
                        </a:rPr>
                        <a:t>ПО + прил. + -ШЕ-/-Е-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высокий - повыше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большой - побольше</a:t>
                      </a:r>
                      <a:endParaRPr lang="ru-RU" sz="2200" b="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200" b="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НАИ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+ прил. + -Ш-</a:t>
                      </a:r>
                    </a:p>
                    <a:p>
                      <a:pPr algn="ctr"/>
                      <a:r>
                        <a:rPr lang="ru-RU" sz="2200" b="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наивысший</a:t>
                      </a:r>
                    </a:p>
                    <a:p>
                      <a:pPr algn="ctr"/>
                      <a:r>
                        <a:rPr lang="ru-RU" sz="2200" b="0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наикрасивейший</a:t>
                      </a:r>
                      <a:endParaRPr lang="ru-RU" sz="2200" b="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ср.ст</a:t>
                      </a:r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. прил. + ВСЕХ (ВСЕГО)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грустнее всех</a:t>
                      </a:r>
                    </a:p>
                    <a:p>
                      <a:pPr algn="ctr"/>
                      <a:r>
                        <a:rPr lang="ru-RU" sz="2200" b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интереснее всего</a:t>
                      </a:r>
                      <a:endParaRPr lang="ru-RU" sz="2200" b="0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427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04664"/>
            <a:ext cx="7107132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Особенности употребления имен прилагательных  в формах степеней сравнения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178" y="1903433"/>
            <a:ext cx="7982226" cy="4525963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Простая форма сравнительной степени имеет нейтральный характер, сложная вносит оттенок книжности: </a:t>
            </a:r>
            <a:r>
              <a:rPr lang="ru-RU" sz="2400" i="1" dirty="0">
                <a:solidFill>
                  <a:srgbClr val="FF0000"/>
                </a:solidFill>
              </a:rPr>
              <a:t>более смелый </a:t>
            </a:r>
            <a:r>
              <a:rPr lang="ru-RU" sz="2400" dirty="0" smtClean="0"/>
              <a:t>в разговорной </a:t>
            </a:r>
            <a:r>
              <a:rPr lang="ru-RU" sz="2400" dirty="0"/>
              <a:t>речи употребляется реже, чем </a:t>
            </a:r>
            <a:r>
              <a:rPr lang="ru-RU" sz="2400" i="1" dirty="0">
                <a:solidFill>
                  <a:srgbClr val="FF0000"/>
                </a:solidFill>
              </a:rPr>
              <a:t>смелее</a:t>
            </a:r>
            <a:r>
              <a:rPr lang="ru-RU" sz="2400" dirty="0"/>
              <a:t>, что соответствует тенденции к экономии речевых усилий.</a:t>
            </a:r>
          </a:p>
          <a:p>
            <a:pPr algn="just"/>
            <a:r>
              <a:rPr lang="ru-RU" sz="2400" dirty="0"/>
              <a:t>Интересно, </a:t>
            </a:r>
            <a:r>
              <a:rPr lang="ru-RU" sz="2400" dirty="0" smtClean="0"/>
              <a:t>что синтетические </a:t>
            </a:r>
            <a:r>
              <a:rPr lang="ru-RU" sz="2400" dirty="0"/>
              <a:t>формы сравнительной </a:t>
            </a:r>
            <a:r>
              <a:rPr lang="ru-RU" sz="2400" dirty="0" smtClean="0"/>
              <a:t>степени </a:t>
            </a:r>
            <a:r>
              <a:rPr lang="ru-RU" sz="2400" dirty="0"/>
              <a:t>прилагательных все более склоняются к предпочтению форм с фонетической редукцией: </a:t>
            </a:r>
            <a:r>
              <a:rPr lang="ru-RU" sz="2400" i="1" dirty="0" smtClean="0">
                <a:solidFill>
                  <a:srgbClr val="FF0000"/>
                </a:solidFill>
              </a:rPr>
              <a:t>яснее —ясней</a:t>
            </a:r>
            <a:r>
              <a:rPr lang="ru-RU" sz="2400" i="1" dirty="0">
                <a:solidFill>
                  <a:srgbClr val="FF0000"/>
                </a:solidFill>
              </a:rPr>
              <a:t>, бодрее </a:t>
            </a:r>
            <a:r>
              <a:rPr lang="ru-RU" sz="2400" i="1" dirty="0" smtClean="0">
                <a:solidFill>
                  <a:srgbClr val="FF0000"/>
                </a:solidFill>
              </a:rPr>
              <a:t>—бодрей</a:t>
            </a:r>
            <a:r>
              <a:rPr lang="ru-RU" sz="2400" i="1" dirty="0">
                <a:solidFill>
                  <a:srgbClr val="FF0000"/>
                </a:solidFill>
              </a:rPr>
              <a:t>, смелее </a:t>
            </a:r>
            <a:r>
              <a:rPr lang="ru-RU" sz="2400" i="1" dirty="0" smtClean="0">
                <a:solidFill>
                  <a:srgbClr val="FF0000"/>
                </a:solidFill>
              </a:rPr>
              <a:t>—смелей</a:t>
            </a:r>
            <a:r>
              <a:rPr lang="ru-RU" sz="2400" i="1" dirty="0">
                <a:solidFill>
                  <a:srgbClr val="FF0000"/>
                </a:solidFill>
              </a:rPr>
              <a:t>, </a:t>
            </a:r>
            <a:r>
              <a:rPr lang="ru-RU" sz="2400" i="1" dirty="0" smtClean="0">
                <a:solidFill>
                  <a:srgbClr val="FF0000"/>
                </a:solidFill>
              </a:rPr>
              <a:t>сочнее —сочней</a:t>
            </a:r>
            <a:r>
              <a:rPr lang="ru-RU" sz="2400" i="1" dirty="0">
                <a:solidFill>
                  <a:srgbClr val="FF0000"/>
                </a:solidFill>
              </a:rPr>
              <a:t>, виднее </a:t>
            </a:r>
            <a:r>
              <a:rPr lang="ru-RU" sz="2400" i="1" dirty="0" smtClean="0">
                <a:solidFill>
                  <a:srgbClr val="FF0000"/>
                </a:solidFill>
              </a:rPr>
              <a:t>—видней</a:t>
            </a:r>
            <a:r>
              <a:rPr lang="ru-RU" sz="2400" i="1" dirty="0">
                <a:solidFill>
                  <a:srgbClr val="FF0000"/>
                </a:solidFill>
              </a:rPr>
              <a:t>, темнее </a:t>
            </a:r>
            <a:r>
              <a:rPr lang="ru-RU" sz="2400" i="1" dirty="0" smtClean="0">
                <a:solidFill>
                  <a:srgbClr val="FF0000"/>
                </a:solidFill>
              </a:rPr>
              <a:t>—темней</a:t>
            </a:r>
            <a:r>
              <a:rPr lang="ru-RU" sz="2400" i="1" dirty="0">
                <a:solidFill>
                  <a:srgbClr val="FF0000"/>
                </a:solidFill>
              </a:rPr>
              <a:t>, живее </a:t>
            </a:r>
            <a:r>
              <a:rPr lang="ru-RU" sz="2400" i="1" dirty="0" smtClean="0">
                <a:solidFill>
                  <a:srgbClr val="FF0000"/>
                </a:solidFill>
              </a:rPr>
              <a:t>—живей</a:t>
            </a:r>
            <a:r>
              <a:rPr lang="ru-RU" sz="2400" i="1" dirty="0">
                <a:solidFill>
                  <a:srgbClr val="FF0000"/>
                </a:solidFill>
              </a:rPr>
              <a:t>, краснее </a:t>
            </a:r>
            <a:r>
              <a:rPr lang="ru-RU" sz="2400" i="1" dirty="0" smtClean="0">
                <a:solidFill>
                  <a:srgbClr val="FF0000"/>
                </a:solidFill>
              </a:rPr>
              <a:t>—красней.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2893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00050"/>
            <a:ext cx="775007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Особенности употребления имен прилагательных  в формах степеней сравнения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178" y="2189185"/>
            <a:ext cx="7910788" cy="3883021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Ошибки при образовании степеней сравнения имен прилагательных возникают из-за того, что говорящим не учитывается отсутствие в русском языке для данных слов таких форм. Например, не имеют форм простой сравнительной степени прилагательные с суффиксами </a:t>
            </a:r>
            <a:r>
              <a:rPr lang="ru-RU" sz="2400" i="1" dirty="0" smtClean="0">
                <a:solidFill>
                  <a:srgbClr val="FF0000"/>
                </a:solidFill>
              </a:rPr>
              <a:t>-к-, -</a:t>
            </a:r>
            <a:r>
              <a:rPr lang="ru-RU" sz="2400" i="1" dirty="0" err="1" smtClean="0">
                <a:solidFill>
                  <a:srgbClr val="FF0000"/>
                </a:solidFill>
              </a:rPr>
              <a:t>ск</a:t>
            </a:r>
            <a:r>
              <a:rPr lang="ru-RU" sz="2400" i="1" dirty="0" smtClean="0">
                <a:solidFill>
                  <a:srgbClr val="FF0000"/>
                </a:solidFill>
              </a:rPr>
              <a:t>-у -</a:t>
            </a:r>
            <a:r>
              <a:rPr lang="ru-RU" sz="2400" i="1" dirty="0" err="1" smtClean="0">
                <a:solidFill>
                  <a:srgbClr val="FF0000"/>
                </a:solidFill>
              </a:rPr>
              <a:t>ов</a:t>
            </a:r>
            <a:r>
              <a:rPr lang="ru-RU" sz="2400" i="1" dirty="0" smtClean="0">
                <a:solidFill>
                  <a:srgbClr val="FF0000"/>
                </a:solidFill>
              </a:rPr>
              <a:t>-, -ев-, -л-: боевой, вялый, маркий, вражеский и др.</a:t>
            </a:r>
            <a:r>
              <a:rPr lang="ru-RU" sz="2400" b="1" i="1" dirty="0" smtClean="0">
                <a:solidFill>
                  <a:schemeClr val="accent2"/>
                </a:solidFill>
              </a:rPr>
              <a:t> </a:t>
            </a:r>
            <a:r>
              <a:rPr lang="ru-RU" sz="2400" dirty="0" smtClean="0"/>
              <a:t>Сравнительная степень подобных прилагательных образуется при помощи слов </a:t>
            </a:r>
            <a:r>
              <a:rPr lang="ru-RU" sz="2400" i="1" dirty="0" smtClean="0">
                <a:solidFill>
                  <a:srgbClr val="FF0000"/>
                </a:solidFill>
              </a:rPr>
              <a:t>более и менее.</a:t>
            </a:r>
            <a:endParaRPr lang="ru-RU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62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Помните, что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1590676"/>
            <a:ext cx="7829576" cy="426721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Нормативными являются следующие формы: </a:t>
            </a:r>
            <a:r>
              <a:rPr lang="ru-RU" sz="2400" i="1" dirty="0" err="1" smtClean="0">
                <a:solidFill>
                  <a:srgbClr val="FF0000"/>
                </a:solidFill>
              </a:rPr>
              <a:t>бойче</a:t>
            </a:r>
            <a:r>
              <a:rPr lang="ru-RU" sz="2400" i="1" dirty="0" smtClean="0">
                <a:solidFill>
                  <a:srgbClr val="FF0000"/>
                </a:solidFill>
              </a:rPr>
              <a:t> вязче, горче (горше), жальче, жарче, звонче, площе, </a:t>
            </a:r>
            <a:r>
              <a:rPr lang="ru-RU" sz="2400" i="1" dirty="0" err="1" smtClean="0">
                <a:solidFill>
                  <a:srgbClr val="FF0000"/>
                </a:solidFill>
              </a:rPr>
              <a:t>робче</a:t>
            </a:r>
            <a:r>
              <a:rPr lang="ru-RU" sz="2400" i="1" dirty="0" smtClean="0">
                <a:solidFill>
                  <a:srgbClr val="FF0000"/>
                </a:solidFill>
              </a:rPr>
              <a:t>, хлёстче, хрупче, </a:t>
            </a:r>
            <a:r>
              <a:rPr lang="ru-RU" sz="2400" i="1" dirty="0" err="1" smtClean="0">
                <a:solidFill>
                  <a:srgbClr val="FF0000"/>
                </a:solidFill>
              </a:rPr>
              <a:t>у́же</a:t>
            </a:r>
            <a:r>
              <a:rPr lang="ru-RU" sz="2400" i="1" dirty="0" smtClean="0">
                <a:solidFill>
                  <a:srgbClr val="FF0000"/>
                </a:solidFill>
              </a:rPr>
              <a:t>.</a:t>
            </a:r>
            <a:endParaRPr lang="ru-RU" sz="2400" b="1" i="1" dirty="0" smtClean="0">
              <a:solidFill>
                <a:schemeClr val="accent2"/>
              </a:solidFill>
            </a:endParaRPr>
          </a:p>
          <a:p>
            <a:pPr algn="just"/>
            <a:r>
              <a:rPr lang="ru-RU" sz="2400" dirty="0" smtClean="0"/>
              <a:t>Формы с приставкой </a:t>
            </a:r>
            <a:r>
              <a:rPr lang="ru-RU" sz="2400" i="1" dirty="0" smtClean="0">
                <a:solidFill>
                  <a:srgbClr val="FF0000"/>
                </a:solidFill>
              </a:rPr>
              <a:t>по-</a:t>
            </a:r>
            <a:r>
              <a:rPr lang="ru-RU" sz="2400" b="1" i="1" dirty="0" smtClean="0">
                <a:solidFill>
                  <a:schemeClr val="accent2"/>
                </a:solidFill>
              </a:rPr>
              <a:t> </a:t>
            </a:r>
            <a:r>
              <a:rPr lang="ru-RU" sz="2400" dirty="0" smtClean="0"/>
              <a:t>вносящие добавочное значение небольшой степени увеличения или уменьшения качеств, характерны для разговорной речи. Например, </a:t>
            </a:r>
            <a:r>
              <a:rPr lang="ru-RU" sz="2400" i="1" dirty="0" smtClean="0">
                <a:solidFill>
                  <a:srgbClr val="FF0000"/>
                </a:solidFill>
              </a:rPr>
              <a:t>сделать получше стать повыше, проснуться пораньше и т.д. </a:t>
            </a:r>
          </a:p>
          <a:p>
            <a:pPr algn="just"/>
            <a:r>
              <a:rPr lang="ru-RU" sz="2400" dirty="0" smtClean="0"/>
              <a:t>Ср. в деловой речи: </a:t>
            </a:r>
            <a:r>
              <a:rPr lang="ru-RU" sz="2400" i="1" dirty="0" smtClean="0">
                <a:solidFill>
                  <a:srgbClr val="FF0000"/>
                </a:solidFill>
              </a:rPr>
              <a:t>немного лучше, немного выше, немного раньше.</a:t>
            </a:r>
            <a:endParaRPr lang="ru-RU" sz="2400" b="1" i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86389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Помните, что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1514" y="1447800"/>
            <a:ext cx="8043890" cy="5077544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Ошибочным считается соединение в одной конструкции простой и сложной форм сравнительной степени типа </a:t>
            </a:r>
            <a:r>
              <a:rPr lang="ru-RU" sz="2400" i="1" dirty="0">
                <a:solidFill>
                  <a:srgbClr val="FF0000"/>
                </a:solidFill>
              </a:rPr>
              <a:t>более лучший, более худший, более красивее</a:t>
            </a:r>
            <a:r>
              <a:rPr lang="ru-RU" sz="2400" dirty="0"/>
              <a:t>, поскольку второе слово само по себе не выражает значение сравнительной степени.</a:t>
            </a:r>
          </a:p>
          <a:p>
            <a:pPr algn="just"/>
            <a:r>
              <a:rPr lang="ru-RU" sz="2400" dirty="0" smtClean="0"/>
              <a:t>Нарушением </a:t>
            </a:r>
            <a:r>
              <a:rPr lang="ru-RU" sz="2400" dirty="0"/>
              <a:t>грамматических норм является и употребление конструкций, образованных по схеме: </a:t>
            </a:r>
            <a:r>
              <a:rPr lang="ru-RU" sz="2400" b="1" dirty="0" smtClean="0"/>
              <a:t>«САМЫЙ </a:t>
            </a:r>
            <a:r>
              <a:rPr lang="ru-RU" sz="2400" b="1" dirty="0"/>
              <a:t>+ превосходная степени  сравнения»</a:t>
            </a:r>
            <a:r>
              <a:rPr lang="ru-RU" sz="2400" dirty="0"/>
              <a:t> типа </a:t>
            </a:r>
            <a:r>
              <a:rPr lang="ru-RU" sz="2400" i="1" dirty="0">
                <a:solidFill>
                  <a:srgbClr val="FF0000"/>
                </a:solidFill>
              </a:rPr>
              <a:t>самых добрейших</a:t>
            </a:r>
            <a:r>
              <a:rPr lang="ru-RU" sz="2400" dirty="0"/>
              <a:t>. Они также носят плеонастический характер, так как слово </a:t>
            </a:r>
            <a:r>
              <a:rPr lang="ru-RU" sz="2400" dirty="0" smtClean="0"/>
              <a:t>САМЫЙ </a:t>
            </a:r>
            <a:r>
              <a:rPr lang="ru-RU" sz="2400" dirty="0"/>
              <a:t>дублирует указание на предельное проявление признака, содержащееся в формах с суффиксами  -</a:t>
            </a:r>
            <a:r>
              <a:rPr lang="ru-RU" sz="2400" dirty="0" err="1"/>
              <a:t>ейш</a:t>
            </a:r>
            <a:r>
              <a:rPr lang="ru-RU" sz="2400" dirty="0"/>
              <a:t>- или -</a:t>
            </a:r>
            <a:r>
              <a:rPr lang="ru-RU" sz="2400" dirty="0" err="1"/>
              <a:t>айш</a:t>
            </a:r>
            <a:r>
              <a:rPr lang="ru-RU" sz="2400" dirty="0"/>
              <a:t>-.</a:t>
            </a:r>
          </a:p>
        </p:txBody>
      </p:sp>
    </p:spTree>
    <p:extLst>
      <p:ext uri="{BB962C8B-B14F-4D97-AF65-F5344CB8AC3E}">
        <p14:creationId xmlns:p14="http://schemas.microsoft.com/office/powerpoint/2010/main" val="3828731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04" y="139432"/>
            <a:ext cx="9072594" cy="4320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Полная и краткая формы имени прилагательного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052608"/>
              </p:ext>
            </p:extLst>
          </p:nvPr>
        </p:nvGraphicFramePr>
        <p:xfrm>
          <a:off x="71406" y="742782"/>
          <a:ext cx="9001188" cy="5900928"/>
        </p:xfrm>
        <a:graphic>
          <a:graphicData uri="http://schemas.openxmlformats.org/drawingml/2006/table">
            <a:tbl>
              <a:tblPr firstRow="1" firstCol="1" bandRow="1"/>
              <a:tblGrid>
                <a:gridCol w="4692927"/>
                <a:gridCol w="4308261"/>
              </a:tblGrid>
              <a:tr h="34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Полная форма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Краткая форма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43769"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Смысловое различие</a:t>
                      </a:r>
                      <a:endParaRPr lang="ru-RU" sz="2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049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Обозначает постоянный признак или вневременное качество: </a:t>
                      </a:r>
                      <a:r>
                        <a:rPr lang="ru-RU" sz="2200" b="1" i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Ср. друг больной - друг </a:t>
                      </a:r>
                      <a:r>
                        <a:rPr lang="ru-RU" sz="2200" b="1" i="1" dirty="0" smtClean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болен.</a:t>
                      </a:r>
                      <a:endParaRPr lang="ru-RU" sz="2200" b="1" dirty="0"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Выражает идею временного признака, недлительного состояния: </a:t>
                      </a:r>
                      <a:r>
                        <a:rPr lang="ru-RU" sz="2200" b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Ср. </a:t>
                      </a:r>
                      <a:r>
                        <a:rPr lang="ru-RU" sz="2200" b="1" i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друг больной</a:t>
                      </a:r>
                      <a:r>
                        <a:rPr lang="ru-RU" sz="2200" b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- </a:t>
                      </a:r>
                      <a:r>
                        <a:rPr lang="ru-RU" sz="2200" b="1" i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друг </a:t>
                      </a:r>
                      <a:r>
                        <a:rPr lang="ru-RU" sz="2200" b="1" i="1" dirty="0" smtClean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болен.</a:t>
                      </a:r>
                      <a:endParaRPr lang="ru-RU" sz="2200" b="1" dirty="0"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437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2. Грамматическое различие</a:t>
                      </a:r>
                      <a:endParaRPr lang="ru-RU" sz="2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7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Синтаксическое управление используется лишь в качестве стилистического приема: </a:t>
                      </a:r>
                      <a:r>
                        <a:rPr lang="ru-RU" sz="2200" b="1" i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Я на такую тяжесть уже не способный</a:t>
                      </a:r>
                      <a:r>
                        <a:rPr lang="ru-RU" sz="2200" b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Способна к синтаксическому управлению: </a:t>
                      </a:r>
                      <a:r>
                        <a:rPr lang="ru-RU" sz="2200" b="1" i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Рюкзак тяжел для тебя.</a:t>
                      </a:r>
                      <a:endParaRPr lang="ru-RU" sz="2200" b="1" dirty="0"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37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3. Стилистическое различие</a:t>
                      </a:r>
                      <a:endParaRPr lang="ru-RU" sz="2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 Narrow" pitchFamily="34" charset="0"/>
                          <a:ea typeface="Calibri"/>
                          <a:cs typeface="Trebuchet MS"/>
                        </a:rPr>
                        <a:t>Характерен оттенок смягченного вы­ражения: </a:t>
                      </a:r>
                      <a:r>
                        <a:rPr lang="ru-RU" sz="2200" i="1" dirty="0">
                          <a:effectLst/>
                          <a:latin typeface="Arial Narrow" pitchFamily="34" charset="0"/>
                          <a:ea typeface="Calibri"/>
                          <a:cs typeface="Trebuchet MS"/>
                        </a:rPr>
                        <a:t>Она красивая, он добрый.</a:t>
                      </a:r>
                      <a:endParaRPr lang="ru-RU" sz="22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 Narrow" pitchFamily="34" charset="0"/>
                          <a:ea typeface="Calibri"/>
                          <a:cs typeface="Trebuchet MS"/>
                        </a:rPr>
                        <a:t>Характеризуется большей определен­ностью, категоричностью: </a:t>
                      </a:r>
                      <a:r>
                        <a:rPr lang="ru-RU" sz="2200" b="1" i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Calibri"/>
                          <a:cs typeface="Trebuchet MS"/>
                        </a:rPr>
                        <a:t>Она красива, он добр.</a:t>
                      </a:r>
                      <a:endParaRPr lang="ru-RU" sz="2200" b="1" dirty="0"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75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 Narrow" pitchFamily="34" charset="0"/>
                          <a:ea typeface="Calibri"/>
                          <a:cs typeface="Trebuchet MS"/>
                        </a:rPr>
                        <a:t>Встречается чаще всего в разговор­ном стиле, например: </a:t>
                      </a:r>
                      <a:r>
                        <a:rPr lang="ru-RU" sz="2200" b="1" i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Calibri"/>
                          <a:cs typeface="Trebuchet MS"/>
                        </a:rPr>
                        <a:t>Ответы уче­ника ясные и точные.</a:t>
                      </a:r>
                      <a:endParaRPr lang="ru-RU" sz="2200" b="1" dirty="0"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Arial Narrow" pitchFamily="34" charset="0"/>
                          <a:ea typeface="Calibri"/>
                          <a:cs typeface="Trebuchet MS"/>
                        </a:rPr>
                        <a:t>Присуща книжному стилю: </a:t>
                      </a:r>
                      <a:r>
                        <a:rPr lang="ru-RU" sz="2200" b="1" i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Calibri"/>
                          <a:cs typeface="Trebuchet MS"/>
                        </a:rPr>
                        <a:t>Настоящая мудрость немногословна.</a:t>
                      </a:r>
                      <a:r>
                        <a:rPr lang="ru-RU" sz="2200" b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Calibri"/>
                          <a:cs typeface="Trebuchet MS"/>
                        </a:rPr>
                        <a:t> </a:t>
                      </a:r>
                      <a:r>
                        <a:rPr lang="ru-RU" sz="2200" b="0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Calibri"/>
                          <a:cs typeface="Trebuchet MS"/>
                        </a:rPr>
                        <a:t>(</a:t>
                      </a:r>
                      <a:r>
                        <a:rPr lang="ru-RU" sz="2200" i="1" dirty="0">
                          <a:solidFill>
                            <a:schemeClr val="accent2"/>
                          </a:solidFill>
                          <a:effectLst/>
                          <a:latin typeface="Arial Narrow" pitchFamily="34" charset="0"/>
                          <a:ea typeface="Calibri"/>
                          <a:cs typeface="Trebuchet MS"/>
                        </a:rPr>
                        <a:t>Л. Толстой)</a:t>
                      </a:r>
                      <a:endParaRPr lang="ru-RU" sz="2200" i="1" dirty="0">
                        <a:solidFill>
                          <a:schemeClr val="accent2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197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mbria"/>
              </a:rPr>
              <a:t>Особенности </a:t>
            </a: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употребления</a:t>
            </a:r>
            <a:br>
              <a:rPr lang="ru-RU" sz="3200" b="1" dirty="0" smtClean="0">
                <a:solidFill>
                  <a:srgbClr val="FF0000"/>
                </a:solidFill>
                <a:latin typeface="Cambria"/>
              </a:rPr>
            </a:b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полной и краткой форм имён </a:t>
            </a:r>
            <a:r>
              <a:rPr lang="ru-RU" sz="3200" b="1" dirty="0">
                <a:solidFill>
                  <a:srgbClr val="FF0000"/>
                </a:solidFill>
                <a:latin typeface="Cambria"/>
              </a:rPr>
              <a:t>прилагательных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2046309"/>
            <a:ext cx="7982796" cy="4240211"/>
          </a:xfrm>
        </p:spPr>
        <p:txBody>
          <a:bodyPr>
            <a:noAutofit/>
          </a:bodyPr>
          <a:lstStyle/>
          <a:p>
            <a:r>
              <a:rPr lang="ru-RU" sz="2400" dirty="0"/>
              <a:t>При использовании в речи полных и кратких прилагательных мы </a:t>
            </a:r>
            <a:r>
              <a:rPr lang="ru-RU" sz="2400" dirty="0" smtClean="0"/>
              <a:t>должны соблюдать </a:t>
            </a:r>
            <a:r>
              <a:rPr lang="ru-RU" sz="2400" dirty="0"/>
              <a:t>несколько простых правил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/>
            <a:r>
              <a:rPr lang="ru-RU" sz="2400" dirty="0" smtClean="0"/>
              <a:t>Полную </a:t>
            </a:r>
            <a:r>
              <a:rPr lang="ru-RU" sz="2400" dirty="0"/>
              <a:t>и краткую формы имён прилагательных нельзя употреблять </a:t>
            </a:r>
            <a:r>
              <a:rPr lang="ru-RU" sz="2400" dirty="0" smtClean="0"/>
              <a:t>как однородные </a:t>
            </a:r>
            <a:r>
              <a:rPr lang="ru-RU" sz="2400" dirty="0"/>
              <a:t>члены предложения: </a:t>
            </a:r>
            <a:r>
              <a:rPr lang="ru-RU" sz="2400" i="1" dirty="0">
                <a:solidFill>
                  <a:srgbClr val="FF0000"/>
                </a:solidFill>
              </a:rPr>
              <a:t>Староста нашего класса серьёзна, циплинированна и очень ответственная</a:t>
            </a:r>
            <a:r>
              <a:rPr lang="ru-RU" sz="2400" dirty="0"/>
              <a:t>. В качестве однородных </a:t>
            </a:r>
            <a:r>
              <a:rPr lang="ru-RU" sz="2400" dirty="0" smtClean="0"/>
              <a:t>членов </a:t>
            </a:r>
            <a:r>
              <a:rPr lang="ru-RU" sz="2400" dirty="0"/>
              <a:t>должны выступать однотипные формы: либо полные, либо краткие. </a:t>
            </a:r>
            <a:r>
              <a:rPr lang="ru-RU" sz="2400" i="1" dirty="0">
                <a:solidFill>
                  <a:srgbClr val="FF0000"/>
                </a:solidFill>
              </a:rPr>
              <a:t>Староста нашего класса серьёзна, циплинированна и очень </a:t>
            </a:r>
            <a:r>
              <a:rPr lang="ru-RU" sz="2400" i="1" dirty="0" smtClean="0">
                <a:solidFill>
                  <a:srgbClr val="FF0000"/>
                </a:solidFill>
              </a:rPr>
              <a:t>ответственна.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54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42" y="559208"/>
            <a:ext cx="8229600" cy="9409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mbria"/>
              </a:rPr>
              <a:t>Особенности </a:t>
            </a: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употребления</a:t>
            </a:r>
            <a:br>
              <a:rPr lang="ru-RU" sz="3200" b="1" dirty="0" smtClean="0">
                <a:solidFill>
                  <a:srgbClr val="FF0000"/>
                </a:solidFill>
                <a:latin typeface="Cambria"/>
              </a:rPr>
            </a:b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полной и краткой форм имён </a:t>
            </a:r>
            <a:r>
              <a:rPr lang="ru-RU" sz="3200" b="1" dirty="0">
                <a:solidFill>
                  <a:srgbClr val="FF0000"/>
                </a:solidFill>
                <a:latin typeface="Cambria"/>
              </a:rPr>
              <a:t>прилагательных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2148057"/>
            <a:ext cx="7982796" cy="4281339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В </a:t>
            </a:r>
            <a:r>
              <a:rPr lang="ru-RU" sz="2400" dirty="0"/>
              <a:t>разговоре об обыденных вещах, например о погоде, желательно </a:t>
            </a:r>
            <a:r>
              <a:rPr lang="ru-RU" sz="2400" dirty="0" smtClean="0"/>
              <a:t>использовать </a:t>
            </a:r>
            <a:r>
              <a:rPr lang="ru-RU" sz="2400" dirty="0"/>
              <a:t>конструкции с полными прилагательными: </a:t>
            </a:r>
            <a:r>
              <a:rPr lang="ru-RU" sz="2400" i="1" dirty="0">
                <a:solidFill>
                  <a:srgbClr val="FF0000"/>
                </a:solidFill>
              </a:rPr>
              <a:t>Утро было </a:t>
            </a:r>
            <a:r>
              <a:rPr lang="ru-RU" sz="2400" i="1" dirty="0" smtClean="0">
                <a:solidFill>
                  <a:srgbClr val="FF0000"/>
                </a:solidFill>
              </a:rPr>
              <a:t>тёплое и </a:t>
            </a:r>
            <a:r>
              <a:rPr lang="ru-RU" sz="2400" i="1" dirty="0">
                <a:solidFill>
                  <a:srgbClr val="FF0000"/>
                </a:solidFill>
              </a:rPr>
              <a:t>безветренное. </a:t>
            </a:r>
            <a:r>
              <a:rPr lang="ru-RU" sz="2400" dirty="0"/>
              <a:t>В письменной же речи отдавайте предпочтение </a:t>
            </a:r>
            <a:r>
              <a:rPr lang="ru-RU" sz="2400" dirty="0" smtClean="0"/>
              <a:t>кратким </a:t>
            </a:r>
            <a:r>
              <a:rPr lang="ru-RU" sz="2400" dirty="0"/>
              <a:t>формам. Зачастую писатели и поэты намеренно употребляют такие </a:t>
            </a:r>
            <a:r>
              <a:rPr lang="ru-RU" sz="2400" dirty="0" smtClean="0"/>
              <a:t>формы</a:t>
            </a:r>
            <a:r>
              <a:rPr lang="ru-RU" sz="2400" dirty="0"/>
              <a:t>, чтобы придать тексту оттенок книжности, высокого стиля: </a:t>
            </a:r>
            <a:r>
              <a:rPr lang="ru-RU" sz="2400" i="1" dirty="0" smtClean="0">
                <a:solidFill>
                  <a:srgbClr val="FF0000"/>
                </a:solidFill>
              </a:rPr>
              <a:t>Свободны, горды</a:t>
            </a:r>
            <a:r>
              <a:rPr lang="ru-RU" sz="2400" i="1" dirty="0">
                <a:solidFill>
                  <a:srgbClr val="FF0000"/>
                </a:solidFill>
              </a:rPr>
              <a:t>, полудики, </a:t>
            </a:r>
            <a:r>
              <a:rPr lang="ru-RU" sz="2400" i="1" dirty="0" smtClean="0">
                <a:solidFill>
                  <a:srgbClr val="FF0000"/>
                </a:solidFill>
              </a:rPr>
              <a:t>//Природы </a:t>
            </a:r>
            <a:r>
              <a:rPr lang="ru-RU" sz="2400" i="1" dirty="0">
                <a:solidFill>
                  <a:srgbClr val="FF0000"/>
                </a:solidFill>
              </a:rPr>
              <a:t>верные жрецы (К. Батюшков).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1132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404664"/>
            <a:ext cx="8229600" cy="10129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mbria"/>
              </a:rPr>
              <a:t>Особенности </a:t>
            </a: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употребления</a:t>
            </a:r>
            <a:br>
              <a:rPr lang="ru-RU" sz="3200" b="1" dirty="0" smtClean="0">
                <a:solidFill>
                  <a:srgbClr val="FF0000"/>
                </a:solidFill>
                <a:latin typeface="Cambria"/>
              </a:rPr>
            </a:b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полной и краткой форм имён </a:t>
            </a:r>
            <a:r>
              <a:rPr lang="ru-RU" sz="3200" b="1" dirty="0">
                <a:solidFill>
                  <a:srgbClr val="FF0000"/>
                </a:solidFill>
                <a:latin typeface="Cambria"/>
              </a:rPr>
              <a:t>прилагательных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571612"/>
            <a:ext cx="7911358" cy="4525963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Однородные члены могут быть выражены одинаковыми и разнотипными морфологическими </a:t>
            </a:r>
            <a:r>
              <a:rPr lang="ru-RU" sz="2400" dirty="0" smtClean="0"/>
              <a:t>формами.</a:t>
            </a:r>
          </a:p>
          <a:p>
            <a:pPr algn="just"/>
            <a:r>
              <a:rPr lang="ru-RU" sz="2400" dirty="0" smtClean="0"/>
              <a:t>Однако </a:t>
            </a:r>
            <a:r>
              <a:rPr lang="ru-RU" sz="2400" dirty="0"/>
              <a:t>предпочтительным в речевой практике является употребление однородных членов с однотипными морфологическими формами. В ряде случаев использование одинакового морфологического выражения считается обязательным с точки зрения норм литературного языка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/>
            <a:r>
              <a:rPr lang="ru-RU" sz="2400" dirty="0"/>
              <a:t>Так, </a:t>
            </a:r>
            <a:r>
              <a:rPr lang="ru-RU" sz="2400" dirty="0">
                <a:solidFill>
                  <a:srgbClr val="FF0000"/>
                </a:solidFill>
              </a:rPr>
              <a:t>не допускается </a:t>
            </a:r>
            <a:r>
              <a:rPr lang="ru-RU" sz="2400" dirty="0"/>
              <a:t>объединение в ряду однородных членов полной и краткой формы прилагательных или причастий</a:t>
            </a:r>
            <a:r>
              <a:rPr lang="ru-RU" sz="2400" dirty="0" smtClean="0"/>
              <a:t>:</a:t>
            </a:r>
            <a:endParaRPr lang="ru-RU" sz="2400" dirty="0"/>
          </a:p>
          <a:p>
            <a:pPr marL="0" indent="0" algn="ctr">
              <a:buNone/>
            </a:pPr>
            <a:r>
              <a:rPr lang="ru-RU" sz="2400" i="1" dirty="0">
                <a:solidFill>
                  <a:srgbClr val="FF0000"/>
                </a:solidFill>
              </a:rPr>
              <a:t>Он худ и высокий; Он ранен и контуженный.</a:t>
            </a:r>
          </a:p>
        </p:txBody>
      </p:sp>
    </p:spTree>
    <p:extLst>
      <p:ext uri="{BB962C8B-B14F-4D97-AF65-F5344CB8AC3E}">
        <p14:creationId xmlns:p14="http://schemas.microsoft.com/office/powerpoint/2010/main" val="115151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496" y="5158766"/>
            <a:ext cx="3096344" cy="11620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Корзина понятий</a:t>
            </a:r>
            <a:br>
              <a:rPr lang="ru-RU" sz="2800" dirty="0" smtClean="0">
                <a:solidFill>
                  <a:srgbClr val="FF0000"/>
                </a:solidFill>
              </a:rPr>
            </a:b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5" name="Объект 4" descr="C:\Users\User\Desktop\Morfologicheskie_normy_russkogo_jazyka-1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92696"/>
            <a:ext cx="4824536" cy="52565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User\Desktop\Вероника\презентации\Рефлексия\Korzina-1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2803834" cy="324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70480" y="809824"/>
            <a:ext cx="26620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Имя прилагательное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779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42861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Особенности </a:t>
            </a:r>
            <a:r>
              <a:rPr lang="ru-RU" sz="3200" b="1" dirty="0" smtClean="0">
                <a:solidFill>
                  <a:srgbClr val="FF0000"/>
                </a:solidFill>
              </a:rPr>
              <a:t>употребления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полной и краткой форм имён </a:t>
            </a:r>
            <a:r>
              <a:rPr lang="ru-RU" sz="3200" b="1" dirty="0">
                <a:solidFill>
                  <a:srgbClr val="FF0000"/>
                </a:solidFill>
              </a:rPr>
              <a:t>прилагательных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974871"/>
            <a:ext cx="7982796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 </a:t>
            </a:r>
            <a:r>
              <a:rPr lang="ru-RU" sz="2400" dirty="0" smtClean="0"/>
              <a:t>В древнерусском </a:t>
            </a:r>
            <a:r>
              <a:rPr lang="ru-RU" sz="2400" dirty="0"/>
              <a:t>языке краткие прилагательные изменялись по </a:t>
            </a:r>
            <a:r>
              <a:rPr lang="ru-RU" sz="2400" dirty="0" smtClean="0"/>
              <a:t>падежам. </a:t>
            </a:r>
            <a:r>
              <a:rPr lang="ru-RU" sz="2400" dirty="0"/>
              <a:t>В современном языке краткие прилагательные не склоняются, как в древности. </a:t>
            </a:r>
            <a:endParaRPr lang="ru-RU" sz="2400" dirty="0" smtClean="0"/>
          </a:p>
          <a:p>
            <a:pPr algn="just"/>
            <a:r>
              <a:rPr lang="ru-RU" sz="2400" dirty="0" smtClean="0"/>
              <a:t>Память об их «прошлой </a:t>
            </a:r>
            <a:r>
              <a:rPr lang="ru-RU" sz="2400" dirty="0"/>
              <a:t>жизни» сохранилась в некоторых фразеологизмах </a:t>
            </a:r>
            <a:r>
              <a:rPr lang="ru-RU" sz="2400" i="1" dirty="0">
                <a:solidFill>
                  <a:srgbClr val="FF0000"/>
                </a:solidFill>
              </a:rPr>
              <a:t>(на босу ногу, от мала лика) </a:t>
            </a:r>
            <a:endParaRPr lang="ru-RU" sz="2400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dirty="0" smtClean="0"/>
              <a:t>и </a:t>
            </a:r>
            <a:r>
              <a:rPr lang="ru-RU" sz="2400" dirty="0"/>
              <a:t>фольклорных произведениях: </a:t>
            </a:r>
            <a:r>
              <a:rPr lang="ru-RU" sz="2400" i="1" dirty="0" smtClean="0">
                <a:solidFill>
                  <a:srgbClr val="FF0000"/>
                </a:solidFill>
              </a:rPr>
              <a:t>«У </a:t>
            </a:r>
            <a:r>
              <a:rPr lang="ru-RU" sz="2400" i="1" dirty="0">
                <a:solidFill>
                  <a:srgbClr val="FF0000"/>
                </a:solidFill>
              </a:rPr>
              <a:t>меня золота казна не </a:t>
            </a:r>
            <a:r>
              <a:rPr lang="ru-RU" sz="2400" i="1" dirty="0" err="1">
                <a:solidFill>
                  <a:srgbClr val="FF0000"/>
                </a:solidFill>
              </a:rPr>
              <a:t>тощится</a:t>
            </a:r>
            <a:r>
              <a:rPr lang="ru-RU" sz="2400" i="1" dirty="0">
                <a:solidFill>
                  <a:srgbClr val="FF0000"/>
                </a:solidFill>
              </a:rPr>
              <a:t>, Цветно </a:t>
            </a:r>
            <a:r>
              <a:rPr lang="ru-RU" sz="2400" i="1" dirty="0" smtClean="0">
                <a:solidFill>
                  <a:srgbClr val="FF0000"/>
                </a:solidFill>
              </a:rPr>
              <a:t>платьице </a:t>
            </a:r>
            <a:r>
              <a:rPr lang="ru-RU" sz="2400" i="1" dirty="0">
                <a:solidFill>
                  <a:srgbClr val="FF0000"/>
                </a:solidFill>
              </a:rPr>
              <a:t>не носится, Дружина хоробра не </a:t>
            </a:r>
            <a:r>
              <a:rPr lang="ru-RU" sz="2400" i="1" dirty="0" smtClean="0">
                <a:solidFill>
                  <a:srgbClr val="FF0000"/>
                </a:solidFill>
              </a:rPr>
              <a:t>изменяется» </a:t>
            </a:r>
            <a:r>
              <a:rPr lang="ru-RU" sz="2400" i="1" dirty="0">
                <a:solidFill>
                  <a:srgbClr val="FF0000"/>
                </a:solidFill>
              </a:rPr>
              <a:t>(из былины «Садко»)</a:t>
            </a:r>
            <a:r>
              <a:rPr lang="ru-RU" sz="2400" dirty="0">
                <a:solidFill>
                  <a:srgbClr val="FF0000"/>
                </a:solidFill>
              </a:rPr>
              <a:t>; 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Шары</a:t>
            </a:r>
            <a:r>
              <a:rPr lang="ru-RU" sz="2400" i="1" dirty="0">
                <a:solidFill>
                  <a:srgbClr val="FF0000"/>
                </a:solidFill>
              </a:rPr>
              <a:t>, бары, </a:t>
            </a:r>
            <a:r>
              <a:rPr lang="ru-RU" sz="2400" i="1" dirty="0" smtClean="0">
                <a:solidFill>
                  <a:srgbClr val="FF0000"/>
                </a:solidFill>
              </a:rPr>
              <a:t>растабары: </a:t>
            </a:r>
            <a:r>
              <a:rPr lang="ru-RU" sz="2400" i="1" dirty="0">
                <a:solidFill>
                  <a:srgbClr val="FF0000"/>
                </a:solidFill>
              </a:rPr>
              <a:t>белы </a:t>
            </a:r>
            <a:r>
              <a:rPr lang="ru-RU" sz="2400" i="1" dirty="0" err="1">
                <a:solidFill>
                  <a:srgbClr val="FF0000"/>
                </a:solidFill>
              </a:rPr>
              <a:t>снеги</a:t>
            </a:r>
            <a:r>
              <a:rPr lang="ru-RU" sz="2400" i="1" dirty="0">
                <a:solidFill>
                  <a:srgbClr val="FF0000"/>
                </a:solidFill>
              </a:rPr>
              <a:t> выпадали, серы зайцы выбегали... (из русских припевов</a:t>
            </a:r>
            <a:r>
              <a:rPr lang="ru-RU" sz="2400" i="1" dirty="0" smtClean="0">
                <a:solidFill>
                  <a:srgbClr val="FF0000"/>
                </a:solidFill>
              </a:rPr>
              <a:t>).</a:t>
            </a:r>
            <a:endParaRPr lang="ru-RU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807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404664"/>
            <a:ext cx="8229600" cy="10129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mbria"/>
              </a:rPr>
              <a:t>Особенности </a:t>
            </a: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употребления</a:t>
            </a:r>
            <a:br>
              <a:rPr lang="ru-RU" sz="3200" b="1" dirty="0" smtClean="0">
                <a:solidFill>
                  <a:srgbClr val="FF0000"/>
                </a:solidFill>
                <a:latin typeface="Cambria"/>
              </a:rPr>
            </a:b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полной и краткой форм имён </a:t>
            </a:r>
            <a:r>
              <a:rPr lang="ru-RU" sz="3200" b="1" dirty="0">
                <a:solidFill>
                  <a:srgbClr val="FF0000"/>
                </a:solidFill>
                <a:latin typeface="Cambria"/>
              </a:rPr>
              <a:t>прилагательных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Запомни!</a:t>
            </a:r>
          </a:p>
          <a:p>
            <a:pPr algn="just"/>
            <a:r>
              <a:rPr lang="ru-RU" sz="2400" dirty="0" smtClean="0"/>
              <a:t>Прилагательные, заканчивающиеся на ударный </a:t>
            </a:r>
            <a:r>
              <a:rPr lang="ru-RU" sz="2400" b="1" i="1" dirty="0" smtClean="0">
                <a:solidFill>
                  <a:schemeClr val="accent2"/>
                </a:solidFill>
              </a:rPr>
              <a:t>–</a:t>
            </a:r>
            <a:r>
              <a:rPr lang="ru-RU" sz="2400" b="1" i="1" dirty="0" err="1" smtClean="0">
                <a:solidFill>
                  <a:schemeClr val="accent2"/>
                </a:solidFill>
              </a:rPr>
              <a:t>Е́нный</a:t>
            </a:r>
            <a:r>
              <a:rPr lang="ru-RU" sz="2400" b="1" i="1" dirty="0" smtClean="0">
                <a:solidFill>
                  <a:schemeClr val="accent2"/>
                </a:solidFill>
              </a:rPr>
              <a:t>, </a:t>
            </a:r>
            <a:r>
              <a:rPr lang="ru-RU" sz="2400" dirty="0" smtClean="0"/>
              <a:t>образуют краткую форму мужского рода только на </a:t>
            </a:r>
            <a:r>
              <a:rPr lang="ru-RU" sz="2400" b="1" i="1" dirty="0" smtClean="0">
                <a:solidFill>
                  <a:schemeClr val="accent2"/>
                </a:solidFill>
              </a:rPr>
              <a:t>-ЕНЕН, </a:t>
            </a:r>
            <a:r>
              <a:rPr lang="ru-RU" sz="2400" dirty="0" smtClean="0"/>
              <a:t>кроме слов-исключений</a:t>
            </a:r>
            <a:r>
              <a:rPr lang="ru-RU" sz="2400" b="1" i="1" dirty="0" smtClean="0">
                <a:solidFill>
                  <a:schemeClr val="accent2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современный (современен) и блаженный (блажен)</a:t>
            </a:r>
            <a:r>
              <a:rPr lang="ru-RU" sz="2400" b="1" i="1" dirty="0" smtClean="0">
                <a:solidFill>
                  <a:schemeClr val="accent2"/>
                </a:solidFill>
              </a:rPr>
              <a:t>:</a:t>
            </a:r>
          </a:p>
          <a:p>
            <a:pPr marL="0" indent="0" algn="ctr">
              <a:buNone/>
            </a:pPr>
            <a:endParaRPr lang="ru-RU" sz="2400" b="1" i="1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ru-RU" sz="2400" b="1" i="1" dirty="0" err="1" smtClean="0">
                <a:solidFill>
                  <a:srgbClr val="FF0000"/>
                </a:solidFill>
              </a:rPr>
              <a:t>обыкновЕнный</a:t>
            </a:r>
            <a:r>
              <a:rPr lang="ru-RU" sz="2400" b="1" i="1" dirty="0" smtClean="0">
                <a:solidFill>
                  <a:srgbClr val="FF0000"/>
                </a:solidFill>
              </a:rPr>
              <a:t> – обыкновенен</a:t>
            </a:r>
          </a:p>
          <a:p>
            <a:pPr marL="0" indent="0" algn="ctr">
              <a:buNone/>
            </a:pPr>
            <a:r>
              <a:rPr lang="ru-RU" sz="2400" b="1" i="1" dirty="0" err="1" smtClean="0">
                <a:solidFill>
                  <a:srgbClr val="FF0000"/>
                </a:solidFill>
              </a:rPr>
              <a:t>сокровЕнный</a:t>
            </a:r>
            <a:r>
              <a:rPr lang="ru-RU" sz="2400" b="1" i="1" dirty="0" smtClean="0">
                <a:solidFill>
                  <a:srgbClr val="FF0000"/>
                </a:solidFill>
              </a:rPr>
              <a:t> - сокровенен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65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196" y="274638"/>
            <a:ext cx="864096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mbria"/>
              </a:rPr>
              <a:t>Как </a:t>
            </a: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правильно</a:t>
            </a:r>
            <a:br>
              <a:rPr lang="ru-RU" sz="3200" b="1" dirty="0" smtClean="0">
                <a:solidFill>
                  <a:srgbClr val="FF0000"/>
                </a:solidFill>
                <a:latin typeface="Cambria"/>
              </a:rPr>
            </a:br>
            <a:r>
              <a:rPr lang="ru-RU" sz="3200" b="1" dirty="0" err="1" smtClean="0">
                <a:solidFill>
                  <a:srgbClr val="FF0000"/>
                </a:solidFill>
                <a:latin typeface="Cambria"/>
              </a:rPr>
              <a:t>своевремен</a:t>
            </a: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Cambria"/>
              </a:rPr>
              <a:t>или </a:t>
            </a: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своевременен?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412776"/>
            <a:ext cx="7962108" cy="507754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Прилагательные </a:t>
            </a:r>
            <a:r>
              <a:rPr lang="ru-RU" sz="2400" dirty="0"/>
              <a:t>на </a:t>
            </a:r>
            <a:r>
              <a:rPr lang="ru-RU" sz="2400" dirty="0" smtClean="0"/>
              <a:t>безударное -ЕННЫЙ </a:t>
            </a:r>
            <a:r>
              <a:rPr lang="ru-RU" sz="2400" dirty="0"/>
              <a:t>допускают два варианта краткой формы: на </a:t>
            </a:r>
            <a:r>
              <a:rPr lang="ru-RU" sz="2400" dirty="0" smtClean="0"/>
              <a:t>-ЕН </a:t>
            </a:r>
            <a:r>
              <a:rPr lang="ru-RU" sz="2400" dirty="0"/>
              <a:t>и на </a:t>
            </a:r>
            <a:r>
              <a:rPr lang="ru-RU" sz="2400" dirty="0" smtClean="0"/>
              <a:t>-ЕНЕН: </a:t>
            </a:r>
            <a:r>
              <a:rPr lang="ru-RU" sz="2400" b="1" i="1" dirty="0">
                <a:solidFill>
                  <a:srgbClr val="FF0000"/>
                </a:solidFill>
              </a:rPr>
              <a:t>величествен — величественен, </a:t>
            </a:r>
            <a:r>
              <a:rPr lang="ru-RU" sz="2400" b="1" i="1" dirty="0" err="1">
                <a:solidFill>
                  <a:srgbClr val="FF0000"/>
                </a:solidFill>
              </a:rPr>
              <a:t>воинствен</a:t>
            </a:r>
            <a:r>
              <a:rPr lang="ru-RU" sz="2400" b="1" i="1" dirty="0">
                <a:solidFill>
                  <a:srgbClr val="FF0000"/>
                </a:solidFill>
              </a:rPr>
              <a:t> — воинственен, медлен — медленен, могуществен — могущественен, ответствен — ответственен, родствен — родственен, свойствен — свойственен, торжествен — торжественен, </a:t>
            </a:r>
            <a:r>
              <a:rPr lang="ru-RU" sz="2400" b="1" i="1" dirty="0" smtClean="0">
                <a:solidFill>
                  <a:srgbClr val="FF0000"/>
                </a:solidFill>
              </a:rPr>
              <a:t>естествен - естественен </a:t>
            </a:r>
            <a:r>
              <a:rPr lang="ru-RU" sz="2400" b="1" i="1" dirty="0">
                <a:solidFill>
                  <a:srgbClr val="FF0000"/>
                </a:solidFill>
              </a:rPr>
              <a:t>и т.п.</a:t>
            </a:r>
          </a:p>
          <a:p>
            <a:pPr algn="just"/>
            <a:r>
              <a:rPr lang="ru-RU" sz="2400" dirty="0"/>
              <a:t>В настоящее время чаще используется форма на </a:t>
            </a:r>
            <a:r>
              <a:rPr lang="ru-RU" sz="2400" dirty="0" smtClean="0"/>
              <a:t>-ЕН </a:t>
            </a:r>
            <a:r>
              <a:rPr lang="ru-RU" sz="2400" dirty="0"/>
              <a:t>как более «экономная»: </a:t>
            </a:r>
            <a:r>
              <a:rPr lang="ru-RU" sz="2400" b="1" i="1" dirty="0" err="1">
                <a:solidFill>
                  <a:srgbClr val="FF0000"/>
                </a:solidFill>
              </a:rPr>
              <a:t>бездействен</a:t>
            </a:r>
            <a:r>
              <a:rPr lang="ru-RU" sz="2400" b="1" i="1" dirty="0">
                <a:solidFill>
                  <a:srgbClr val="FF0000"/>
                </a:solidFill>
              </a:rPr>
              <a:t>, безнравствен, беспочвен, бессмыслен, бесчислен, бесчувствен, двусмыслен, искусствен, легкомыслен, многочислен, мужествен, </a:t>
            </a:r>
            <a:r>
              <a:rPr lang="ru-RU" sz="2400" b="1" i="1" dirty="0" err="1">
                <a:solidFill>
                  <a:srgbClr val="FF0000"/>
                </a:solidFill>
              </a:rPr>
              <a:t>невежествен</a:t>
            </a:r>
            <a:r>
              <a:rPr lang="ru-RU" sz="2400" b="1" i="1" dirty="0">
                <a:solidFill>
                  <a:srgbClr val="FF0000"/>
                </a:solidFill>
              </a:rPr>
              <a:t>, </a:t>
            </a:r>
            <a:r>
              <a:rPr lang="ru-RU" sz="2400" b="1" i="1" dirty="0" smtClean="0">
                <a:solidFill>
                  <a:srgbClr val="FF0000"/>
                </a:solidFill>
              </a:rPr>
              <a:t>посредствен и </a:t>
            </a:r>
            <a:r>
              <a:rPr lang="ru-RU" sz="2400" b="1" i="1" dirty="0">
                <a:solidFill>
                  <a:srgbClr val="FF0000"/>
                </a:solidFill>
              </a:rPr>
              <a:t>др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327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280" y="274638"/>
            <a:ext cx="8391876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mbria"/>
              </a:rPr>
              <a:t>Как </a:t>
            </a: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правильно</a:t>
            </a:r>
            <a:br>
              <a:rPr lang="ru-RU" sz="3200" b="1" dirty="0" smtClean="0">
                <a:solidFill>
                  <a:srgbClr val="FF0000"/>
                </a:solidFill>
                <a:latin typeface="Cambria"/>
              </a:rPr>
            </a:br>
            <a:r>
              <a:rPr lang="ru-RU" sz="3200" b="1" dirty="0" err="1" smtClean="0">
                <a:solidFill>
                  <a:srgbClr val="FF0000"/>
                </a:solidFill>
                <a:latin typeface="Cambria"/>
              </a:rPr>
              <a:t>своевремен</a:t>
            </a: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Cambria"/>
              </a:rPr>
              <a:t>или </a:t>
            </a:r>
            <a:r>
              <a:rPr lang="ru-RU" sz="3200" b="1" dirty="0" smtClean="0">
                <a:solidFill>
                  <a:srgbClr val="FF0000"/>
                </a:solidFill>
                <a:latin typeface="Cambria"/>
              </a:rPr>
              <a:t>своевременен?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984850"/>
            <a:ext cx="7676356" cy="237284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Что </a:t>
            </a:r>
            <a:r>
              <a:rPr lang="ru-RU" sz="2400" dirty="0"/>
              <a:t>касается ответа на вопрос, заданный в заголовке, то можно </a:t>
            </a:r>
            <a:r>
              <a:rPr lang="ru-RU" sz="2400" b="1" i="1" dirty="0" err="1">
                <a:solidFill>
                  <a:srgbClr val="FF0000"/>
                </a:solidFill>
              </a:rPr>
              <a:t>своевремен</a:t>
            </a:r>
            <a:r>
              <a:rPr lang="ru-RU" sz="2400" dirty="0"/>
              <a:t>, а можно и </a:t>
            </a:r>
            <a:r>
              <a:rPr lang="ru-RU" sz="2400" b="1" i="1" dirty="0">
                <a:solidFill>
                  <a:srgbClr val="FF0000"/>
                </a:solidFill>
              </a:rPr>
              <a:t>своевременен</a:t>
            </a:r>
            <a:r>
              <a:rPr lang="ru-RU" sz="2400" b="1" i="1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None/>
            </a:pPr>
            <a:endParaRPr lang="ru-RU" sz="2400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dirty="0"/>
              <a:t>Первая из этих форм (с беглым -е-) встречается преимущественно в разговорной речи, а вторая (без беглого гласного) - в книжной.</a:t>
            </a:r>
          </a:p>
        </p:txBody>
      </p:sp>
    </p:spTree>
    <p:extLst>
      <p:ext uri="{BB962C8B-B14F-4D97-AF65-F5344CB8AC3E}">
        <p14:creationId xmlns:p14="http://schemas.microsoft.com/office/powerpoint/2010/main" val="2935210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7272808" cy="489654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TextBox 1"/>
          <p:cNvSpPr txBox="1"/>
          <p:nvPr/>
        </p:nvSpPr>
        <p:spPr>
          <a:xfrm>
            <a:off x="2123728" y="467380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Рефлексия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21199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Литература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831995"/>
            <a:ext cx="7972452" cy="4525963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 err="1">
                <a:solidFill>
                  <a:prstClr val="black"/>
                </a:solidFill>
              </a:rPr>
              <a:t>Былкова</a:t>
            </a:r>
            <a:r>
              <a:rPr lang="ru-RU" sz="2400" dirty="0">
                <a:solidFill>
                  <a:prstClr val="black"/>
                </a:solidFill>
              </a:rPr>
              <a:t> С.В., </a:t>
            </a:r>
            <a:r>
              <a:rPr lang="ru-RU" sz="2400" dirty="0" err="1">
                <a:solidFill>
                  <a:prstClr val="black"/>
                </a:solidFill>
              </a:rPr>
              <a:t>Махницкая</a:t>
            </a:r>
            <a:r>
              <a:rPr lang="ru-RU" sz="2400" dirty="0">
                <a:solidFill>
                  <a:prstClr val="black"/>
                </a:solidFill>
              </a:rPr>
              <a:t> Е.Ю. Русский язык и культура речи: Пособие для вузов. – Москва: ИКЦ «</a:t>
            </a:r>
            <a:r>
              <a:rPr lang="ru-RU" sz="2400" dirty="0" err="1">
                <a:solidFill>
                  <a:prstClr val="black"/>
                </a:solidFill>
              </a:rPr>
              <a:t>МарТ</a:t>
            </a:r>
            <a:r>
              <a:rPr lang="ru-RU" sz="2400" dirty="0">
                <a:solidFill>
                  <a:prstClr val="black"/>
                </a:solidFill>
              </a:rPr>
              <a:t>», Ростов н/Д: Издательский центр «</a:t>
            </a:r>
            <a:r>
              <a:rPr lang="ru-RU" sz="2400" dirty="0" err="1">
                <a:solidFill>
                  <a:prstClr val="black"/>
                </a:solidFill>
              </a:rPr>
              <a:t>МарТ</a:t>
            </a:r>
            <a:r>
              <a:rPr lang="ru-RU" sz="2400" dirty="0">
                <a:solidFill>
                  <a:prstClr val="black"/>
                </a:solidFill>
              </a:rPr>
              <a:t>», 2005.</a:t>
            </a:r>
          </a:p>
          <a:p>
            <a:pPr lvl="0" algn="just"/>
            <a:endParaRPr lang="ru-RU" sz="2400" dirty="0">
              <a:solidFill>
                <a:prstClr val="black"/>
              </a:solidFill>
            </a:endParaRPr>
          </a:p>
          <a:p>
            <a:pPr lvl="0" algn="just"/>
            <a:r>
              <a:rPr lang="ru-RU" sz="2400" dirty="0">
                <a:solidFill>
                  <a:prstClr val="black"/>
                </a:solidFill>
              </a:rPr>
              <a:t>Сенина Н.А., </a:t>
            </a:r>
            <a:r>
              <a:rPr lang="ru-RU" sz="2400" dirty="0" err="1">
                <a:solidFill>
                  <a:prstClr val="black"/>
                </a:solidFill>
              </a:rPr>
              <a:t>Глянцева</a:t>
            </a:r>
            <a:r>
              <a:rPr lang="ru-RU" sz="2400" dirty="0">
                <a:solidFill>
                  <a:prstClr val="black"/>
                </a:solidFill>
              </a:rPr>
              <a:t> Т.Н., </a:t>
            </a:r>
            <a:r>
              <a:rPr lang="ru-RU" sz="2400" dirty="0" err="1">
                <a:solidFill>
                  <a:prstClr val="black"/>
                </a:solidFill>
              </a:rPr>
              <a:t>Гурдаева</a:t>
            </a:r>
            <a:r>
              <a:rPr lang="ru-RU" sz="2400" dirty="0">
                <a:solidFill>
                  <a:prstClr val="black"/>
                </a:solidFill>
              </a:rPr>
              <a:t> Н.А. Русский язык. Нормы речи. «заговори, чтобы я тебя увидел»: учебное пособие. 10-11-й классы. – Ростов н/Д: Легион, 2014.</a:t>
            </a:r>
          </a:p>
          <a:p>
            <a:endParaRPr lang="ru-RU" sz="2400" dirty="0"/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2195513" y="142852"/>
            <a:ext cx="4900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2970213" algn="ctr"/>
                <a:tab pos="5940425" algn="r"/>
              </a:tabLst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Размещено на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http://www.nashashcola.ru/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925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80" y="435754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Имя прилагательное 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 как часть речи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1529432"/>
            <a:ext cx="7429552" cy="454277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Имя </a:t>
            </a:r>
            <a:r>
              <a:rPr lang="ru-RU" sz="2400" dirty="0"/>
              <a:t>прилагательное – самостоятельная часть речи, которая </a:t>
            </a:r>
            <a:r>
              <a:rPr lang="ru-RU" sz="2400" dirty="0" smtClean="0"/>
              <a:t>обозначает </a:t>
            </a:r>
            <a:r>
              <a:rPr lang="ru-RU" sz="2400" dirty="0"/>
              <a:t>признак предмета и отвечает на вопросы </a:t>
            </a:r>
            <a:r>
              <a:rPr lang="ru-RU" sz="2400" dirty="0" smtClean="0"/>
              <a:t>(какой? каков? чей?). </a:t>
            </a:r>
            <a:endParaRPr lang="ru-RU" sz="2400" dirty="0"/>
          </a:p>
          <a:p>
            <a:pPr algn="just"/>
            <a:r>
              <a:rPr lang="ru-RU" sz="2400" dirty="0" smtClean="0"/>
              <a:t>Имена </a:t>
            </a:r>
            <a:r>
              <a:rPr lang="ru-RU" sz="2400" dirty="0"/>
              <a:t>прилагательные зависят от имён существительных и согласуются с ними в роде, числе и падеже (т.е. ставятся в том же роде, числе и падеже, что и имена существительные). </a:t>
            </a:r>
            <a:r>
              <a:rPr lang="ru-RU" sz="2400" dirty="0" smtClean="0"/>
              <a:t>Например</a:t>
            </a:r>
            <a:r>
              <a:rPr lang="ru-RU" sz="2400" dirty="0"/>
              <a:t>: </a:t>
            </a:r>
            <a:r>
              <a:rPr lang="ru-RU" sz="2400" i="1" dirty="0">
                <a:solidFill>
                  <a:srgbClr val="FF0000"/>
                </a:solidFill>
              </a:rPr>
              <a:t>охотничьей избушки, весёлые деньки, в розоватой воде. </a:t>
            </a:r>
            <a:endParaRPr lang="ru-RU" sz="2400" dirty="0"/>
          </a:p>
          <a:p>
            <a:pPr algn="just"/>
            <a:r>
              <a:rPr lang="ru-RU" sz="2400" dirty="0" smtClean="0"/>
              <a:t>Начальная </a:t>
            </a:r>
            <a:r>
              <a:rPr lang="ru-RU" sz="2400" dirty="0"/>
              <a:t>форма имени прилагательного – </a:t>
            </a:r>
            <a:r>
              <a:rPr lang="ru-RU" sz="2400" dirty="0" err="1"/>
              <a:t>И.п</a:t>
            </a:r>
            <a:r>
              <a:rPr lang="ru-RU" sz="2400" dirty="0"/>
              <a:t>., </a:t>
            </a:r>
            <a:r>
              <a:rPr lang="ru-RU" sz="2400" dirty="0" err="1"/>
              <a:t>ед.ч</a:t>
            </a:r>
            <a:r>
              <a:rPr lang="ru-RU" sz="2400" dirty="0"/>
              <a:t>,  </a:t>
            </a:r>
            <a:r>
              <a:rPr lang="ru-RU" sz="2400" dirty="0" err="1"/>
              <a:t>м.р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9521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80" y="507192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Имя прилагательное 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 как часть речи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3594" y="1625380"/>
            <a:ext cx="7820372" cy="387532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По значению различают разряды прилагательных: качественные, относительные и притяжательные.</a:t>
            </a:r>
          </a:p>
          <a:p>
            <a:pPr algn="just"/>
            <a:r>
              <a:rPr lang="ru-RU" sz="2400" dirty="0" smtClean="0"/>
              <a:t>Качественные имена прилагательные употребляются в полной и краткой форме. Например: </a:t>
            </a:r>
            <a:r>
              <a:rPr lang="ru-RU" sz="2400" i="1" dirty="0" smtClean="0">
                <a:solidFill>
                  <a:srgbClr val="FF0000"/>
                </a:solidFill>
              </a:rPr>
              <a:t>Облетевший тополь серебрист и светел. Закружилась листва золотая в розоватой воде на пруду.</a:t>
            </a:r>
            <a:endParaRPr lang="ru-RU" sz="2400" dirty="0" smtClean="0"/>
          </a:p>
          <a:p>
            <a:pPr algn="just"/>
            <a:r>
              <a:rPr lang="ru-RU" sz="2400" dirty="0" smtClean="0"/>
              <a:t>В предложении имена прилагательные в полной форме чаще всего являются согласованными определениями, а в краткой форме – сказуемыми.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1072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6212" y="-24"/>
            <a:ext cx="7772400" cy="49006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Разряды имён прилагательных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205491"/>
              </p:ext>
            </p:extLst>
          </p:nvPr>
        </p:nvGraphicFramePr>
        <p:xfrm>
          <a:off x="-32" y="571505"/>
          <a:ext cx="9144000" cy="6286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3786182"/>
                <a:gridCol w="2428860"/>
              </a:tblGrid>
              <a:tr h="435699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Качественные</a:t>
                      </a:r>
                      <a:endParaRPr lang="ru-RU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Относительные</a:t>
                      </a:r>
                      <a:endParaRPr lang="ru-RU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Притяжательные </a:t>
                      </a:r>
                      <a:endParaRPr lang="ru-RU" sz="2200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773919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Arial Narrow" pitchFamily="34" charset="0"/>
                        </a:rPr>
                        <a:t>обозначают признак, который может проявляться в большей или в меньшей степени (т.е. имеет градации по степени интенсивности своего проявления)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Arial Narrow" pitchFamily="34" charset="0"/>
                        </a:rPr>
                        <a:t>называют признак через отношение к другому предмету (их корень содержит предметное значение): каменный забор (камень), настенные часы (стена) и др.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Arial Narrow" pitchFamily="34" charset="0"/>
                        </a:rPr>
                        <a:t>Притяжательные </a:t>
                      </a:r>
                      <a:r>
                        <a:rPr lang="ru-RU" sz="1800" dirty="0" err="1" smtClean="0">
                          <a:latin typeface="Arial Narrow" pitchFamily="34" charset="0"/>
                        </a:rPr>
                        <a:t>прилага</a:t>
                      </a:r>
                      <a:r>
                        <a:rPr lang="ru-RU" sz="1800" dirty="0" smtClean="0">
                          <a:latin typeface="Arial Narrow" pitchFamily="34" charset="0"/>
                        </a:rPr>
                        <a:t>-тельные обозначают принадлежность предмета человеку или животному.</a:t>
                      </a:r>
                      <a:endParaRPr lang="ru-RU" sz="18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7690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имеют степени сравнения: красивый — красивее — красивейший;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имеют полную и краткую форму: красив красива — красиво — красивы;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могут образовывать наречия на -о: красиво;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образуют антонимы между собой, в том числе с </a:t>
                      </a:r>
                      <a:r>
                        <a:rPr lang="ru-RU" sz="1600" i="1" dirty="0" smtClean="0">
                          <a:latin typeface="Arial Narrow" pitchFamily="34" charset="0"/>
                        </a:rPr>
                        <a:t>не</a:t>
                      </a:r>
                      <a:r>
                        <a:rPr lang="ru-RU" sz="1600" dirty="0" smtClean="0">
                          <a:latin typeface="Arial Narrow" pitchFamily="34" charset="0"/>
                        </a:rPr>
                        <a:t>-: красивый — ужасный / красивый — некрасивый,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имеют суффиксы субъективной оценки: красив</a:t>
                      </a:r>
                      <a:r>
                        <a:rPr lang="ru-RU" sz="1600" i="1" dirty="0" smtClean="0">
                          <a:latin typeface="Arial Narrow" pitchFamily="34" charset="0"/>
                        </a:rPr>
                        <a:t>еньк</a:t>
                      </a:r>
                      <a:r>
                        <a:rPr lang="ru-RU" sz="1600" dirty="0" smtClean="0">
                          <a:latin typeface="Arial Narrow" pitchFamily="34" charset="0"/>
                        </a:rPr>
                        <a:t>ий.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138" indent="-84138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Относительные прилагательные обозначают только отношения, например:</a:t>
                      </a:r>
                    </a:p>
                    <a:p>
                      <a:pPr marL="179388" indent="-179388"/>
                      <a:r>
                        <a:rPr lang="ru-RU" sz="1600" dirty="0" smtClean="0">
                          <a:latin typeface="Arial Narrow" pitchFamily="34" charset="0"/>
                        </a:rPr>
                        <a:t>а) к месту (ростовский, речной),</a:t>
                      </a:r>
                    </a:p>
                    <a:p>
                      <a:pPr marL="179388" indent="-179388"/>
                      <a:r>
                        <a:rPr lang="ru-RU" sz="1600" dirty="0" smtClean="0">
                          <a:latin typeface="Arial Narrow" pitchFamily="34" charset="0"/>
                        </a:rPr>
                        <a:t>б) ко времени (утренний, зимний, прошлогодний, январский),</a:t>
                      </a:r>
                    </a:p>
                    <a:p>
                      <a:pPr marL="179388" indent="-179388"/>
                      <a:r>
                        <a:rPr lang="ru-RU" sz="1600" dirty="0" smtClean="0">
                          <a:latin typeface="Arial Narrow" pitchFamily="34" charset="0"/>
                        </a:rPr>
                        <a:t>в)  к материалу (деревянный)</a:t>
                      </a:r>
                    </a:p>
                    <a:p>
                      <a:pPr marL="179388" indent="-179388"/>
                      <a:r>
                        <a:rPr lang="ru-RU" sz="1600" dirty="0" smtClean="0">
                          <a:latin typeface="Arial Narrow" pitchFamily="34" charset="0"/>
                        </a:rPr>
                        <a:t>г)</a:t>
                      </a:r>
                      <a:r>
                        <a:rPr lang="ru-RU" sz="1600" baseline="0" dirty="0" smtClean="0">
                          <a:latin typeface="Arial Narrow" pitchFamily="34" charset="0"/>
                        </a:rPr>
                        <a:t> назначению (стиральная пассажирский, плавательный),</a:t>
                      </a:r>
                    </a:p>
                    <a:p>
                      <a:pPr marL="179388" indent="-179388"/>
                      <a:r>
                        <a:rPr lang="ru-RU" sz="1600" baseline="0" dirty="0" smtClean="0">
                          <a:latin typeface="Arial Narrow" pitchFamily="34" charset="0"/>
                        </a:rPr>
                        <a:t>д) конкретному весу, длине, мере (метровая, квартальный).</a:t>
                      </a:r>
                      <a:endParaRPr lang="ru-RU" sz="1600" dirty="0" smtClean="0">
                        <a:latin typeface="Arial Narrow" pitchFamily="34" charset="0"/>
                      </a:endParaRPr>
                    </a:p>
                    <a:p>
                      <a:pPr marL="84138" indent="-84138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Относительные прилагательные всегда можно заменить синонимичной </a:t>
                      </a:r>
                      <a:r>
                        <a:rPr lang="ru-RU" sz="1600" dirty="0" err="1" smtClean="0">
                          <a:latin typeface="Arial Narrow" pitchFamily="34" charset="0"/>
                        </a:rPr>
                        <a:t>конструкци-ей</a:t>
                      </a:r>
                      <a:r>
                        <a:rPr lang="ru-RU" sz="1600" dirty="0" smtClean="0">
                          <a:latin typeface="Arial Narrow" pitchFamily="34" charset="0"/>
                        </a:rPr>
                        <a:t> со словом, от которого они образованы.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Ср.: московский вокзал — вокзал в Москве, кирпичная стена — стена из кирпича, осенний лес — лес осенью.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 Narrow" pitchFamily="34" charset="0"/>
                        </a:rPr>
                        <a:t>Например: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 Narrow" pitchFamily="34" charset="0"/>
                        </a:rPr>
                        <a:t>Сережина тетрадь, Верины куклы,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 Narrow" pitchFamily="34" charset="0"/>
                        </a:rPr>
                        <a:t>анютины глазки,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 Narrow" pitchFamily="34" charset="0"/>
                        </a:rPr>
                        <a:t>китовый ус,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 Narrow" pitchFamily="34" charset="0"/>
                        </a:rPr>
                        <a:t>слоновая кость,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 Narrow" pitchFamily="34" charset="0"/>
                        </a:rPr>
                        <a:t>змеиный яд,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Arial Narrow" pitchFamily="34" charset="0"/>
                        </a:rPr>
                        <a:t>пчелиное жало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9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Качественные прилагательные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1340768"/>
            <a:ext cx="7982796" cy="4525963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Однако всеми перечисленными признаками обладает не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Book Antiqua"/>
              </a:rPr>
              <a:t>каждое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качественное прилагательное. Например, есть прилагательные, </a:t>
            </a:r>
            <a:r>
              <a:rPr lang="ru-RU" sz="2400" b="1" dirty="0">
                <a:solidFill>
                  <a:srgbClr val="000000"/>
                </a:solidFill>
                <a:ea typeface="Times New Roman"/>
                <a:cs typeface="Book Antiqua"/>
              </a:rPr>
              <a:t>обозначающие абсолютный признак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(</a:t>
            </a:r>
            <a:r>
              <a:rPr lang="ru-RU" sz="2400" b="1" i="1" dirty="0">
                <a:solidFill>
                  <a:srgbClr val="FF0000"/>
                </a:solidFill>
                <a:ea typeface="Times New Roman"/>
                <a:cs typeface="Book Antiqua"/>
              </a:rPr>
              <a:t>больной, босой, голый, глухой, немой, слепой, буланый, саврасый, гнедой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и др.), которые не образу­ют степеней сравнения, не всегда имеют краткую форму, антони­мы. </a:t>
            </a:r>
            <a:endParaRPr lang="ru-RU" sz="2400" dirty="0" smtClean="0">
              <a:solidFill>
                <a:srgbClr val="000000"/>
              </a:solidFill>
              <a:ea typeface="Times New Roman"/>
              <a:cs typeface="Book Antiqua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a typeface="Times New Roman"/>
                <a:cs typeface="Book Antiqua"/>
              </a:rPr>
              <a:t>Тем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не менее </a:t>
            </a:r>
            <a:r>
              <a:rPr lang="ru-RU" sz="2400" b="1" i="1" dirty="0">
                <a:solidFill>
                  <a:srgbClr val="FF0000"/>
                </a:solidFill>
                <a:ea typeface="Times New Roman"/>
                <a:cs typeface="Book Antiqua"/>
              </a:rPr>
              <a:t>такие прилагательные — качественные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, посколь­ку </a:t>
            </a:r>
            <a:r>
              <a:rPr lang="ru-RU" sz="2400" u="sng" dirty="0">
                <a:solidFill>
                  <a:srgbClr val="000000"/>
                </a:solidFill>
                <a:ea typeface="Times New Roman"/>
                <a:cs typeface="Book Antiqua"/>
              </a:rPr>
              <a:t>они обозначают признак непосредственно, а не через отноше­ние к другим предметам или явлениям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69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Относительные прилагательные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Относительные прилагательные не имеют ни степеней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Book Antiqua"/>
              </a:rPr>
              <a:t>сравнения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, ни краткой формы, ни антонимов, ни суффиксов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Book Antiqua"/>
              </a:rPr>
              <a:t>субъективной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оценки и не образуют наречий на -о. Если нам встречаются подобные аномалии, то это либо стилистический прием,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Book Antiqua"/>
              </a:rPr>
              <a:t>окказиональное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явление в творчестве мастеров слова, либо речевые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Book Antiqua"/>
              </a:rPr>
              <a:t>ошибки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, вызванные незнанием грамматических норм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Book Antiqu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0266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Относительные прилагательные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</a:pP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Употребляясь в переносном значении, относительные прилагательные могут приобретать качественное значение, например: </a:t>
            </a:r>
            <a:r>
              <a:rPr lang="ru-RU" sz="2400" i="1" dirty="0">
                <a:solidFill>
                  <a:srgbClr val="FF0000"/>
                </a:solidFill>
                <a:ea typeface="Times New Roman"/>
                <a:cs typeface="Book Antiqua"/>
              </a:rPr>
              <a:t>золотое кольцо, серьги, цепочка, купол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и т.д. - </a:t>
            </a:r>
            <a:r>
              <a:rPr lang="ru-RU" sz="2400" i="1" dirty="0">
                <a:solidFill>
                  <a:srgbClr val="FF0000"/>
                </a:solidFill>
                <a:ea typeface="Times New Roman"/>
                <a:cs typeface="Book Antiqua"/>
              </a:rPr>
              <a:t>золотое сердце, золотые руки, золотая душа, золотые слова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и т.д., но и в этом случае они не образуют ни степеней сравнения, ни краткой формы. Единственное, что они могут — это иметь антонимы, и то чаше контекстуальные, ср.: </a:t>
            </a:r>
            <a:r>
              <a:rPr lang="ru-RU" sz="2400" dirty="0">
                <a:solidFill>
                  <a:srgbClr val="FF0000"/>
                </a:solidFill>
                <a:ea typeface="Times New Roman"/>
                <a:cs typeface="Book Antiqua"/>
              </a:rPr>
              <a:t>- </a:t>
            </a:r>
            <a:r>
              <a:rPr lang="ru-RU" sz="2400" i="1" dirty="0">
                <a:solidFill>
                  <a:srgbClr val="FF0000"/>
                </a:solidFill>
                <a:ea typeface="Times New Roman"/>
                <a:cs typeface="Book Antiqua"/>
              </a:rPr>
              <a:t>Значит, разбираешься? Золотые, видать, руки. — Это поглядим — золотые они или оловянные. (В. Васильев)</a:t>
            </a:r>
            <a:endParaRPr lang="ru-RU" sz="2400" i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 smtClean="0">
              <a:solidFill>
                <a:srgbClr val="000000"/>
              </a:solidFill>
              <a:ea typeface="Times New Roman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786567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Притяжательные прилагательные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78951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a typeface="Times New Roman"/>
                <a:cs typeface="Book Antiqua"/>
              </a:rPr>
              <a:t>Притяжательные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прилагательные на -</a:t>
            </a:r>
            <a:r>
              <a:rPr lang="ru-RU" sz="2400" dirty="0" err="1">
                <a:solidFill>
                  <a:srgbClr val="000000"/>
                </a:solidFill>
                <a:ea typeface="Times New Roman"/>
                <a:cs typeface="Book Antiqua"/>
              </a:rPr>
              <a:t>ов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/-ев, -ин/-</a:t>
            </a:r>
            <a:r>
              <a:rPr lang="ru-RU" sz="2400" dirty="0" err="1">
                <a:solidFill>
                  <a:srgbClr val="000000"/>
                </a:solidFill>
                <a:ea typeface="Times New Roman"/>
                <a:cs typeface="Book Antiqua"/>
              </a:rPr>
              <a:t>ын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Book Antiqua"/>
              </a:rPr>
              <a:t>употребляются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только в разговорной речи: </a:t>
            </a:r>
            <a:r>
              <a:rPr lang="ru-RU" sz="2400" i="1" dirty="0">
                <a:solidFill>
                  <a:srgbClr val="000000"/>
                </a:solidFill>
                <a:ea typeface="Times New Roman"/>
                <a:cs typeface="Book Antiqua"/>
              </a:rPr>
              <a:t>дедов, старухин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Book Antiqua"/>
              </a:rPr>
              <a:t>. Двойное выражение принадлежности — явный признак просторечья: </a:t>
            </a:r>
            <a:r>
              <a:rPr lang="ru-RU" sz="2400" i="1" dirty="0">
                <a:solidFill>
                  <a:srgbClr val="000000"/>
                </a:solidFill>
                <a:ea typeface="Times New Roman"/>
                <a:cs typeface="Book Antiqua"/>
              </a:rPr>
              <a:t>к дяди Петину дому, в тети Машиной кофте, тетин Лизин муж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Book Antiqua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/>
              <a:t>При </a:t>
            </a:r>
            <a:r>
              <a:rPr lang="ru-RU" sz="2400" dirty="0"/>
              <a:t>выборе вариантов в синонимических конструкциях отцов дом — отцовский дом следует учитывать, что прилагательные на -</a:t>
            </a:r>
            <a:r>
              <a:rPr lang="ru-RU" sz="2400" i="1" dirty="0" err="1"/>
              <a:t>ский</a:t>
            </a:r>
            <a:r>
              <a:rPr lang="ru-RU" sz="2400" i="1" dirty="0"/>
              <a:t> </a:t>
            </a:r>
            <a:r>
              <a:rPr lang="ru-RU" sz="2400" i="1" dirty="0" smtClean="0"/>
              <a:t>(-</a:t>
            </a:r>
            <a:r>
              <a:rPr lang="ru-RU" sz="2400" i="1" dirty="0"/>
              <a:t>веский, -</a:t>
            </a:r>
            <a:r>
              <a:rPr lang="ru-RU" sz="2400" i="1" dirty="0" err="1"/>
              <a:t>инский</a:t>
            </a:r>
            <a:r>
              <a:rPr lang="ru-RU" sz="2400" dirty="0"/>
              <a:t>) чаще выражают </a:t>
            </a:r>
            <a:r>
              <a:rPr lang="ru-RU" sz="2400" i="1" dirty="0">
                <a:solidFill>
                  <a:srgbClr val="FF0000"/>
                </a:solidFill>
              </a:rPr>
              <a:t>качественное значение</a:t>
            </a:r>
            <a:r>
              <a:rPr lang="ru-RU" sz="2400" dirty="0"/>
              <a:t>, ср.: </a:t>
            </a:r>
            <a:r>
              <a:rPr lang="ru-RU" sz="2400" i="1" dirty="0"/>
              <a:t>отцовская забота, материнская любовь</a:t>
            </a:r>
            <a:r>
              <a:rPr lang="ru-RU" sz="24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5707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MOVIE_LOOPED_PLAYBACK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1967</Words>
  <Application>Microsoft Office PowerPoint</Application>
  <PresentationFormat>Экран (4:3)</PresentationFormat>
  <Paragraphs>174</Paragraphs>
  <Slides>25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Морфологические нормы современного русского языка. Особенности употребления имён прилагательных</vt:lpstr>
      <vt:lpstr>Корзина понятий </vt:lpstr>
      <vt:lpstr>Имя прилагательное  как часть речи</vt:lpstr>
      <vt:lpstr>Имя прилагательное  как часть речи</vt:lpstr>
      <vt:lpstr>Разряды имён прилагательных</vt:lpstr>
      <vt:lpstr>Качественные прилагательные</vt:lpstr>
      <vt:lpstr>Относительные прилагательные</vt:lpstr>
      <vt:lpstr>Относительные прилагательные</vt:lpstr>
      <vt:lpstr>Притяжательные прилагательные</vt:lpstr>
      <vt:lpstr>Притяжательные прилагательные</vt:lpstr>
      <vt:lpstr>Степени сравнения имён прилагательных</vt:lpstr>
      <vt:lpstr>Особенности употребления имен прилагательных  в формах степеней сравнения</vt:lpstr>
      <vt:lpstr>Особенности употребления имен прилагательных  в формах степеней сравнения</vt:lpstr>
      <vt:lpstr>Помните, что</vt:lpstr>
      <vt:lpstr>Помните, что</vt:lpstr>
      <vt:lpstr>Полная и краткая формы имени прилагательного</vt:lpstr>
      <vt:lpstr>Особенности употребления полной и краткой форм имён прилагательных</vt:lpstr>
      <vt:lpstr>Особенности употребления полной и краткой форм имён прилагательных</vt:lpstr>
      <vt:lpstr>Особенности употребления полной и краткой форм имён прилагательных</vt:lpstr>
      <vt:lpstr>Особенности употребления полной и краткой форм имён прилагательных</vt:lpstr>
      <vt:lpstr>Особенности употребления полной и краткой форм имён прилагательных</vt:lpstr>
      <vt:lpstr>Как правильно своевремен или своевременен? </vt:lpstr>
      <vt:lpstr>Как правильно своевремен или своевременен? </vt:lpstr>
      <vt:lpstr> 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Морфологические нормы русского языка</dc:title>
  <dc:creator>Администратор</dc:creator>
  <cp:lastModifiedBy>User</cp:lastModifiedBy>
  <cp:revision>62</cp:revision>
  <dcterms:created xsi:type="dcterms:W3CDTF">2016-01-10T19:50:13Z</dcterms:created>
  <dcterms:modified xsi:type="dcterms:W3CDTF">2017-02-25T14:57:39Z</dcterms:modified>
</cp:coreProperties>
</file>