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59" r:id="rId4"/>
    <p:sldId id="258" r:id="rId5"/>
    <p:sldId id="260"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67" autoAdjust="0"/>
    <p:restoredTop sz="86447"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040E3-D9EF-4615-B174-C62B56280DF5}" type="datetimeFigureOut">
              <a:rPr lang="ru-RU" smtClean="0"/>
              <a:pPr/>
              <a:t>09.12.2020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184E9-88DA-43AB-AD94-BAA483DDFBF6}" type="slidenum">
              <a:rPr lang="ru-RU" smtClean="0"/>
              <a:pPr/>
              <a:t>‹#›</a:t>
            </a:fld>
            <a:endParaRPr lang="ru-RU"/>
          </a:p>
        </p:txBody>
      </p:sp>
    </p:spTree>
    <p:extLst>
      <p:ext uri="{BB962C8B-B14F-4D97-AF65-F5344CB8AC3E}">
        <p14:creationId xmlns:p14="http://schemas.microsoft.com/office/powerpoint/2010/main" xmlns="" val="189254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03184E9-88DA-43AB-AD94-BAA483DDFBF6}" type="slidenum">
              <a:rPr lang="ru-RU" smtClean="0"/>
              <a:pPr/>
              <a:t>1</a:t>
            </a:fld>
            <a:endParaRPr lang="ru-RU"/>
          </a:p>
        </p:txBody>
      </p:sp>
    </p:spTree>
    <p:extLst>
      <p:ext uri="{BB962C8B-B14F-4D97-AF65-F5344CB8AC3E}">
        <p14:creationId xmlns:p14="http://schemas.microsoft.com/office/powerpoint/2010/main" xmlns="" val="71489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B4C71EC6-210F-42DE-9C53-41977AD35B3D}" type="datetimeFigureOut">
              <a:rPr lang="ru-RU" smtClean="0"/>
              <a:pPr/>
              <a:t>09.12.2020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B19B0651-EE4F-4900-A07F-96A6BFA9D0F0}"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B4C71EC6-210F-42DE-9C53-41977AD35B3D}" type="datetimeFigureOut">
              <a:rPr lang="ru-RU" smtClean="0"/>
              <a:pPr/>
              <a:t>09.12.2020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B19B0651-EE4F-4900-A07F-96A6BFA9D0F0}"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4C71EC6-210F-42DE-9C53-41977AD35B3D}" type="datetimeFigureOut">
              <a:rPr lang="ru-RU" smtClean="0"/>
              <a:pPr/>
              <a:t>09.12.2020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B0651-EE4F-4900-A07F-96A6BFA9D0F0}"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14422"/>
            <a:ext cx="4571968" cy="1214422"/>
          </a:xfrm>
        </p:spPr>
        <p:txBody>
          <a:bodyPr>
            <a:noAutofit/>
          </a:bodyPr>
          <a:lstStyle/>
          <a:p>
            <a:r>
              <a:rPr lang="ru-RU" sz="4400" dirty="0" smtClean="0"/>
              <a:t/>
            </a:r>
            <a:br>
              <a:rPr lang="ru-RU" sz="4400" dirty="0" smtClean="0"/>
            </a:br>
            <a:r>
              <a:rPr lang="ru-RU" sz="4400" dirty="0"/>
              <a:t/>
            </a:r>
            <a:br>
              <a:rPr lang="ru-RU" sz="4400" dirty="0"/>
            </a:br>
            <a:r>
              <a:rPr lang="en-US" sz="4400" b="1" dirty="0" smtClean="0">
                <a:solidFill>
                  <a:srgbClr val="FFFF00"/>
                </a:solidFill>
                <a:effectLst>
                  <a:outerShdw blurRad="38100" dist="38100" dir="2700000" algn="tl">
                    <a:srgbClr val="000000">
                      <a:alpha val="43137"/>
                    </a:srgbClr>
                  </a:outerShdw>
                </a:effectLst>
              </a:rPr>
              <a:t>Traditional Costumes Of The British Isles</a:t>
            </a:r>
            <a:endParaRPr lang="ru-RU"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8386855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60000"/>
                <a:lumOff val="40000"/>
              </a:schemeClr>
            </a:gs>
            <a:gs pos="50000">
              <a:srgbClr val="9CB86E"/>
            </a:gs>
            <a:gs pos="100000">
              <a:srgbClr val="156B13"/>
            </a:gs>
          </a:gsLst>
          <a:lin ang="5400000" scaled="0"/>
          <a:tileRect r="-100000" b="-10000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00166" y="1052736"/>
            <a:ext cx="6072230" cy="599440"/>
          </a:xfrm>
        </p:spPr>
        <p:txBody>
          <a:bodyPr/>
          <a:lstStyle/>
          <a:p>
            <a:r>
              <a:rPr lang="en-US" sz="3600" dirty="0" smtClean="0">
                <a:effectLst>
                  <a:outerShdw blurRad="38100" dist="38100" dir="2700000" algn="tl">
                    <a:srgbClr val="000000">
                      <a:alpha val="43137"/>
                    </a:srgbClr>
                  </a:outerShdw>
                </a:effectLst>
              </a:rPr>
              <a:t>Wales </a:t>
            </a:r>
            <a:endParaRPr lang="ru-RU" sz="3600" dirty="0">
              <a:effectLst>
                <a:outerShdw blurRad="38100" dist="38100" dir="2700000" algn="tl">
                  <a:srgbClr val="000000">
                    <a:alpha val="43137"/>
                  </a:srgbClr>
                </a:outerShdw>
              </a:effectLst>
            </a:endParaRPr>
          </a:p>
        </p:txBody>
      </p:sp>
      <p:sp>
        <p:nvSpPr>
          <p:cNvPr id="13" name="Текст 12"/>
          <p:cNvSpPr>
            <a:spLocks noGrp="1"/>
          </p:cNvSpPr>
          <p:nvPr>
            <p:ph type="body" idx="2"/>
          </p:nvPr>
        </p:nvSpPr>
        <p:spPr>
          <a:xfrm>
            <a:off x="4860032" y="1916832"/>
            <a:ext cx="2912368" cy="3528392"/>
          </a:xfrm>
        </p:spPr>
        <p:txBody>
          <a:bodyPr>
            <a:noAutofit/>
          </a:bodyPr>
          <a:lstStyle/>
          <a:p>
            <a:r>
              <a:rPr lang="en-US" sz="2000" b="1" dirty="0">
                <a:solidFill>
                  <a:schemeClr val="tx1"/>
                </a:solidFill>
              </a:rPr>
              <a:t>What everyone recognises about the Welsh costume is its tall black hat or “beaver had” , worn over a lace cap. Women in the past wore it with a long full skirt and a white apron. A shawl, usually red, was worn around the shoulders. The outfit was complete with black shoes and stockings, and ladies carried a basket.</a:t>
            </a:r>
          </a:p>
          <a:p>
            <a:endParaRPr lang="ru-RU" sz="1700" dirty="0"/>
          </a:p>
        </p:txBody>
      </p:sp>
      <p:pic>
        <p:nvPicPr>
          <p:cNvPr id="11" name="Объект 10"/>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619672" y="1916832"/>
            <a:ext cx="2441956" cy="3505200"/>
          </a:xfrm>
        </p:spPr>
      </p:pic>
    </p:spTree>
    <p:extLst>
      <p:ext uri="{BB962C8B-B14F-4D97-AF65-F5344CB8AC3E}">
        <p14:creationId xmlns:p14="http://schemas.microsoft.com/office/powerpoint/2010/main" xmlns="" val="1538020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59632" y="908720"/>
            <a:ext cx="6584776" cy="599440"/>
          </a:xfrm>
        </p:spPr>
        <p:txBody>
          <a:bodyPr/>
          <a:lstStyle/>
          <a:p>
            <a:r>
              <a:rPr lang="en-US" sz="3200" dirty="0" smtClean="0"/>
              <a:t>Scotland </a:t>
            </a:r>
            <a:endParaRPr lang="ru-RU" sz="3200" dirty="0"/>
          </a:p>
        </p:txBody>
      </p:sp>
      <p:pic>
        <p:nvPicPr>
          <p:cNvPr id="14" name="Рисунок 13"/>
          <p:cNvPicPr>
            <a:picLocks noGrp="1" noChangeAspect="1"/>
          </p:cNvPicPr>
          <p:nvPr>
            <p:ph type="pic" idx="1"/>
          </p:nvPr>
        </p:nvPicPr>
        <p:blipFill>
          <a:blip r:embed="rId2">
            <a:extLst>
              <a:ext uri="{28A0092B-C50C-407E-A947-70E740481C1C}">
                <a14:useLocalDpi xmlns:a14="http://schemas.microsoft.com/office/drawing/2010/main" xmlns="" val="0"/>
              </a:ext>
            </a:extLst>
          </a:blip>
          <a:srcRect l="3483" r="3483"/>
          <a:stretch>
            <a:fillRect/>
          </a:stretch>
        </p:blipFill>
        <p:spPr>
          <a:xfrm>
            <a:off x="457200" y="1905000"/>
            <a:ext cx="3971924" cy="4270248"/>
          </a:xfrm>
        </p:spPr>
      </p:pic>
      <p:sp>
        <p:nvSpPr>
          <p:cNvPr id="9" name="Текст 8"/>
          <p:cNvSpPr>
            <a:spLocks noGrp="1"/>
          </p:cNvSpPr>
          <p:nvPr>
            <p:ph type="body" sz="half" idx="2"/>
          </p:nvPr>
        </p:nvSpPr>
        <p:spPr>
          <a:xfrm>
            <a:off x="4499992" y="1628800"/>
            <a:ext cx="3579440" cy="3960440"/>
          </a:xfrm>
        </p:spPr>
        <p:txBody>
          <a:bodyPr>
            <a:noAutofit/>
          </a:bodyPr>
          <a:lstStyle/>
          <a:p>
            <a:r>
              <a:rPr lang="en-US" sz="1600" b="1" dirty="0" smtClean="0">
                <a:solidFill>
                  <a:srgbClr val="FFFF00"/>
                </a:solidFill>
                <a:effectLst>
                  <a:outerShdw blurRad="38100" dist="38100" dir="2700000" algn="tl">
                    <a:srgbClr val="000000">
                      <a:alpha val="43137"/>
                    </a:srgbClr>
                  </a:outerShdw>
                </a:effectLst>
              </a:rPr>
              <a:t>Probably the </a:t>
            </a:r>
            <a:r>
              <a:rPr lang="en-US" sz="1600" b="1" dirty="0">
                <a:solidFill>
                  <a:srgbClr val="FFFF00"/>
                </a:solidFill>
                <a:effectLst>
                  <a:outerShdw blurRad="38100" dist="38100" dir="2700000" algn="tl">
                    <a:srgbClr val="000000">
                      <a:alpha val="43137"/>
                    </a:srgbClr>
                  </a:outerShdw>
                </a:effectLst>
              </a:rPr>
              <a:t>b</a:t>
            </a:r>
            <a:r>
              <a:rPr lang="en-US" sz="1600" b="1" dirty="0" smtClean="0">
                <a:solidFill>
                  <a:srgbClr val="FFFF00"/>
                </a:solidFill>
                <a:effectLst>
                  <a:outerShdw blurRad="38100" dist="38100" dir="2700000" algn="tl">
                    <a:srgbClr val="000000">
                      <a:alpha val="43137"/>
                    </a:srgbClr>
                  </a:outerShdw>
                </a:effectLst>
              </a:rPr>
              <a:t>est know traditional costume in the UK is the Scottish kilt with its distinctive tartan pattern. Kilts were pleated woolen skirts</a:t>
            </a:r>
            <a:r>
              <a:rPr lang="ru-RU" sz="1600" b="1" dirty="0" smtClean="0">
                <a:solidFill>
                  <a:srgbClr val="FFFF00"/>
                </a:solidFill>
                <a:effectLst>
                  <a:outerShdw blurRad="38100" dist="38100" dir="2700000" algn="tl">
                    <a:srgbClr val="000000">
                      <a:alpha val="43137"/>
                    </a:srgbClr>
                  </a:outerShdw>
                </a:effectLst>
              </a:rPr>
              <a:t>, </a:t>
            </a:r>
            <a:r>
              <a:rPr lang="en-US" sz="1600" b="1" dirty="0" smtClean="0">
                <a:solidFill>
                  <a:srgbClr val="FFFF00"/>
                </a:solidFill>
                <a:effectLst>
                  <a:outerShdw blurRad="38100" dist="38100" dir="2700000" algn="tl">
                    <a:srgbClr val="000000">
                      <a:alpha val="43137"/>
                    </a:srgbClr>
                  </a:outerShdw>
                </a:effectLst>
              </a:rPr>
              <a:t>worn only by man </a:t>
            </a:r>
            <a:r>
              <a:rPr lang="ru-RU" sz="1600" b="1" dirty="0" smtClean="0">
                <a:solidFill>
                  <a:srgbClr val="FFFF00"/>
                </a:solidFill>
                <a:effectLst>
                  <a:outerShdw blurRad="38100" dist="38100" dir="2700000" algn="tl">
                    <a:srgbClr val="000000">
                      <a:alpha val="43137"/>
                    </a:srgbClr>
                  </a:outerShdw>
                </a:effectLst>
              </a:rPr>
              <a:t>, </a:t>
            </a:r>
            <a:r>
              <a:rPr lang="en-US" sz="1600" b="1" dirty="0" smtClean="0">
                <a:solidFill>
                  <a:srgbClr val="FFFF00"/>
                </a:solidFill>
                <a:effectLst>
                  <a:outerShdw blurRad="38100" dist="38100" dir="2700000" algn="tl">
                    <a:srgbClr val="000000">
                      <a:alpha val="43137"/>
                    </a:srgbClr>
                  </a:outerShdw>
                </a:effectLst>
              </a:rPr>
              <a:t>and fastened  in front with a special pin. A goatskin bag called a sporran was worn around the waist and a cloak was draped over one shoulder. Each clan or family had its own tartan design. The kilt is still worn on special occasion today.</a:t>
            </a:r>
            <a:endParaRPr lang="ru-RU" sz="1600" b="1" dirty="0">
              <a:solidFill>
                <a:srgbClr val="FFFF00"/>
              </a:solidFill>
              <a:effectLst>
                <a:outerShdw blurRad="38100" dist="38100" dir="2700000" algn="tl">
                  <a:srgbClr val="000000">
                    <a:alpha val="43137"/>
                  </a:srgbClr>
                </a:outerShdw>
              </a:effectLst>
            </a:endParaRPr>
          </a:p>
        </p:txBody>
      </p:sp>
      <p:pic>
        <p:nvPicPr>
          <p:cNvPr id="8" name="Рисунок 7" descr="1.jpg"/>
          <p:cNvPicPr>
            <a:picLocks noChangeAspect="1"/>
          </p:cNvPicPr>
          <p:nvPr/>
        </p:nvPicPr>
        <p:blipFill>
          <a:blip r:embed="rId3"/>
          <a:stretch>
            <a:fillRect/>
          </a:stretch>
        </p:blipFill>
        <p:spPr>
          <a:xfrm>
            <a:off x="571472" y="1785926"/>
            <a:ext cx="3786214" cy="4572008"/>
          </a:xfrm>
          <a:prstGeom prst="rect">
            <a:avLst/>
          </a:prstGeom>
        </p:spPr>
      </p:pic>
    </p:spTree>
    <p:extLst>
      <p:ext uri="{BB962C8B-B14F-4D97-AF65-F5344CB8AC3E}">
        <p14:creationId xmlns:p14="http://schemas.microsoft.com/office/powerpoint/2010/main" xmlns="" val="24024498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0"/>
            <a:ext cx="7343804" cy="936104"/>
          </a:xfrm>
        </p:spPr>
        <p:txBody>
          <a:bodyPr>
            <a:noAutofit/>
          </a:bodyPr>
          <a:lstStyle/>
          <a:p>
            <a:r>
              <a:rPr lang="en-US" sz="1500" dirty="0"/>
              <a:t>One of the most famous national costumes of the world is a Scottish kilt. And remember that men do not wear skirt, wear a kilt.</a:t>
            </a:r>
            <a:endParaRPr lang="ru-RU" sz="1500" dirty="0"/>
          </a:p>
        </p:txBody>
      </p:sp>
      <p:pic>
        <p:nvPicPr>
          <p:cNvPr id="8" name="Объект 7"/>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1363662" y="1592262"/>
            <a:ext cx="2228850" cy="4191000"/>
          </a:xfrm>
        </p:spPr>
      </p:pic>
      <p:pic>
        <p:nvPicPr>
          <p:cNvPr id="9" name="Объект 8"/>
          <p:cNvPicPr>
            <a:picLocks noGrp="1" noChangeAspect="1"/>
          </p:cNvPicPr>
          <p:nvPr>
            <p:ph sz="quarter" idx="2"/>
          </p:nvPr>
        </p:nvPicPr>
        <p:blipFill>
          <a:blip r:embed="rId4">
            <a:extLst>
              <a:ext uri="{28A0092B-C50C-407E-A947-70E740481C1C}">
                <a14:useLocalDpi xmlns:a14="http://schemas.microsoft.com/office/drawing/2010/main" xmlns="" val="0"/>
              </a:ext>
            </a:extLst>
          </a:blip>
          <a:stretch>
            <a:fillRect/>
          </a:stretch>
        </p:blipFill>
        <p:spPr>
          <a:xfrm>
            <a:off x="5510212" y="1589087"/>
            <a:ext cx="2286000" cy="4191000"/>
          </a:xfrm>
        </p:spPr>
      </p:pic>
    </p:spTree>
    <p:extLst>
      <p:ext uri="{BB962C8B-B14F-4D97-AF65-F5344CB8AC3E}">
        <p14:creationId xmlns:p14="http://schemas.microsoft.com/office/powerpoint/2010/main" xmlns="" val="24515848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052736"/>
            <a:ext cx="6336704" cy="720080"/>
          </a:xfrm>
        </p:spPr>
        <p:txBody>
          <a:bodyPr>
            <a:normAutofit fontScale="90000"/>
          </a:bodyPr>
          <a:lstStyle/>
          <a:p>
            <a:r>
              <a:rPr lang="en-US" sz="4000" dirty="0" smtClean="0"/>
              <a:t>Ireland </a:t>
            </a:r>
            <a:r>
              <a:rPr lang="en-US" sz="4400" dirty="0" smtClean="0"/>
              <a:t> </a:t>
            </a:r>
            <a:endParaRPr lang="ru-RU" sz="4400" dirty="0"/>
          </a:p>
        </p:txBody>
      </p:sp>
      <p:pic>
        <p:nvPicPr>
          <p:cNvPr id="7" name="Рисунок 6"/>
          <p:cNvPicPr>
            <a:picLocks noGrp="1" noChangeAspect="1"/>
          </p:cNvPicPr>
          <p:nvPr>
            <p:ph type="pic" idx="1"/>
          </p:nvPr>
        </p:nvPicPr>
        <p:blipFill>
          <a:blip r:embed="rId2"/>
          <a:stretch>
            <a:fillRect/>
          </a:stretch>
        </p:blipFill>
        <p:spPr>
          <a:xfrm>
            <a:off x="1000100" y="1785926"/>
            <a:ext cx="4714908" cy="3687058"/>
          </a:xfrm>
        </p:spPr>
      </p:pic>
      <p:sp>
        <p:nvSpPr>
          <p:cNvPr id="4" name="Текст 3"/>
          <p:cNvSpPr>
            <a:spLocks noGrp="1"/>
          </p:cNvSpPr>
          <p:nvPr>
            <p:ph type="body" sz="half" idx="2"/>
          </p:nvPr>
        </p:nvSpPr>
        <p:spPr>
          <a:xfrm>
            <a:off x="6143636" y="1714488"/>
            <a:ext cx="3000364" cy="3643338"/>
          </a:xfrm>
        </p:spPr>
        <p:txBody>
          <a:bodyPr/>
          <a:lstStyle/>
          <a:p>
            <a:r>
              <a:rPr lang="en-US" sz="1700" b="1" dirty="0" smtClean="0">
                <a:solidFill>
                  <a:srgbClr val="FFFF00"/>
                </a:solidFill>
                <a:effectLst>
                  <a:outerShdw blurRad="38100" dist="38100" dir="2700000" algn="tl">
                    <a:srgbClr val="000000">
                      <a:alpha val="43137"/>
                    </a:srgbClr>
                  </a:outerShdw>
                </a:effectLst>
              </a:rPr>
              <a:t>Irish traditional costumes make you think of Irish folk dancing. Female dancer wear a long-sleeved dress, knee-high white socks and black shoes. The colorful patterns on the dresses are based on Celtic designs</a:t>
            </a:r>
            <a:r>
              <a:rPr lang="en-US" b="1" dirty="0" smtClean="0">
                <a:solidFill>
                  <a:srgbClr val="FFFF00"/>
                </a:solidFill>
                <a:effectLst>
                  <a:outerShdw blurRad="38100" dist="38100" dir="2700000" algn="tl">
                    <a:srgbClr val="000000">
                      <a:alpha val="43137"/>
                    </a:srgbClr>
                  </a:outerShdw>
                </a:effectLst>
              </a:rPr>
              <a:t>.</a:t>
            </a:r>
            <a:endParaRPr lang="ru-RU"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6119189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31640" y="1412776"/>
            <a:ext cx="6400800" cy="936104"/>
          </a:xfrm>
        </p:spPr>
        <p:txBody>
          <a:bodyPr>
            <a:noAutofit/>
          </a:bodyPr>
          <a:lstStyle/>
          <a:p>
            <a:r>
              <a:rPr lang="en-US" sz="1700" dirty="0" smtClean="0"/>
              <a:t>so, </a:t>
            </a:r>
            <a:r>
              <a:rPr lang="en-US" sz="1700" dirty="0"/>
              <a:t>in Ireland there are dances which are known for everything and are called - the Irish dances</a:t>
            </a:r>
            <a:r>
              <a:rPr lang="en-US" sz="1700" dirty="0" smtClean="0"/>
              <a:t>.</a:t>
            </a:r>
            <a:r>
              <a:rPr lang="ru-RU" sz="1700" dirty="0" smtClean="0"/>
              <a:t/>
            </a:r>
            <a:br>
              <a:rPr lang="ru-RU" sz="1700" dirty="0" smtClean="0"/>
            </a:br>
            <a:endParaRPr lang="ru-RU" sz="1700" dirty="0"/>
          </a:p>
        </p:txBody>
      </p:sp>
      <p:pic>
        <p:nvPicPr>
          <p:cNvPr id="8" name="Объект 7"/>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788525" y="2478260"/>
            <a:ext cx="3379124" cy="2419004"/>
          </a:xfrm>
        </p:spPr>
      </p:pic>
      <p:pic>
        <p:nvPicPr>
          <p:cNvPr id="9" name="Объект 8"/>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4632325" y="2168922"/>
            <a:ext cx="4041775" cy="3031331"/>
          </a:xfrm>
        </p:spPr>
      </p:pic>
    </p:spTree>
    <p:extLst>
      <p:ext uri="{BB962C8B-B14F-4D97-AF65-F5344CB8AC3E}">
        <p14:creationId xmlns:p14="http://schemas.microsoft.com/office/powerpoint/2010/main" xmlns="" val="200547157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339752" y="836712"/>
            <a:ext cx="3960440" cy="599440"/>
          </a:xfrm>
        </p:spPr>
        <p:txBody>
          <a:bodyPr/>
          <a:lstStyle/>
          <a:p>
            <a:r>
              <a:rPr lang="en-US" sz="1900" dirty="0"/>
              <a:t>Hard shoes</a:t>
            </a:r>
            <a:endParaRPr lang="ru-RU" sz="1900" dirty="0"/>
          </a:p>
        </p:txBody>
      </p:sp>
      <p:sp>
        <p:nvSpPr>
          <p:cNvPr id="6" name="Текст 5"/>
          <p:cNvSpPr>
            <a:spLocks noGrp="1"/>
          </p:cNvSpPr>
          <p:nvPr>
            <p:ph type="body" idx="2"/>
          </p:nvPr>
        </p:nvSpPr>
        <p:spPr>
          <a:xfrm>
            <a:off x="3347864" y="1556792"/>
            <a:ext cx="4968552" cy="4320480"/>
          </a:xfrm>
        </p:spPr>
        <p:txBody>
          <a:bodyPr>
            <a:noAutofit/>
          </a:bodyPr>
          <a:lstStyle/>
          <a:p>
            <a:pPr algn="l">
              <a:lnSpc>
                <a:spcPct val="100000"/>
              </a:lnSpc>
            </a:pPr>
            <a:r>
              <a:rPr lang="en-US" sz="1600" dirty="0"/>
              <a:t>The hard shoe, which is also called heavy shoe and jig shoe, is, unlike tap shoes, made with fiberglass tips, instead of metal. The first hard shoes had wooden taps with metal nails.</a:t>
            </a:r>
          </a:p>
          <a:p>
            <a:pPr algn="l">
              <a:lnSpc>
                <a:spcPct val="100000"/>
              </a:lnSpc>
            </a:pPr>
            <a:r>
              <a:rPr lang="en-US" sz="1600" dirty="0"/>
              <a:t>      Dancers used the sounds created by the nails to create the rhythms that characterize hard shoe dancing.</a:t>
            </a:r>
          </a:p>
          <a:p>
            <a:pPr algn="l">
              <a:lnSpc>
                <a:spcPct val="100000"/>
              </a:lnSpc>
            </a:pPr>
            <a:r>
              <a:rPr lang="en-US" sz="1600" dirty="0"/>
              <a:t>      Beginning in the 1990s shoes tips were made using resin or fiberglass to reduce the weight and enhance the sound of the footwork. Hard shoes are made of black leather with flexible soles. Sometimes the front taps are filed flat to enable the dancer to stand on his or her toes, somewhat like pointe shoes.</a:t>
            </a:r>
          </a:p>
          <a:p>
            <a:pPr algn="l">
              <a:lnSpc>
                <a:spcPct val="100000"/>
              </a:lnSpc>
            </a:pPr>
            <a:r>
              <a:rPr lang="en-US" sz="1600" dirty="0"/>
              <a:t>     Each shoe has eight striking surfaces: the toe, bottom, and sides of the front tap and the back, bottom, and sides of the back tap (the heel). The same hard shoes are worn by all dancers, regardless of gender or age.</a:t>
            </a:r>
            <a:endParaRPr lang="ru-RU" sz="1600" dirty="0"/>
          </a:p>
        </p:txBody>
      </p:sp>
      <p:pic>
        <p:nvPicPr>
          <p:cNvPr id="8" name="Объект 7"/>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971600" y="1844824"/>
            <a:ext cx="2199719" cy="3290684"/>
          </a:xfrm>
        </p:spPr>
      </p:pic>
    </p:spTree>
    <p:extLst>
      <p:ext uri="{BB962C8B-B14F-4D97-AF65-F5344CB8AC3E}">
        <p14:creationId xmlns:p14="http://schemas.microsoft.com/office/powerpoint/2010/main" xmlns="" val="36516484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836712"/>
            <a:ext cx="2819399" cy="599440"/>
          </a:xfrm>
        </p:spPr>
        <p:txBody>
          <a:bodyPr/>
          <a:lstStyle/>
          <a:p>
            <a:r>
              <a:rPr lang="en-US" sz="1900" dirty="0"/>
              <a:t>Soft shoes</a:t>
            </a:r>
            <a:endParaRPr lang="ru-RU" sz="1900" dirty="0"/>
          </a:p>
        </p:txBody>
      </p:sp>
      <p:sp>
        <p:nvSpPr>
          <p:cNvPr id="3" name="Текст 2"/>
          <p:cNvSpPr>
            <a:spLocks noGrp="1"/>
          </p:cNvSpPr>
          <p:nvPr>
            <p:ph type="body" idx="2"/>
          </p:nvPr>
        </p:nvSpPr>
        <p:spPr>
          <a:xfrm>
            <a:off x="4067944" y="1628800"/>
            <a:ext cx="4104456" cy="4032448"/>
          </a:xfrm>
        </p:spPr>
        <p:txBody>
          <a:bodyPr>
            <a:noAutofit/>
          </a:bodyPr>
          <a:lstStyle/>
          <a:p>
            <a:pPr>
              <a:lnSpc>
                <a:spcPct val="100000"/>
              </a:lnSpc>
            </a:pPr>
            <a:r>
              <a:rPr lang="en-US" sz="1800" dirty="0"/>
              <a:t> Soft shoes, often called "</a:t>
            </a:r>
            <a:r>
              <a:rPr lang="en-US" sz="1800" dirty="0" err="1"/>
              <a:t>ghillies</a:t>
            </a:r>
            <a:r>
              <a:rPr lang="en-US" sz="1800" dirty="0"/>
              <a:t>" (or "</a:t>
            </a:r>
            <a:r>
              <a:rPr lang="en-US" sz="1800" dirty="0" err="1"/>
              <a:t>gillies</a:t>
            </a:r>
            <a:r>
              <a:rPr lang="en-US" sz="1800" dirty="0"/>
              <a:t>"), fit more like ballet slippers and are made of black leather, with a leather sole and a very flexible body. They lace from toe to ankle and do not make sounds against the dance surface. They are worn by female dancers for the light jig, the reel, the single jig, the slip jig, and group dances with two or more people.</a:t>
            </a:r>
          </a:p>
          <a:p>
            <a:pPr>
              <a:lnSpc>
                <a:spcPct val="100000"/>
              </a:lnSpc>
            </a:pPr>
            <a:r>
              <a:rPr lang="en-US" sz="1800" dirty="0"/>
              <a:t>   The second kind of soft shoe is worn by male dancers; these are called "reel shoes" in black leather, with fiberglass heels that the dancers can click them together.</a:t>
            </a:r>
            <a:endParaRPr lang="ru-RU" sz="1800" dirty="0"/>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971600" y="1988840"/>
            <a:ext cx="3052690" cy="2880320"/>
          </a:xfrm>
        </p:spPr>
      </p:pic>
    </p:spTree>
    <p:extLst>
      <p:ext uri="{BB962C8B-B14F-4D97-AF65-F5344CB8AC3E}">
        <p14:creationId xmlns:p14="http://schemas.microsoft.com/office/powerpoint/2010/main" xmlns="" val="13374907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75856" y="1052736"/>
            <a:ext cx="2819400" cy="599440"/>
          </a:xfrm>
        </p:spPr>
        <p:txBody>
          <a:bodyPr>
            <a:normAutofit/>
          </a:bodyPr>
          <a:lstStyle/>
          <a:p>
            <a:r>
              <a:rPr lang="en-US" sz="3200" b="1" dirty="0" smtClean="0"/>
              <a:t>England</a:t>
            </a:r>
            <a:endParaRPr lang="ru-RU" sz="3200" b="1" dirty="0"/>
          </a:p>
        </p:txBody>
      </p:sp>
      <p:pic>
        <p:nvPicPr>
          <p:cNvPr id="12" name="Рисунок 11"/>
          <p:cNvPicPr>
            <a:picLocks noGrp="1" noChangeAspect="1"/>
          </p:cNvPicPr>
          <p:nvPr>
            <p:ph type="pic" idx="1"/>
          </p:nvPr>
        </p:nvPicPr>
        <p:blipFill>
          <a:blip r:embed="rId2">
            <a:extLst>
              <a:ext uri="{28A0092B-C50C-407E-A947-70E740481C1C}">
                <a14:useLocalDpi xmlns:a14="http://schemas.microsoft.com/office/drawing/2010/main" xmlns="" val="0"/>
              </a:ext>
            </a:extLst>
          </a:blip>
          <a:srcRect l="10604" r="10604"/>
          <a:stretch>
            <a:fillRect/>
          </a:stretch>
        </p:blipFill>
        <p:spPr>
          <a:xfrm>
            <a:off x="468313" y="1905000"/>
            <a:ext cx="4319587" cy="3684588"/>
          </a:xfrm>
        </p:spPr>
      </p:pic>
      <p:sp>
        <p:nvSpPr>
          <p:cNvPr id="8" name="Текст 7"/>
          <p:cNvSpPr>
            <a:spLocks noGrp="1"/>
          </p:cNvSpPr>
          <p:nvPr>
            <p:ph type="body" sz="half" idx="2"/>
          </p:nvPr>
        </p:nvSpPr>
        <p:spPr>
          <a:xfrm>
            <a:off x="5004048" y="1700808"/>
            <a:ext cx="3075384" cy="3816424"/>
          </a:xfrm>
        </p:spPr>
        <p:txBody>
          <a:bodyPr>
            <a:noAutofit/>
          </a:bodyPr>
          <a:lstStyle/>
          <a:p>
            <a:r>
              <a:rPr lang="en-US" sz="1550" dirty="0" smtClean="0"/>
              <a:t>Morris dancing with its traditional costumes is a familiar sight in England. These dances are performed outdoors in country villages during the summer.  The dancers wear white trousers, a loose white shirts and a pad of bells around the bottom half of the leg. Their hats are decorated with ribbons and flowers, and they wave handkerchiefs in the air as they dance.</a:t>
            </a:r>
            <a:endParaRPr lang="ru-RU" sz="1550" dirty="0"/>
          </a:p>
        </p:txBody>
      </p:sp>
    </p:spTree>
    <p:extLst>
      <p:ext uri="{BB962C8B-B14F-4D97-AF65-F5344CB8AC3E}">
        <p14:creationId xmlns:p14="http://schemas.microsoft.com/office/powerpoint/2010/main" xmlns="" val="207057772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932040" y="836712"/>
            <a:ext cx="2819399" cy="599440"/>
          </a:xfrm>
        </p:spPr>
        <p:txBody>
          <a:bodyPr>
            <a:noAutofit/>
          </a:bodyPr>
          <a:lstStyle/>
          <a:p>
            <a:endParaRPr lang="ru-RU" sz="1500" dirty="0"/>
          </a:p>
        </p:txBody>
      </p:sp>
      <p:sp>
        <p:nvSpPr>
          <p:cNvPr id="2" name="Текст 1"/>
          <p:cNvSpPr>
            <a:spLocks noGrp="1"/>
          </p:cNvSpPr>
          <p:nvPr>
            <p:ph type="body" idx="2"/>
          </p:nvPr>
        </p:nvSpPr>
        <p:spPr>
          <a:xfrm>
            <a:off x="4932040" y="1700808"/>
            <a:ext cx="2840360" cy="3480792"/>
          </a:xfrm>
        </p:spPr>
        <p:txBody>
          <a:bodyPr>
            <a:normAutofit/>
          </a:bodyPr>
          <a:lstStyle/>
          <a:p>
            <a:r>
              <a:rPr lang="en-US" sz="1800" dirty="0"/>
              <a:t>There were many attempts to create a suit, but, as usual nobody can solve as it has to look. Even Henry VIIIth invited the artist Van Dyck to create an English national suit, it also didn't work well</a:t>
            </a:r>
            <a:endParaRPr lang="ru-RU" sz="1800" dirty="0"/>
          </a:p>
        </p:txBody>
      </p:sp>
      <p:pic>
        <p:nvPicPr>
          <p:cNvPr id="7" name="Объект 6"/>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534668" y="1034796"/>
            <a:ext cx="3255264" cy="4255008"/>
          </a:xfrm>
        </p:spPr>
      </p:pic>
    </p:spTree>
    <p:extLst>
      <p:ext uri="{BB962C8B-B14F-4D97-AF65-F5344CB8AC3E}">
        <p14:creationId xmlns:p14="http://schemas.microsoft.com/office/powerpoint/2010/main" xmlns="" val="943585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990</TotalTime>
  <Words>639</Words>
  <Application>Microsoft Office PowerPoint</Application>
  <PresentationFormat>Экран (4:3)</PresentationFormat>
  <Paragraphs>21</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Начальная</vt:lpstr>
      <vt:lpstr>  Traditional Costumes Of The British Isles</vt:lpstr>
      <vt:lpstr>Scotland </vt:lpstr>
      <vt:lpstr>One of the most famous national costumes of the world is a Scottish kilt. And remember that men do not wear skirt, wear a kilt.</vt:lpstr>
      <vt:lpstr>Ireland  </vt:lpstr>
      <vt:lpstr>so, in Ireland there are dances which are known for everything and are called - the Irish dances. </vt:lpstr>
      <vt:lpstr>Hard shoes</vt:lpstr>
      <vt:lpstr>Soft shoes</vt:lpstr>
      <vt:lpstr>England</vt:lpstr>
      <vt:lpstr>Слайд 9</vt:lpstr>
      <vt:lpstr>Wales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admin</cp:lastModifiedBy>
  <cp:revision>48</cp:revision>
  <dcterms:created xsi:type="dcterms:W3CDTF">2014-01-10T15:55:09Z</dcterms:created>
  <dcterms:modified xsi:type="dcterms:W3CDTF">2020-12-09T18:33:23Z</dcterms:modified>
</cp:coreProperties>
</file>