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9" r:id="rId4"/>
    <p:sldId id="260" r:id="rId5"/>
    <p:sldId id="261" r:id="rId6"/>
    <p:sldId id="266" r:id="rId7"/>
    <p:sldId id="277" r:id="rId8"/>
    <p:sldId id="264" r:id="rId9"/>
    <p:sldId id="273" r:id="rId10"/>
    <p:sldId id="274" r:id="rId11"/>
    <p:sldId id="275" r:id="rId12"/>
    <p:sldId id="280" r:id="rId13"/>
    <p:sldId id="262" r:id="rId14"/>
    <p:sldId id="263" r:id="rId15"/>
    <p:sldId id="265" r:id="rId16"/>
    <p:sldId id="276" r:id="rId17"/>
    <p:sldId id="267" r:id="rId18"/>
    <p:sldId id="268" r:id="rId19"/>
    <p:sldId id="271" r:id="rId20"/>
    <p:sldId id="269" r:id="rId21"/>
    <p:sldId id="270" r:id="rId22"/>
    <p:sldId id="272" r:id="rId23"/>
    <p:sldId id="279" r:id="rId24"/>
    <p:sldId id="281" r:id="rId25"/>
    <p:sldId id="282" r:id="rId26"/>
    <p:sldId id="284" r:id="rId27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08" y="-11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425450" y="1752600"/>
            <a:ext cx="11766550" cy="5129213"/>
            <a:chOff x="201" y="1104"/>
            <a:chExt cx="5559" cy="3231"/>
          </a:xfrm>
        </p:grpSpPr>
        <p:sp>
          <p:nvSpPr>
            <p:cNvPr id="41987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88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89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90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91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92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9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1320800" y="1905000"/>
            <a:ext cx="103632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199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20800" y="3962400"/>
            <a:ext cx="9042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995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1320800" y="6245225"/>
            <a:ext cx="2535238" cy="476250"/>
          </a:xfrm>
        </p:spPr>
        <p:txBody>
          <a:bodyPr/>
          <a:lstStyle>
            <a:lvl1pPr>
              <a:defRPr/>
            </a:lvl1pPr>
          </a:lstStyle>
          <a:p>
            <a:fld id="{FFD6A350-E364-488F-9ED7-E457C053BCD8}" type="datetimeFigureOut">
              <a:rPr lang="ru-RU"/>
              <a:pPr/>
              <a:t>25.11.2018</a:t>
            </a:fld>
            <a:endParaRPr lang="ru-RU"/>
          </a:p>
        </p:txBody>
      </p:sp>
      <p:sp>
        <p:nvSpPr>
          <p:cNvPr id="41996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4624388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997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1D5FFC8-560A-4FEA-9959-AAD88A25E7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305EAA-FFBE-4B50-B2E8-CA3CBED5CA47}" type="datetimeFigureOut">
              <a:rPr lang="ru-RU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499AF-164B-4861-A264-653CCD1B47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97950" y="244475"/>
            <a:ext cx="2795588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44475"/>
            <a:ext cx="82359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3EEC7A-2F1C-4F77-90F6-18DEC018C82F}" type="datetimeFigureOut">
              <a:rPr lang="ru-RU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14901-633B-4ABE-901A-5D5A815217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4E6C23-A083-4C28-8D22-579F88649738}" type="datetimeFigureOut">
              <a:rPr lang="ru-RU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4ED3D-499D-4DDA-AACC-F18FA9AEB6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66DB8D-F81A-46F8-A8B0-4B1320D25A27}" type="datetimeFigureOut">
              <a:rPr lang="ru-RU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A3F65-9A40-44C8-93F1-76BA4C0B33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7600" y="1905000"/>
            <a:ext cx="52609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30975" y="1905000"/>
            <a:ext cx="526256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F9D434-B20C-47C8-8D89-CBF6722AC517}" type="datetimeFigureOut">
              <a:rPr lang="ru-RU"/>
              <a:pPr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BFCC0-5E91-4AB2-8AC4-2324B01DE3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4F469C-C385-42A8-A963-297250278BA1}" type="datetimeFigureOut">
              <a:rPr lang="ru-RU"/>
              <a:pPr/>
              <a:t>25.11.2018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6102D-9932-48F4-A53E-8B00B9F84D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2EA05A-EC94-435B-9819-8EF076A9093D}" type="datetimeFigureOut">
              <a:rPr lang="ru-RU"/>
              <a:pPr/>
              <a:t>25.11.2018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BC537-91F5-46E4-8C52-DB0F138FA6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6C32E3-B554-4DBB-85EC-8FE41C2B9CD8}" type="datetimeFigureOut">
              <a:rPr lang="ru-RU"/>
              <a:pPr/>
              <a:t>25.11.2018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443E8E-EA7E-4925-98B8-4B33723266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5856FB-028E-4165-9484-A38448B56113}" type="datetimeFigureOut">
              <a:rPr lang="ru-RU"/>
              <a:pPr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34BF0-A2D4-4D7C-93E7-23C3E90A4D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37310F-AC27-4B73-97F2-5D6117FFE1FA}" type="datetimeFigureOut">
              <a:rPr lang="ru-RU"/>
              <a:pPr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8F223-3EA3-4741-834D-F57658CC29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425450" y="1828800"/>
            <a:ext cx="11766550" cy="5029200"/>
            <a:chOff x="201" y="1152"/>
            <a:chExt cx="5559" cy="3168"/>
          </a:xfrm>
        </p:grpSpPr>
        <p:sp>
          <p:nvSpPr>
            <p:cNvPr id="40963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64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65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6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96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96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96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97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09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7600" y="6245225"/>
            <a:ext cx="25352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288D225-01BA-4CD1-BDF1-95A44E045AD8}" type="datetimeFigureOut">
              <a:rPr lang="ru-RU"/>
              <a:pPr/>
              <a:t>25.11.2018</a:t>
            </a:fld>
            <a:endParaRPr lang="ru-RU"/>
          </a:p>
        </p:txBody>
      </p:sp>
      <p:sp>
        <p:nvSpPr>
          <p:cNvPr id="409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09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50363" y="6245225"/>
            <a:ext cx="2535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D2260B3-7FD3-4B6A-88F1-C87194284FC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097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44475"/>
            <a:ext cx="1118076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7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1117600" y="1905000"/>
            <a:ext cx="1067593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/>
          <a:p>
            <a:pPr algn="ctr"/>
            <a:r>
              <a:rPr lang="ru-RU" sz="7200" b="0"/>
              <a:t>Обыкновенные дроби</a:t>
            </a:r>
            <a:r>
              <a:rPr lang="ru-RU" sz="7200"/>
              <a:t/>
            </a:r>
            <a:br>
              <a:rPr lang="ru-RU" sz="7200"/>
            </a:br>
            <a:endParaRPr lang="ru-RU" sz="72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814513" y="3616325"/>
            <a:ext cx="9282112" cy="159385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2800"/>
              <a:t>учитель математики ГБОУ ООШ с. Салейкино Лукьянова Н.И.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>
          <a:xfrm>
            <a:off x="1016000" y="-152400"/>
            <a:ext cx="9161463" cy="1600200"/>
          </a:xfrm>
        </p:spPr>
        <p:txBody>
          <a:bodyPr/>
          <a:lstStyle/>
          <a:p>
            <a:r>
              <a:rPr lang="ru-RU" b="0">
                <a:solidFill>
                  <a:schemeClr val="folHlink"/>
                </a:solidFill>
              </a:rPr>
              <a:t>Треть.</a:t>
            </a:r>
            <a:r>
              <a:rPr lang="ru-RU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4294967295"/>
          </p:nvPr>
        </p:nvSpPr>
        <p:spPr>
          <a:xfrm>
            <a:off x="609600" y="1524000"/>
            <a:ext cx="109728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>
                <a:solidFill>
                  <a:schemeClr val="accent2"/>
                </a:solidFill>
              </a:rPr>
              <a:t>Название доли зависит от того, </a:t>
            </a:r>
            <a:r>
              <a:rPr lang="ru-RU" b="1">
                <a:solidFill>
                  <a:schemeClr val="accent2"/>
                </a:solidFill>
              </a:rPr>
              <a:t>на сколько равных частей разделили</a:t>
            </a:r>
            <a:r>
              <a:rPr lang="ru-RU">
                <a:solidFill>
                  <a:schemeClr val="accent2"/>
                </a:solidFill>
              </a:rPr>
              <a:t> </a:t>
            </a:r>
            <a:r>
              <a:rPr lang="ru-RU" b="1">
                <a:solidFill>
                  <a:schemeClr val="accent2"/>
                </a:solidFill>
              </a:rPr>
              <a:t>единицу</a:t>
            </a:r>
            <a:r>
              <a:rPr lang="ru-RU">
                <a:solidFill>
                  <a:schemeClr val="accent2"/>
                </a:solidFill>
              </a:rPr>
              <a:t>. Разделили на три части – «треть». </a:t>
            </a:r>
          </a:p>
          <a:p>
            <a:pPr>
              <a:buFont typeface="Wingdings" pitchFamily="2" charset="2"/>
              <a:buNone/>
            </a:pPr>
            <a:endParaRPr lang="ru-RU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>
                <a:solidFill>
                  <a:schemeClr val="accent2"/>
                </a:solidFill>
              </a:rPr>
              <a:t>Долю       называют </a:t>
            </a:r>
            <a:r>
              <a:rPr lang="ru-RU" b="1">
                <a:solidFill>
                  <a:schemeClr val="folHlink"/>
                </a:solidFill>
              </a:rPr>
              <a:t>«треть»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32800" y="3581400"/>
            <a:ext cx="2324100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3886200"/>
            <a:ext cx="455613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44475"/>
            <a:ext cx="11180763" cy="1158875"/>
          </a:xfrm>
        </p:spPr>
        <p:txBody>
          <a:bodyPr/>
          <a:lstStyle/>
          <a:p>
            <a:r>
              <a:rPr lang="ru-RU" b="0">
                <a:solidFill>
                  <a:schemeClr val="folHlink"/>
                </a:solidFill>
              </a:rPr>
              <a:t>Четверть. 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Если целое разделили на </a:t>
            </a:r>
            <a:r>
              <a:rPr lang="ru-RU" b="1"/>
              <a:t>4 </a:t>
            </a:r>
            <a:r>
              <a:rPr lang="ru-RU"/>
              <a:t>части, то</a:t>
            </a:r>
          </a:p>
          <a:p>
            <a:pPr>
              <a:buFont typeface="Wingdings" pitchFamily="2" charset="2"/>
              <a:buNone/>
            </a:pPr>
            <a:r>
              <a:rPr lang="ru-RU"/>
              <a:t> получается     или по другому </a:t>
            </a:r>
          </a:p>
          <a:p>
            <a:pPr>
              <a:buFont typeface="Wingdings" pitchFamily="2" charset="2"/>
              <a:buNone/>
            </a:pPr>
            <a:r>
              <a:rPr lang="ru-RU"/>
              <a:t>говорят </a:t>
            </a:r>
            <a:r>
              <a:rPr lang="ru-RU" b="1">
                <a:solidFill>
                  <a:schemeClr val="folHlink"/>
                </a:solidFill>
              </a:rPr>
              <a:t>«четверть»</a:t>
            </a:r>
            <a:r>
              <a:rPr lang="ru-RU" b="1"/>
              <a:t>.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8800" y="2362200"/>
            <a:ext cx="38258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7200" y="3810000"/>
            <a:ext cx="22225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body" idx="4294967295"/>
          </p:nvPr>
        </p:nvSpPr>
        <p:spPr>
          <a:xfrm>
            <a:off x="914400" y="533400"/>
            <a:ext cx="10261600" cy="5410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При чтении дробей надо помнить: числитель дроби – количественное числительное женского рода (одна, две, восемь и т.д.), а знаменатель – порядковое числительное (седьмая, сотая, двести тридцатая и т.д.)</a:t>
            </a:r>
          </a:p>
          <a:p>
            <a:pPr>
              <a:buFont typeface="Wingdings" pitchFamily="2" charset="2"/>
              <a:buNone/>
            </a:pPr>
            <a:r>
              <a:rPr lang="ru-RU"/>
              <a:t>Например:       - одна пятая;         </a:t>
            </a:r>
          </a:p>
          <a:p>
            <a:pPr>
              <a:buFont typeface="Wingdings" pitchFamily="2" charset="2"/>
              <a:buNone/>
            </a:pPr>
            <a:r>
              <a:rPr lang="ru-RU"/>
              <a:t>     - две шестых;</a:t>
            </a:r>
          </a:p>
          <a:p>
            <a:pPr>
              <a:buFont typeface="Wingdings" pitchFamily="2" charset="2"/>
              <a:buNone/>
            </a:pPr>
            <a:r>
              <a:rPr lang="ru-RU"/>
              <a:t>           - восемьдесят три сто</a:t>
            </a:r>
          </a:p>
          <a:p>
            <a:pPr>
              <a:buFont typeface="Wingdings" pitchFamily="2" charset="2"/>
              <a:buNone/>
            </a:pPr>
            <a:r>
              <a:rPr lang="ru-RU"/>
              <a:t>             пятьдесят вторых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505200"/>
            <a:ext cx="4572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7600" y="4114800"/>
            <a:ext cx="4191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27200" y="4724400"/>
            <a:ext cx="8001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57363" y="1131888"/>
            <a:ext cx="4775200" cy="4276725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ru-RU" sz="3000"/>
              <a:t>Как-то вечером к медведю 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ru-RU" sz="3000"/>
              <a:t>На порог пришли соседи: 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ru-RU" sz="3000"/>
              <a:t>Еж, барсук, енот, «косой», 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ru-RU" sz="3000"/>
              <a:t>Волк с плутовкой -лисой. 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ru-RU" sz="3000"/>
              <a:t>А медведь никак не мог 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ru-RU" sz="3000"/>
              <a:t>Разделить на всех пирог. 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ru-RU" sz="3000"/>
              <a:t>От труда медведь вспотел — 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ru-RU" sz="3000"/>
              <a:t>Он считать ведь не умел! 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ru-RU" sz="3000"/>
              <a:t>Помоги ему скорей, 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ru-RU" sz="3000"/>
              <a:t>Посчитай-ка всех зверей.</a:t>
            </a:r>
          </a:p>
          <a:p>
            <a:pPr marL="0" indent="0">
              <a:lnSpc>
                <a:spcPct val="70000"/>
              </a:lnSpc>
            </a:pPr>
            <a:endParaRPr lang="ru-RU" sz="17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1988" y="1131888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2225" y="1765300"/>
            <a:ext cx="24765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1050" y="2720975"/>
            <a:ext cx="221615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0413" y="3170238"/>
            <a:ext cx="2125662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68938" y="4583113"/>
            <a:ext cx="1525587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59600" y="4084638"/>
            <a:ext cx="2308225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441825" y="5210175"/>
            <a:ext cx="889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>
                <a:latin typeface="Calibri" pitchFamily="34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55788" y="1131888"/>
            <a:ext cx="8183562" cy="993775"/>
          </a:xfrm>
        </p:spPr>
        <p:txBody>
          <a:bodyPr>
            <a:normAutofit/>
          </a:bodyPr>
          <a:lstStyle/>
          <a:p>
            <a:r>
              <a:rPr lang="ru-RU" sz="4000"/>
              <a:t>Изобразите как разделить пирог на всех гостей ? Какая часть пирога достанется каждому гостю? </a:t>
            </a:r>
          </a:p>
        </p:txBody>
      </p:sp>
      <p:pic>
        <p:nvPicPr>
          <p:cNvPr id="19" name="Объект 18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700588" y="3109913"/>
            <a:ext cx="3509962" cy="17811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152650" y="1293813"/>
            <a:ext cx="7886700" cy="4195762"/>
          </a:xfrm>
        </p:spPr>
        <p:txBody>
          <a:bodyPr>
            <a:normAutofit/>
          </a:bodyPr>
          <a:lstStyle/>
          <a:p>
            <a:r>
              <a:rPr lang="ru-RU"/>
              <a:t>Числа, употребляемые при счете, называются</a:t>
            </a:r>
          </a:p>
          <a:p>
            <a:pPr>
              <a:buFont typeface="Wingdings" pitchFamily="2" charset="2"/>
              <a:buNone/>
            </a:pPr>
            <a:r>
              <a:rPr lang="ru-RU"/>
              <a:t>натуральными</a:t>
            </a:r>
          </a:p>
          <a:p>
            <a:r>
              <a:rPr lang="ru-RU"/>
              <a:t> При помощи каких цифр они записываются?</a:t>
            </a:r>
          </a:p>
          <a:p>
            <a:r>
              <a:rPr lang="ru-RU"/>
              <a:t>Числа обозначающие доли, называют</a:t>
            </a:r>
          </a:p>
          <a:p>
            <a:pPr>
              <a:buFont typeface="Wingdings" pitchFamily="2" charset="2"/>
              <a:buNone/>
            </a:pPr>
            <a:r>
              <a:rPr lang="ru-RU"/>
              <a:t>дробными.</a:t>
            </a:r>
          </a:p>
          <a:p>
            <a:r>
              <a:rPr lang="ru-RU"/>
              <a:t>При помощи цифр запишите: Половина, треть, четверть, осьмушка.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body" idx="4294967295"/>
          </p:nvPr>
        </p:nvSpPr>
        <p:spPr>
          <a:xfrm>
            <a:off x="914400" y="838200"/>
            <a:ext cx="10261600" cy="5105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>
                <a:solidFill>
                  <a:schemeClr val="hlink"/>
                </a:solidFill>
              </a:rPr>
              <a:t>Одолела нас дремота, </a:t>
            </a:r>
          </a:p>
          <a:p>
            <a:pPr>
              <a:buFont typeface="Wingdings" pitchFamily="2" charset="2"/>
              <a:buNone/>
            </a:pPr>
            <a:r>
              <a:rPr lang="ru-RU">
                <a:solidFill>
                  <a:schemeClr val="hlink"/>
                </a:solidFill>
              </a:rPr>
              <a:t>Шевельнуться неохота</a:t>
            </a:r>
          </a:p>
          <a:p>
            <a:pPr>
              <a:buFont typeface="Wingdings" pitchFamily="2" charset="2"/>
              <a:buNone/>
            </a:pPr>
            <a:r>
              <a:rPr lang="ru-RU">
                <a:solidFill>
                  <a:schemeClr val="hlink"/>
                </a:solidFill>
              </a:rPr>
              <a:t>Ну-ка делайте со мною </a:t>
            </a:r>
          </a:p>
          <a:p>
            <a:pPr>
              <a:buFont typeface="Wingdings" pitchFamily="2" charset="2"/>
              <a:buNone/>
            </a:pPr>
            <a:r>
              <a:rPr lang="ru-RU">
                <a:solidFill>
                  <a:schemeClr val="hlink"/>
                </a:solidFill>
              </a:rPr>
              <a:t>Упражнение такое:</a:t>
            </a:r>
          </a:p>
          <a:p>
            <a:pPr>
              <a:buFont typeface="Wingdings" pitchFamily="2" charset="2"/>
              <a:buNone/>
            </a:pPr>
            <a:r>
              <a:rPr lang="ru-RU">
                <a:solidFill>
                  <a:schemeClr val="hlink"/>
                </a:solidFill>
              </a:rPr>
              <a:t>Раз – поднялись, потянулись,</a:t>
            </a:r>
          </a:p>
          <a:p>
            <a:pPr>
              <a:buFont typeface="Wingdings" pitchFamily="2" charset="2"/>
              <a:buNone/>
            </a:pPr>
            <a:r>
              <a:rPr lang="ru-RU">
                <a:solidFill>
                  <a:schemeClr val="hlink"/>
                </a:solidFill>
              </a:rPr>
              <a:t>Два – нагнулись, разогнулись,</a:t>
            </a:r>
          </a:p>
          <a:p>
            <a:pPr>
              <a:buFont typeface="Wingdings" pitchFamily="2" charset="2"/>
              <a:buNone/>
            </a:pPr>
            <a:r>
              <a:rPr lang="ru-RU">
                <a:solidFill>
                  <a:schemeClr val="hlink"/>
                </a:solidFill>
              </a:rPr>
              <a:t>Три – в ладоши три хлопка</a:t>
            </a:r>
          </a:p>
          <a:p>
            <a:pPr>
              <a:buFont typeface="Wingdings" pitchFamily="2" charset="2"/>
              <a:buNone/>
            </a:pPr>
            <a:r>
              <a:rPr lang="ru-RU">
                <a:solidFill>
                  <a:schemeClr val="hlink"/>
                </a:solidFill>
              </a:rPr>
              <a:t>Головою три кивка.</a:t>
            </a:r>
          </a:p>
          <a:p>
            <a:pPr>
              <a:buFont typeface="Wingdings" pitchFamily="2" charset="2"/>
              <a:buNone/>
            </a:pPr>
            <a:endParaRPr lang="ru-RU">
              <a:solidFill>
                <a:schemeClr val="hlink"/>
              </a:solidFill>
            </a:endParaRPr>
          </a:p>
          <a:p>
            <a:pPr>
              <a:buFont typeface="Wingdings" pitchFamily="2" charset="2"/>
              <a:buNone/>
            </a:pPr>
            <a:endParaRPr lang="ru-RU">
              <a:solidFill>
                <a:schemeClr val="hlink"/>
              </a:solidFill>
            </a:endParaRPr>
          </a:p>
        </p:txBody>
      </p:sp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685800"/>
            <a:ext cx="2020887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8000" y="4648200"/>
            <a:ext cx="1493838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12300" y="2895600"/>
            <a:ext cx="18923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ru-RU" sz="3200"/>
              <a:t>Как быстро найти сумму чисел от 1 до 100? Вычислите. </a:t>
            </a:r>
            <a:br>
              <a:rPr lang="ru-RU" sz="3200"/>
            </a:br>
            <a:endParaRPr lang="ru-RU" sz="320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173788" y="3268663"/>
            <a:ext cx="4244975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 dirty="0">
              <a:latin typeface="+mn-lt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01863"/>
            <a:ext cx="4413250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9900" y="2201863"/>
            <a:ext cx="4521200" cy="338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ru-RU" sz="4000"/>
              <a:t>Проблема : Как решить эту старинную задачу?</a:t>
            </a:r>
            <a:br>
              <a:rPr lang="ru-RU" sz="4000"/>
            </a:br>
            <a:endParaRPr lang="ru-RU" sz="400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316163" y="2292350"/>
            <a:ext cx="8780462" cy="2459038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ru-RU" sz="4000"/>
              <a:t>Летел по небу гусь, да полгуся, да четверть гуся, да две осьмушки гуся. Сколько всего летело гусей?</a:t>
            </a:r>
          </a:p>
          <a:p>
            <a:pPr marL="0" inden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ru-RU" sz="4000"/>
              <a:t>Как решить эту старинную задачу про гусей?</a:t>
            </a:r>
            <a:br>
              <a:rPr lang="ru-RU" sz="4000"/>
            </a:br>
            <a:endParaRPr lang="ru-RU" sz="400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609013" y="2063750"/>
            <a:ext cx="2236787" cy="283368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5038" y="3389313"/>
            <a:ext cx="220186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96138" y="1990725"/>
            <a:ext cx="1047750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30913" y="1976438"/>
            <a:ext cx="1192212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rcRect b="-436"/>
          <a:stretch>
            <a:fillRect/>
          </a:stretch>
        </p:blipFill>
        <p:spPr bwMode="auto">
          <a:xfrm>
            <a:off x="1739900" y="2019300"/>
            <a:ext cx="4049713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0" indent="0" algn="r">
              <a:buFont typeface="Wingdings" pitchFamily="2" charset="2"/>
              <a:buNone/>
            </a:pPr>
            <a:r>
              <a:rPr lang="ru-RU" sz="3700"/>
              <a:t>«Предмет математики  настолько серьёзен, что полезно не упускать случаев делать его немного занимательным»</a:t>
            </a:r>
          </a:p>
          <a:p>
            <a:pPr marL="0" indent="0" algn="r">
              <a:buFont typeface="Wingdings" pitchFamily="2" charset="2"/>
              <a:buNone/>
            </a:pPr>
            <a:r>
              <a:rPr lang="ru-RU" sz="3700"/>
              <a:t>   ( Б. Паскаль)</a:t>
            </a:r>
          </a:p>
          <a:p>
            <a:pPr marL="0" inden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ru-RU" sz="4000"/>
              <a:t>ТРЕТИЙ ТУР (поэтический)  Стихи о математике</a:t>
            </a:r>
            <a:br>
              <a:rPr lang="ru-RU" sz="4000"/>
            </a:br>
            <a:endParaRPr lang="ru-RU" sz="400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65300" y="1628775"/>
            <a:ext cx="8274050" cy="3262313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/>
              <a:t>«Нельзя быть математиком не будучи в то же время и поэтом в душе.»</a:t>
            </a:r>
            <a:br>
              <a:rPr lang="ru-RU"/>
            </a:br>
            <a:r>
              <a:rPr lang="ru-RU"/>
              <a:t>(С. В. Ковалевская)</a:t>
            </a:r>
            <a:br>
              <a:rPr lang="ru-RU"/>
            </a:b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3838" y="2622550"/>
            <a:ext cx="3122612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65200" y="3094038"/>
            <a:ext cx="5735638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</a:pPr>
            <a:r>
              <a:rPr lang="ru-RU" sz="2100">
                <a:solidFill>
                  <a:srgbClr val="000000"/>
                </a:solidFill>
                <a:latin typeface="Calibri" pitchFamily="34" charset="0"/>
              </a:rPr>
              <a:t>Русский математик и механик, с 1889 года иностранный член-корреспондент Петербургской Академии наук. </a:t>
            </a: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</a:pPr>
            <a:r>
              <a:rPr lang="ru-RU" sz="2100">
                <a:solidFill>
                  <a:srgbClr val="000000"/>
                </a:solidFill>
                <a:latin typeface="Calibri" pitchFamily="34" charset="0"/>
              </a:rPr>
              <a:t>Первая в России и в Северной Европе женщина-профессор и первая в мире женщина - профессор математики.</a:t>
            </a: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</a:pPr>
            <a:r>
              <a:rPr lang="ru-RU" sz="2100">
                <a:solidFill>
                  <a:srgbClr val="000000"/>
                </a:solidFill>
                <a:latin typeface="Calibri" pitchFamily="34" charset="0"/>
              </a:rPr>
              <a:t> Автор повести «Нигилистка» и «Воспоминания детства». </a:t>
            </a: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</a:pPr>
            <a:r>
              <a:rPr lang="ru-RU" sz="2100">
                <a:solidFill>
                  <a:srgbClr val="000000"/>
                </a:solidFill>
                <a:latin typeface="Calibri" pitchFamily="34" charset="0"/>
              </a:rPr>
              <a:t>Родилась15 января 1850 г., Москва, Российская империя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24100" y="525463"/>
            <a:ext cx="8797925" cy="847725"/>
          </a:xfrm>
        </p:spPr>
        <p:txBody>
          <a:bodyPr>
            <a:normAutofit/>
          </a:bodyPr>
          <a:lstStyle/>
          <a:p>
            <a:r>
              <a:rPr lang="ru-RU" sz="4000"/>
              <a:t> ТРЕУГОЛЬНИК И КВАДРАТ</a:t>
            </a:r>
            <a:br>
              <a:rPr lang="ru-RU" sz="4000"/>
            </a:br>
            <a:endParaRPr lang="ru-RU" sz="400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81000" y="1530352"/>
            <a:ext cx="6438900" cy="3867148"/>
          </a:xfrm>
          <a:noFill/>
        </p:spPr>
        <p:txBody>
          <a:bodyPr numCol="2" rtlCol="0">
            <a:normAutofit fontScale="70000" lnSpcReduction="20000"/>
          </a:bodyPr>
          <a:lstStyle/>
          <a:p>
            <a:pPr mar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ru-RU" sz="2800" kern="1200" dirty="0">
                <a:effectLst/>
                <a:latin typeface="+mn-lt"/>
                <a:ea typeface="+mn-ea"/>
                <a:cs typeface="+mn-cs"/>
              </a:rPr>
              <a:t> Жили-были </a:t>
            </a:r>
            <a:r>
              <a:rPr lang="ru-RU" sz="2800" kern="1200" dirty="0">
                <a:effectLst/>
                <a:latin typeface="+mn-lt"/>
                <a:ea typeface="+mn-ea"/>
                <a:cs typeface="+mn-cs"/>
              </a:rPr>
              <a:t>два брата: </a:t>
            </a:r>
          </a:p>
          <a:p>
            <a:pPr mar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ru-RU" sz="2800" kern="1200" dirty="0">
                <a:effectLst/>
                <a:latin typeface="+mn-lt"/>
                <a:ea typeface="+mn-ea"/>
                <a:cs typeface="+mn-cs"/>
              </a:rPr>
              <a:t>Треугольник с квадратом </a:t>
            </a:r>
          </a:p>
          <a:p>
            <a:pPr mar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ru-RU" sz="2800" kern="1200" dirty="0">
                <a:effectLst/>
                <a:latin typeface="+mn-lt"/>
                <a:ea typeface="+mn-ea"/>
                <a:cs typeface="+mn-cs"/>
              </a:rPr>
              <a:t>Старший — квадратный </a:t>
            </a:r>
          </a:p>
          <a:p>
            <a:pPr mar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ru-RU" sz="2800" kern="1200" dirty="0">
                <a:effectLst/>
                <a:latin typeface="+mn-lt"/>
                <a:ea typeface="+mn-ea"/>
                <a:cs typeface="+mn-cs"/>
              </a:rPr>
              <a:t>Добродушный, приятный</a:t>
            </a:r>
          </a:p>
          <a:p>
            <a:pPr mar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ru-RU" sz="2800" kern="1200" dirty="0">
                <a:effectLst/>
                <a:latin typeface="+mn-lt"/>
                <a:ea typeface="+mn-ea"/>
                <a:cs typeface="+mn-cs"/>
              </a:rPr>
              <a:t>        Младший — треугольный, </a:t>
            </a:r>
          </a:p>
          <a:p>
            <a:pPr mar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ru-RU" sz="2800" kern="1200" dirty="0">
                <a:effectLst/>
                <a:latin typeface="+mn-lt"/>
                <a:ea typeface="+mn-ea"/>
                <a:cs typeface="+mn-cs"/>
              </a:rPr>
              <a:t>        Вечно недовольный.</a:t>
            </a:r>
          </a:p>
          <a:p>
            <a:pPr mar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ru-RU" sz="2800" kern="1200" dirty="0">
                <a:effectLst/>
                <a:latin typeface="+mn-lt"/>
                <a:ea typeface="+mn-ea"/>
                <a:cs typeface="+mn-cs"/>
              </a:rPr>
              <a:t>        Стал расспрашивать квадрат:</a:t>
            </a:r>
          </a:p>
          <a:p>
            <a:pPr mar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ru-RU" sz="2800" kern="1200" dirty="0">
                <a:effectLst/>
                <a:latin typeface="+mn-lt"/>
                <a:ea typeface="+mn-ea"/>
                <a:cs typeface="+mn-cs"/>
              </a:rPr>
              <a:t>        — Почему ты злишься, брат?</a:t>
            </a:r>
          </a:p>
          <a:p>
            <a:pPr mar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ru-RU" sz="2800" kern="1200" dirty="0">
                <a:effectLst/>
                <a:latin typeface="+mn-lt"/>
                <a:ea typeface="+mn-ea"/>
                <a:cs typeface="+mn-cs"/>
              </a:rPr>
              <a:t>Тот кричит ему: — Смотри,</a:t>
            </a:r>
          </a:p>
          <a:p>
            <a:pPr mar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ru-RU" sz="2800" kern="1200" dirty="0">
                <a:effectLst/>
                <a:latin typeface="+mn-lt"/>
                <a:ea typeface="+mn-ea"/>
                <a:cs typeface="+mn-cs"/>
              </a:rPr>
              <a:t>Ты полней меня и шире,   </a:t>
            </a:r>
          </a:p>
          <a:p>
            <a:pPr mar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ru-RU" sz="2800" kern="1200" dirty="0">
                <a:effectLst/>
                <a:latin typeface="+mn-lt"/>
                <a:ea typeface="+mn-ea"/>
                <a:cs typeface="+mn-cs"/>
              </a:rPr>
              <a:t>У меня углов лишь три,</a:t>
            </a:r>
          </a:p>
          <a:p>
            <a:pPr mar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ru-RU" sz="2800" kern="1200" dirty="0">
                <a:effectLst/>
                <a:latin typeface="+mn-lt"/>
                <a:ea typeface="+mn-ea"/>
                <a:cs typeface="+mn-cs"/>
              </a:rPr>
              <a:t>У тебя же их четыре! </a:t>
            </a:r>
          </a:p>
          <a:p>
            <a:pPr mar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ru-RU" sz="2800" kern="1200" dirty="0">
                <a:effectLst/>
                <a:latin typeface="+mn-lt"/>
                <a:ea typeface="+mn-ea"/>
                <a:cs typeface="+mn-cs"/>
              </a:rPr>
              <a:t>        Но квадрат ответил: — Брат! </a:t>
            </a:r>
          </a:p>
          <a:p>
            <a:pPr mar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ru-RU" sz="2800" kern="1200" dirty="0">
                <a:effectLst/>
                <a:latin typeface="+mn-lt"/>
                <a:ea typeface="+mn-ea"/>
                <a:cs typeface="+mn-cs"/>
              </a:rPr>
              <a:t>        Я же старше, я — квадрат: </a:t>
            </a:r>
          </a:p>
          <a:p>
            <a:pPr mar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ru-RU" sz="2800" kern="1200" dirty="0">
                <a:effectLst/>
                <a:latin typeface="+mn-lt"/>
                <a:ea typeface="+mn-ea"/>
                <a:cs typeface="+mn-cs"/>
              </a:rPr>
              <a:t>        Я сказал еще </a:t>
            </a:r>
            <a:r>
              <a:rPr lang="ru-RU" sz="2800" kern="1200" dirty="0" err="1">
                <a:effectLst/>
                <a:latin typeface="+mn-lt"/>
                <a:ea typeface="+mn-ea"/>
                <a:cs typeface="+mn-cs"/>
              </a:rPr>
              <a:t>нежней</a:t>
            </a:r>
            <a:r>
              <a:rPr lang="ru-RU" sz="2800" kern="1200" dirty="0"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ru-RU" sz="2800" kern="1200" dirty="0">
                <a:effectLst/>
                <a:latin typeface="+mn-lt"/>
                <a:ea typeface="+mn-ea"/>
                <a:cs typeface="+mn-cs"/>
              </a:rPr>
              <a:t>         — Неизвестно, кто нужней!</a:t>
            </a:r>
          </a:p>
          <a:p>
            <a:pPr marL="22860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endParaRPr lang="ru-RU" sz="2800" kern="1200" dirty="0"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45625" y="1285875"/>
            <a:ext cx="2009775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4875" y="2655888"/>
            <a:ext cx="1754188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52650" y="1131888"/>
            <a:ext cx="7886700" cy="4513262"/>
          </a:xfrm>
        </p:spPr>
        <p:txBody>
          <a:bodyPr>
            <a:normAutofit/>
          </a:bodyPr>
          <a:lstStyle/>
          <a:p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1800"/>
              <a:t>Но настала ночь, и к брату,</a:t>
            </a:r>
            <a:br>
              <a:rPr lang="ru-RU" sz="1800"/>
            </a:br>
            <a:r>
              <a:rPr lang="ru-RU" sz="1800"/>
              <a:t>Натыкаясь на столы,</a:t>
            </a:r>
            <a:br>
              <a:rPr lang="ru-RU" sz="1800"/>
            </a:br>
            <a:r>
              <a:rPr lang="ru-RU" sz="1800"/>
              <a:t>Младший лезет воровато</a:t>
            </a:r>
            <a:br>
              <a:rPr lang="ru-RU" sz="1800"/>
            </a:br>
            <a:r>
              <a:rPr lang="ru-RU" sz="1800"/>
              <a:t>Срезать старшему углы. </a:t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>        Уходя сказал:</a:t>
            </a:r>
            <a:br>
              <a:rPr lang="ru-RU" sz="1800"/>
            </a:br>
            <a:r>
              <a:rPr lang="ru-RU" sz="1800"/>
              <a:t>         — Приятных я тебе желаю снов!</a:t>
            </a:r>
            <a:br>
              <a:rPr lang="ru-RU" sz="1800"/>
            </a:br>
            <a:r>
              <a:rPr lang="ru-RU" sz="1800"/>
              <a:t>        Спать, ложился — был квадратным, </a:t>
            </a:r>
            <a:br>
              <a:rPr lang="ru-RU" sz="1800"/>
            </a:br>
            <a:r>
              <a:rPr lang="ru-RU" sz="1800"/>
              <a:t>        А проснешься без углов!</a:t>
            </a:r>
            <a:br>
              <a:rPr lang="ru-RU" sz="1800"/>
            </a:br>
            <a:r>
              <a:rPr lang="ru-RU" sz="1800"/>
              <a:t>Но наутро младший брат</a:t>
            </a:r>
            <a:br>
              <a:rPr lang="ru-RU" sz="1800"/>
            </a:br>
            <a:r>
              <a:rPr lang="ru-RU" sz="1800"/>
              <a:t>Страшной мести был не рад.</a:t>
            </a:r>
            <a:br>
              <a:rPr lang="ru-RU" sz="1800"/>
            </a:br>
            <a:r>
              <a:rPr lang="ru-RU" sz="1800"/>
              <a:t>Поглядел он — нет квадрата,</a:t>
            </a:r>
            <a:br>
              <a:rPr lang="ru-RU" sz="1800"/>
            </a:br>
            <a:r>
              <a:rPr lang="ru-RU" sz="1800"/>
              <a:t>Онемел, стоял без слов...</a:t>
            </a:r>
            <a:br>
              <a:rPr lang="ru-RU" sz="1800"/>
            </a:br>
            <a:r>
              <a:rPr lang="ru-RU" sz="1800"/>
              <a:t>Вот так месть! Теперь у брата</a:t>
            </a:r>
            <a:br>
              <a:rPr lang="ru-RU" sz="1800"/>
            </a:br>
            <a:r>
              <a:rPr lang="ru-RU" sz="1800"/>
              <a:t>Восемь новеньких углов.</a:t>
            </a:r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811838" y="933450"/>
            <a:ext cx="1400175" cy="25987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3288" y="2522538"/>
            <a:ext cx="9144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0263" y="2930525"/>
            <a:ext cx="1697037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7975" y="1160463"/>
            <a:ext cx="2554288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>
          <a:xfrm>
            <a:off x="1016000" y="0"/>
            <a:ext cx="9161463" cy="1066800"/>
          </a:xfrm>
        </p:spPr>
        <p:txBody>
          <a:bodyPr/>
          <a:lstStyle/>
          <a:p>
            <a:r>
              <a:rPr lang="ru-RU">
                <a:solidFill>
                  <a:schemeClr val="folHlink"/>
                </a:solidFill>
              </a:rPr>
              <a:t>Обыкновенные дроби.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4294967295"/>
          </p:nvPr>
        </p:nvSpPr>
        <p:spPr>
          <a:xfrm>
            <a:off x="812800" y="914400"/>
            <a:ext cx="10261600" cy="4800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>
                <a:solidFill>
                  <a:schemeClr val="accent2"/>
                </a:solidFill>
              </a:rPr>
              <a:t>Каждый может за версту </a:t>
            </a:r>
          </a:p>
          <a:p>
            <a:pPr>
              <a:buFont typeface="Wingdings" pitchFamily="2" charset="2"/>
              <a:buNone/>
            </a:pPr>
            <a:r>
              <a:rPr lang="ru-RU">
                <a:solidFill>
                  <a:schemeClr val="accent2"/>
                </a:solidFill>
              </a:rPr>
              <a:t>Видеть дробную черту.</a:t>
            </a:r>
          </a:p>
          <a:p>
            <a:pPr>
              <a:buFont typeface="Wingdings" pitchFamily="2" charset="2"/>
              <a:buNone/>
            </a:pPr>
            <a:r>
              <a:rPr lang="ru-RU">
                <a:solidFill>
                  <a:schemeClr val="accent2"/>
                </a:solidFill>
              </a:rPr>
              <a:t>Над  чертой – </a:t>
            </a:r>
            <a:r>
              <a:rPr lang="ru-RU" b="1">
                <a:solidFill>
                  <a:schemeClr val="folHlink"/>
                </a:solidFill>
              </a:rPr>
              <a:t>числитель</a:t>
            </a:r>
            <a:r>
              <a:rPr lang="ru-RU">
                <a:solidFill>
                  <a:schemeClr val="accent2"/>
                </a:solidFill>
              </a:rPr>
              <a:t>, знайте,</a:t>
            </a:r>
          </a:p>
          <a:p>
            <a:pPr>
              <a:buFont typeface="Wingdings" pitchFamily="2" charset="2"/>
              <a:buNone/>
            </a:pPr>
            <a:r>
              <a:rPr lang="ru-RU">
                <a:solidFill>
                  <a:schemeClr val="accent2"/>
                </a:solidFill>
              </a:rPr>
              <a:t>Под чертою – </a:t>
            </a:r>
            <a:r>
              <a:rPr lang="ru-RU" b="1">
                <a:solidFill>
                  <a:schemeClr val="folHlink"/>
                </a:solidFill>
              </a:rPr>
              <a:t>знаменатель.</a:t>
            </a:r>
          </a:p>
          <a:p>
            <a:pPr>
              <a:buFont typeface="Wingdings" pitchFamily="2" charset="2"/>
              <a:buNone/>
            </a:pPr>
            <a:r>
              <a:rPr lang="ru-RU">
                <a:solidFill>
                  <a:schemeClr val="accent2"/>
                </a:solidFill>
              </a:rPr>
              <a:t>Дробь такую, непременно,</a:t>
            </a:r>
          </a:p>
          <a:p>
            <a:pPr>
              <a:buFont typeface="Wingdings" pitchFamily="2" charset="2"/>
              <a:buNone/>
            </a:pPr>
            <a:r>
              <a:rPr lang="ru-RU">
                <a:solidFill>
                  <a:schemeClr val="accent2"/>
                </a:solidFill>
              </a:rPr>
              <a:t>Надо звать </a:t>
            </a:r>
            <a:r>
              <a:rPr lang="ru-RU" b="1">
                <a:solidFill>
                  <a:schemeClr val="folHlink"/>
                </a:solidFill>
              </a:rPr>
              <a:t>обыкновенной</a:t>
            </a:r>
            <a:r>
              <a:rPr lang="ru-RU">
                <a:solidFill>
                  <a:schemeClr val="folHlink"/>
                </a:solidFill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ru-RU" i="1"/>
              <a:t>Назовите числитель и знаменатель</a:t>
            </a:r>
          </a:p>
          <a:p>
            <a:pPr>
              <a:buFont typeface="Wingdings" pitchFamily="2" charset="2"/>
              <a:buNone/>
            </a:pPr>
            <a:r>
              <a:rPr lang="ru-RU" i="1"/>
              <a:t>каждой     дроби 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04400" y="3124200"/>
            <a:ext cx="5588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4800" y="5410200"/>
            <a:ext cx="76676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32800" y="5257800"/>
            <a:ext cx="887413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7200" y="5257800"/>
            <a:ext cx="750888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52000" y="1219200"/>
            <a:ext cx="1052513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2" dur="1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>
                <a:solidFill>
                  <a:schemeClr val="folHlink"/>
                </a:solidFill>
              </a:rPr>
              <a:t>Запишите в виде обыкновенной дроби.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/>
              <a:t>Две седьмых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Четыре девятых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Одна сотая 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Шесть восьмых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Три двадцать пятых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Половина 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676400"/>
            <a:ext cx="7493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4000" y="2286000"/>
            <a:ext cx="4064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7600" y="3505200"/>
            <a:ext cx="539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8400" y="2971800"/>
            <a:ext cx="7350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5200" y="4038600"/>
            <a:ext cx="10160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4724400"/>
            <a:ext cx="5842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44475"/>
            <a:ext cx="11180763" cy="1090613"/>
          </a:xfrm>
        </p:spPr>
        <p:txBody>
          <a:bodyPr/>
          <a:lstStyle/>
          <a:p>
            <a:r>
              <a:rPr lang="ru-RU">
                <a:solidFill>
                  <a:schemeClr val="folHlink"/>
                </a:solidFill>
              </a:rPr>
              <a:t>Подумай и ответь.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4294967295"/>
          </p:nvPr>
        </p:nvSpPr>
        <p:spPr>
          <a:xfrm>
            <a:off x="914400" y="1447800"/>
            <a:ext cx="10261600" cy="4572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Какая часть фигуры закрашена?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133600"/>
            <a:ext cx="2260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4400" y="2286000"/>
            <a:ext cx="32893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6400" y="2057400"/>
            <a:ext cx="22987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191000"/>
            <a:ext cx="22352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16800" y="4191000"/>
            <a:ext cx="27940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16000" y="4114800"/>
            <a:ext cx="18288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08800" y="2133600"/>
            <a:ext cx="5715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668000" y="2133600"/>
            <a:ext cx="698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48000" y="3886200"/>
            <a:ext cx="4572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1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99200" y="3810000"/>
            <a:ext cx="5461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2" name="Picture 1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363200" y="3962400"/>
            <a:ext cx="4953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3" name="Picture 1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336800" y="1981200"/>
            <a:ext cx="481013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78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1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6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1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6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9161463" cy="762000"/>
          </a:xfrm>
        </p:spPr>
        <p:txBody>
          <a:bodyPr/>
          <a:lstStyle/>
          <a:p>
            <a:r>
              <a:rPr lang="ru-RU">
                <a:solidFill>
                  <a:schemeClr val="folHlink"/>
                </a:solidFill>
              </a:rPr>
              <a:t>Домашнее задание: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idx="4294967295"/>
          </p:nvPr>
        </p:nvSpPr>
        <p:spPr>
          <a:xfrm>
            <a:off x="914400" y="762000"/>
            <a:ext cx="10769600" cy="5715000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ru-RU"/>
              <a:t>Составьте задания по теме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/>
              <a:t>обыкновенные дроби,п.19, №318 и к/з стр.93</a:t>
            </a:r>
          </a:p>
          <a:p>
            <a:pPr marL="609600" indent="-609600"/>
            <a:endParaRPr lang="ru-RU"/>
          </a:p>
          <a:p>
            <a:pPr marL="609600" indent="-609600"/>
            <a:endParaRPr lang="ru-RU"/>
          </a:p>
          <a:p>
            <a:pPr marL="609600" indent="-609600">
              <a:buFont typeface="Wingdings" pitchFamily="2" charset="2"/>
              <a:buNone/>
            </a:pPr>
            <a:r>
              <a:rPr lang="ru-RU" b="1" i="1">
                <a:solidFill>
                  <a:schemeClr val="tx2"/>
                </a:solidFill>
              </a:rPr>
              <a:t>         Окончен урок. 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b="1" i="1">
                <a:solidFill>
                  <a:schemeClr val="tx2"/>
                </a:solidFill>
              </a:rPr>
              <a:t>         И опять перемена.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b="1" i="1">
                <a:solidFill>
                  <a:schemeClr val="tx2"/>
                </a:solidFill>
              </a:rPr>
              <a:t>         И шум в коридоре опять.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b="1" i="1">
                <a:solidFill>
                  <a:schemeClr val="tx2"/>
                </a:solidFill>
              </a:rPr>
              <a:t>         Друг другу должны мы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b="1" i="1">
                <a:solidFill>
                  <a:schemeClr val="tx2"/>
                </a:solidFill>
              </a:rPr>
              <a:t>         Успеть непременно 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b="1" i="1">
                <a:solidFill>
                  <a:schemeClr val="tx2"/>
                </a:solidFill>
              </a:rPr>
              <a:t>         Скорей обо всём рассказать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819400"/>
            <a:ext cx="2668588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36000" y="1981200"/>
            <a:ext cx="3009900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152650" y="1085850"/>
            <a:ext cx="7886700" cy="3175000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ru-RU" sz="2800"/>
              <a:t>Почему торжественно вокруг?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ru-RU" sz="2800"/>
              <a:t>Слышите, как быстро смолкла речь?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ru-RU" sz="2800"/>
              <a:t>Это о царице всех наук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ru-RU" sz="2800"/>
              <a:t>Поведем сегодня с вами речь.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ru-RU" sz="2800"/>
              <a:t>Не случайно ей такой почет.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ru-RU" sz="2800"/>
              <a:t>Это ей дано давать ответы,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ru-RU" sz="2800"/>
              <a:t>Как хороший выполнить расчет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ru-RU" sz="2800"/>
              <a:t>Для постройки здания, ракеты.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endParaRPr lang="ru-RU" sz="2800"/>
          </a:p>
        </p:txBody>
      </p:sp>
      <p:sp>
        <p:nvSpPr>
          <p:cNvPr id="4" name="Прямоугольник 3"/>
          <p:cNvSpPr/>
          <p:nvPr/>
        </p:nvSpPr>
        <p:spPr>
          <a:xfrm>
            <a:off x="4156171" y="4871405"/>
            <a:ext cx="6725226" cy="1177245"/>
          </a:xfrm>
          <a:prstGeom prst="rect">
            <a:avLst/>
          </a:prstGeom>
          <a:noFill/>
        </p:spPr>
        <p:txBody>
          <a:bodyPr lIns="68580" tIns="34290" rIns="68580" bIns="34290">
            <a:spAutoFit/>
            <a:scene3d>
              <a:camera prst="orthographicFront">
                <a:rot lat="600000" lon="1800001" rev="599999"/>
              </a:camera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9525">
                  <a:solidFill>
                    <a:schemeClr val="bg1">
                      <a:alpha val="7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+mn-cs"/>
              </a:rPr>
              <a:t>Математика</a:t>
            </a:r>
          </a:p>
        </p:txBody>
      </p:sp>
      <p:pic>
        <p:nvPicPr>
          <p:cNvPr id="1536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66300" y="177800"/>
            <a:ext cx="2230438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06600" y="1073150"/>
            <a:ext cx="8386763" cy="488950"/>
          </a:xfrm>
        </p:spPr>
        <p:txBody>
          <a:bodyPr>
            <a:normAutofit/>
          </a:bodyPr>
          <a:lstStyle/>
          <a:p>
            <a:r>
              <a:rPr lang="ru-RU" sz="4000"/>
              <a:t>Первый тур (разминка)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452688" y="2290763"/>
            <a:ext cx="3833812" cy="3635375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ru-RU" sz="1700"/>
              <a:t>«В семь двадцать встаем,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ru-RU" sz="1700"/>
              <a:t>Производим зарядку. 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ru-RU" sz="1700"/>
              <a:t>В семь тридцать,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ru-RU" sz="1700"/>
              <a:t>Умывшись холодной водой,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ru-RU" sz="1700"/>
              <a:t>Застелем постель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ru-RU" sz="1700"/>
              <a:t>И займемся едой.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ru-RU" sz="1700"/>
              <a:t>Без четверти восемь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ru-RU" sz="1700"/>
              <a:t>Дрова мы приносим.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ru-RU" sz="1700"/>
              <a:t>Готовим по плану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ru-RU" sz="1700"/>
              <a:t>Похлебку Полкану —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ru-RU" sz="1700"/>
              <a:t>И в класс направляемся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ru-RU" sz="1700"/>
              <a:t>В восемь ноль пять».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endParaRPr lang="ru-RU" sz="170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973638" y="4203700"/>
            <a:ext cx="5237162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700">
                <a:latin typeface="Calibri" pitchFamily="34" charset="0"/>
              </a:rPr>
              <a:t>Вопрос: сколько времени уходит у </a:t>
            </a:r>
          </a:p>
          <a:p>
            <a:r>
              <a:rPr lang="ru-RU" sz="2700">
                <a:latin typeface="Calibri" pitchFamily="34" charset="0"/>
              </a:rPr>
              <a:t>Ивана от подъема до выхода в школу?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924800" y="5380038"/>
            <a:ext cx="1766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45 минут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52650" y="1639888"/>
            <a:ext cx="52165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>
                <a:latin typeface="Calibri" pitchFamily="34" charset="0"/>
              </a:rPr>
              <a:t>Любитель порядка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65938" y="1639888"/>
            <a:ext cx="1452562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Первый тур (устный счет)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ru-RU"/>
              <a:t>Два цыпленка стоят, </a:t>
            </a:r>
          </a:p>
          <a:p>
            <a:pPr marL="0" indent="0">
              <a:buFont typeface="Wingdings" pitchFamily="2" charset="2"/>
              <a:buNone/>
            </a:pPr>
            <a:r>
              <a:rPr lang="ru-RU"/>
              <a:t>Два в скорлупках сидят. </a:t>
            </a:r>
          </a:p>
          <a:p>
            <a:pPr marL="0" indent="0">
              <a:buFont typeface="Wingdings" pitchFamily="2" charset="2"/>
              <a:buNone/>
            </a:pPr>
            <a:r>
              <a:rPr lang="ru-RU"/>
              <a:t>Шесть яиц под крылом </a:t>
            </a:r>
          </a:p>
          <a:p>
            <a:pPr marL="0" indent="0">
              <a:buFont typeface="Wingdings" pitchFamily="2" charset="2"/>
              <a:buNone/>
            </a:pPr>
            <a:r>
              <a:rPr lang="ru-RU"/>
              <a:t>У наседки лежат. </a:t>
            </a:r>
          </a:p>
          <a:p>
            <a:pPr marL="0" indent="0">
              <a:buFont typeface="Wingdings" pitchFamily="2" charset="2"/>
              <a:buNone/>
            </a:pPr>
            <a:r>
              <a:rPr lang="ru-RU"/>
              <a:t>Посчитай поскорей,     </a:t>
            </a:r>
          </a:p>
          <a:p>
            <a:pPr marL="0" indent="0">
              <a:buFont typeface="Wingdings" pitchFamily="2" charset="2"/>
              <a:buNone/>
            </a:pPr>
            <a:r>
              <a:rPr lang="ru-RU"/>
              <a:t>Отвечай поточней: </a:t>
            </a:r>
          </a:p>
          <a:p>
            <a:pPr marL="0" indent="0">
              <a:buFont typeface="Wingdings" pitchFamily="2" charset="2"/>
              <a:buNone/>
            </a:pPr>
            <a:r>
              <a:rPr lang="ru-RU"/>
              <a:t>Сколько будет цыплят </a:t>
            </a:r>
          </a:p>
          <a:p>
            <a:pPr marL="0" indent="0">
              <a:buFont typeface="Wingdings" pitchFamily="2" charset="2"/>
              <a:buNone/>
            </a:pPr>
            <a:r>
              <a:rPr lang="ru-RU"/>
              <a:t>У наседки моей?</a:t>
            </a:r>
          </a:p>
          <a:p>
            <a:pPr marL="0" indent="0"/>
            <a:endParaRPr lang="ru-R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0" y="5776913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10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5500" y="1825625"/>
            <a:ext cx="45402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Первый тур (размышляй)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452688" y="2292350"/>
            <a:ext cx="8005762" cy="23336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3700"/>
              <a:t> Это слово имеет латинское происхождение, означающее «Лен, льняная нить, шнур, веревка». Назовите это слово в том значении, в каком мы употребляем его сейчас. </a:t>
            </a:r>
          </a:p>
          <a:p>
            <a:pPr marL="0" indent="0">
              <a:buFont typeface="Wingdings" pitchFamily="2" charset="2"/>
              <a:buNone/>
            </a:pPr>
            <a:endParaRPr lang="ru-RU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15238" y="4213225"/>
            <a:ext cx="24241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(Линия.)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body" idx="4294967295"/>
          </p:nvPr>
        </p:nvSpPr>
        <p:spPr>
          <a:xfrm>
            <a:off x="914400" y="990600"/>
            <a:ext cx="10972800" cy="52117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>
                <a:solidFill>
                  <a:schemeClr val="accent2"/>
                </a:solidFill>
              </a:rPr>
              <a:t>Разгадайте ребус и узнаете название второго тура.</a:t>
            </a:r>
            <a:br>
              <a:rPr lang="ru-RU">
                <a:solidFill>
                  <a:schemeClr val="accent2"/>
                </a:solidFill>
              </a:rPr>
            </a:br>
            <a:r>
              <a:rPr lang="ru-RU">
                <a:solidFill>
                  <a:schemeClr val="accent2"/>
                </a:solidFill>
              </a:rPr>
              <a:t/>
            </a:r>
            <a:br>
              <a:rPr lang="ru-RU">
                <a:solidFill>
                  <a:schemeClr val="accent2"/>
                </a:solidFill>
              </a:rPr>
            </a:br>
            <a:r>
              <a:rPr lang="ru-RU">
                <a:solidFill>
                  <a:schemeClr val="accent2"/>
                </a:solidFill>
              </a:rPr>
              <a:t/>
            </a:r>
            <a:br>
              <a:rPr lang="ru-RU">
                <a:solidFill>
                  <a:schemeClr val="accent2"/>
                </a:solidFill>
              </a:rPr>
            </a:br>
            <a:r>
              <a:rPr lang="ru-RU">
                <a:solidFill>
                  <a:schemeClr val="accent2"/>
                </a:solidFill>
              </a:rPr>
              <a:t/>
            </a:r>
            <a:br>
              <a:rPr lang="ru-RU">
                <a:solidFill>
                  <a:schemeClr val="accent2"/>
                </a:solidFill>
              </a:rPr>
            </a:br>
            <a:r>
              <a:rPr lang="ru-RU">
                <a:solidFill>
                  <a:schemeClr val="accent2"/>
                </a:solidFill>
              </a:rPr>
              <a:t/>
            </a:r>
            <a:br>
              <a:rPr lang="ru-RU">
                <a:solidFill>
                  <a:schemeClr val="accent2"/>
                </a:solidFill>
              </a:rPr>
            </a:br>
            <a:r>
              <a:rPr lang="ru-RU">
                <a:solidFill>
                  <a:schemeClr val="accent2"/>
                </a:solidFill>
              </a:rPr>
              <a:t/>
            </a:r>
            <a:br>
              <a:rPr lang="ru-RU">
                <a:solidFill>
                  <a:schemeClr val="accent2"/>
                </a:solidFill>
              </a:rPr>
            </a:br>
            <a:r>
              <a:rPr lang="ru-RU">
                <a:solidFill>
                  <a:schemeClr val="accent2"/>
                </a:solidFill>
              </a:rPr>
              <a:t>         </a:t>
            </a:r>
          </a:p>
          <a:p>
            <a:pPr>
              <a:buFont typeface="Wingdings" pitchFamily="2" charset="2"/>
              <a:buNone/>
            </a:pPr>
            <a:r>
              <a:rPr lang="ru-RU">
                <a:solidFill>
                  <a:schemeClr val="accent2"/>
                </a:solidFill>
              </a:rPr>
              <a:t>        </a:t>
            </a:r>
            <a:r>
              <a:rPr lang="ru-RU" b="1">
                <a:solidFill>
                  <a:schemeClr val="folHlink"/>
                </a:solidFill>
              </a:rPr>
              <a:t>«Дроби»</a:t>
            </a:r>
          </a:p>
          <a:p>
            <a:pPr>
              <a:buFont typeface="Wingdings" pitchFamily="2" charset="2"/>
              <a:buNone/>
            </a:pPr>
            <a:endParaRPr lang="ru-RU" b="1">
              <a:solidFill>
                <a:schemeClr val="accent2"/>
              </a:solidFill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0" y="2590800"/>
            <a:ext cx="131445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9600" y="3048000"/>
            <a:ext cx="16256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3048000"/>
            <a:ext cx="1524000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936875" y="1381125"/>
            <a:ext cx="7102475" cy="639763"/>
          </a:xfrm>
        </p:spPr>
        <p:txBody>
          <a:bodyPr>
            <a:normAutofit/>
          </a:bodyPr>
          <a:lstStyle/>
          <a:p>
            <a:r>
              <a:rPr lang="ru-RU" sz="4000"/>
              <a:t>ВТОРОЙ  ТУР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6000" b="1">
                <a:latin typeface="Times New Roman" pitchFamily="18" charset="0"/>
                <a:cs typeface="Times New Roman" pitchFamily="18" charset="0"/>
              </a:rPr>
              <a:t>Дробные числа </a:t>
            </a:r>
            <a:endParaRPr lang="ru-RU" sz="6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44475"/>
            <a:ext cx="11180763" cy="1090613"/>
          </a:xfrm>
        </p:spPr>
        <p:txBody>
          <a:bodyPr/>
          <a:lstStyle/>
          <a:p>
            <a:r>
              <a:rPr lang="ru-RU" b="0">
                <a:solidFill>
                  <a:schemeClr val="folHlink"/>
                </a:solidFill>
              </a:rPr>
              <a:t>Половина. 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4294967295"/>
          </p:nvPr>
        </p:nvSpPr>
        <p:spPr>
          <a:xfrm>
            <a:off x="914400" y="1447800"/>
            <a:ext cx="10261600" cy="4038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>
                <a:solidFill>
                  <a:schemeClr val="accent2"/>
                </a:solidFill>
              </a:rPr>
              <a:t> Самая известная доля – это, конечно, половина. Слова с приставкой «пол» можно услышать часто: полчаса, полкилометра… Разделили целое на две части – «половина». </a:t>
            </a:r>
          </a:p>
          <a:p>
            <a:pPr>
              <a:buFont typeface="Wingdings" pitchFamily="2" charset="2"/>
              <a:buNone/>
            </a:pPr>
            <a:endParaRPr lang="ru-RU" b="1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b="1">
                <a:solidFill>
                  <a:schemeClr val="accent2"/>
                </a:solidFill>
              </a:rPr>
              <a:t>      Долю     называют </a:t>
            </a:r>
            <a:r>
              <a:rPr lang="ru-RU" b="1">
                <a:solidFill>
                  <a:schemeClr val="folHlink"/>
                </a:solidFill>
              </a:rPr>
              <a:t>половина</a:t>
            </a:r>
            <a:r>
              <a:rPr lang="ru-RU" b="1"/>
              <a:t>.</a:t>
            </a:r>
            <a:endParaRPr lang="ru-RU" b="1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None/>
            </a:pPr>
            <a:endParaRPr lang="ru-RU" b="1">
              <a:solidFill>
                <a:schemeClr val="accent2"/>
              </a:solidFill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4648200"/>
            <a:ext cx="55721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3886200"/>
            <a:ext cx="1535113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45600" y="3886200"/>
            <a:ext cx="169068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5762640</TotalTime>
  <Words>628</Words>
  <Application>Microsoft Office PowerPoint</Application>
  <PresentationFormat>Произвольный</PresentationFormat>
  <Paragraphs>130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Arial Black</vt:lpstr>
      <vt:lpstr>Times New Roman</vt:lpstr>
      <vt:lpstr>Wingdings</vt:lpstr>
      <vt:lpstr>Calibri</vt:lpstr>
      <vt:lpstr>Трава</vt:lpstr>
      <vt:lpstr>Обыкновенные дроби </vt:lpstr>
      <vt:lpstr>Слайд 2</vt:lpstr>
      <vt:lpstr>Слайд 3</vt:lpstr>
      <vt:lpstr>Первый тур (разминка)</vt:lpstr>
      <vt:lpstr>Первый тур (устный счет)</vt:lpstr>
      <vt:lpstr>Первый тур (размышляй)</vt:lpstr>
      <vt:lpstr>Слайд 7</vt:lpstr>
      <vt:lpstr>ВТОРОЙ  ТУР</vt:lpstr>
      <vt:lpstr>Половина. </vt:lpstr>
      <vt:lpstr>Треть. </vt:lpstr>
      <vt:lpstr>Четверть. </vt:lpstr>
      <vt:lpstr>Слайд 12</vt:lpstr>
      <vt:lpstr>Слайд 13</vt:lpstr>
      <vt:lpstr>Изобразите как разделить пирог на всех гостей ? Какая часть пирога достанется каждому гостю? </vt:lpstr>
      <vt:lpstr>Слайд 15</vt:lpstr>
      <vt:lpstr>Слайд 16</vt:lpstr>
      <vt:lpstr>Как быстро найти сумму чисел от 1 до 100? Вычислите.  </vt:lpstr>
      <vt:lpstr>Проблема : Как решить эту старинную задачу? </vt:lpstr>
      <vt:lpstr>Как решить эту старинную задачу про гусей? </vt:lpstr>
      <vt:lpstr>ТРЕТИЙ ТУР (поэтический)  Стихи о математике </vt:lpstr>
      <vt:lpstr> ТРЕУГОЛЬНИК И КВАДРАТ </vt:lpstr>
      <vt:lpstr>  Но настала ночь, и к брату, Натыкаясь на столы, Младший лезет воровато Срезать старшему углы.           Уходя сказал:          — Приятных я тебе желаю снов!         Спать, ложился — был квадратным,          А проснешься без углов! Но наутро младший брат Страшной мести был не рад. Поглядел он — нет квадрата, Онемел, стоял без слов... Вот так месть! Теперь у брата Восемь новеньких углов. </vt:lpstr>
      <vt:lpstr>Обыкновенные дроби.</vt:lpstr>
      <vt:lpstr>Запишите в виде обыкновенной дроби.</vt:lpstr>
      <vt:lpstr>Подумай и ответь.</vt:lpstr>
      <vt:lpstr>Домашнее задание: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Обыкновенные дроби</dc:title>
  <dc:creator>Светлана</dc:creator>
  <cp:lastModifiedBy>Федор</cp:lastModifiedBy>
  <cp:revision>33</cp:revision>
  <dcterms:created xsi:type="dcterms:W3CDTF">2016-12-13T21:58:48Z</dcterms:created>
  <dcterms:modified xsi:type="dcterms:W3CDTF">2018-11-25T15:59:06Z</dcterms:modified>
</cp:coreProperties>
</file>