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5" r:id="rId6"/>
    <p:sldId id="267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4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4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8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9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7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72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2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15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1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8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6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6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6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5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6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9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761ECD-8E53-4DBD-AE6D-F687FCE488C8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D85E72-C3C7-4D56-A91D-13145A140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5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312" y="2594617"/>
            <a:ext cx="10515600" cy="1325563"/>
          </a:xfrm>
        </p:spPr>
        <p:txBody>
          <a:bodyPr/>
          <a:lstStyle/>
          <a:p>
            <a:pPr algn="ctr"/>
            <a: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Омская академия МВД России</a:t>
            </a:r>
            <a:b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9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215" y="201201"/>
            <a:ext cx="7547766" cy="9186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Linux Libertine"/>
              </a:rPr>
              <a:t>История </a:t>
            </a:r>
            <a:r>
              <a:rPr lang="ru-RU" dirty="0">
                <a:solidFill>
                  <a:srgbClr val="000000"/>
                </a:solidFill>
                <a:latin typeface="Linux Libertine"/>
              </a:rPr>
              <a:t/>
            </a:r>
            <a:br>
              <a:rPr lang="ru-RU" dirty="0">
                <a:solidFill>
                  <a:srgbClr val="000000"/>
                </a:solidFill>
                <a:latin typeface="Linux Libertine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3635" y="794105"/>
            <a:ext cx="8930748" cy="4753939"/>
          </a:xfrm>
        </p:spPr>
        <p:txBody>
          <a:bodyPr>
            <a:noAutofit/>
          </a:bodyPr>
          <a:lstStyle/>
          <a:p>
            <a:pPr algn="ctr"/>
            <a:endParaRPr lang="ru-RU" sz="1800" dirty="0" smtClean="0"/>
          </a:p>
          <a:p>
            <a:pPr algn="ctr"/>
            <a:r>
              <a:rPr lang="ru-RU" dirty="0" smtClean="0"/>
              <a:t>История </a:t>
            </a:r>
            <a:r>
              <a:rPr lang="ru-RU" dirty="0"/>
              <a:t>Омской академии Министерства внутренних дел Российской Федерации — старейшего учебного заведения системы МВД России берёт начало от Омских курсов командного состава милиции, открытых 17 апреля 1920 года. Краткосрочные курсы командного состава милиции через два года реорганизованы в школу среднего комсостава милиции с двухгодичным сроком обучения, готовящую кадры для Урала, Сибири и Дальнего Востока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/>
              <a:t>Сегодня Омская академия МВД России осуществляет подготовку специалистов для оперативных и следственных подразделений, участковых уполномоченных полиции, научно-педагогических кадров, а также профессиональное обучение, повышение квалификации и переподготовку по различным образовательным программам.</a:t>
            </a:r>
          </a:p>
        </p:txBody>
      </p:sp>
    </p:spTree>
    <p:extLst>
      <p:ext uri="{BB962C8B-B14F-4D97-AF65-F5344CB8AC3E}">
        <p14:creationId xmlns:p14="http://schemas.microsoft.com/office/powerpoint/2010/main" val="38539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0517" y="616449"/>
            <a:ext cx="5164161" cy="5341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Общая информация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7223" y="883526"/>
            <a:ext cx="8930748" cy="860400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Образовательный процесс обеспечивают учебно-научный комплекс подготовки сотрудников оперативных подразделений, состоящий из четырех кафедр, учебно-научный комплекс профессиональной служебной и физической подготовки, в состав которого входит три кафедры, а также 9 кафедр юридического, экономического и гуманитарного профиля. На кафедрах работают 28 докторов наук, профессоров, более 150 кандидатов наук, доцентов, более 80 процентов преподавателей академии имеет опыт службы в подразделениях территориальных органов внутренних дел по профилю подготовки обучающихся. 15 сотрудников и работников академии награждены государственными наградами, 12 человек удостоены почетных званий Российской Федерации.</a:t>
            </a:r>
          </a:p>
          <a:p>
            <a:pPr algn="l"/>
            <a:endParaRPr lang="ru-RU" sz="1800" dirty="0"/>
          </a:p>
          <a:p>
            <a:pPr algn="l"/>
            <a:r>
              <a:rPr lang="ru-RU" sz="1800" dirty="0" smtClean="0"/>
              <a:t>Факультеты:</a:t>
            </a:r>
            <a:endParaRPr lang="ru-RU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Факультет подготовки сотрудников полиции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Следственный факультет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Факультет заочного обучения, переподготовки и повышения квалификации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Факультет профессиональной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9342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058" y="952905"/>
            <a:ext cx="6551172" cy="5959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Международное название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7058" y="1602666"/>
            <a:ext cx="8930748" cy="400794"/>
          </a:xfrm>
        </p:spPr>
        <p:txBody>
          <a:bodyPr/>
          <a:lstStyle/>
          <a:p>
            <a:pPr algn="l"/>
            <a:r>
              <a:rPr lang="en-US" dirty="0"/>
              <a:t>Omsk academy of the Ministry of Internal Affairs Russia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7058" y="2338148"/>
            <a:ext cx="4359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22222"/>
                </a:solidFill>
                <a:latin typeface="Corbel" panose="020B0503020204020204" pitchFamily="34" charset="0"/>
              </a:rPr>
              <a:t>Сайт:</a:t>
            </a:r>
            <a:endParaRPr lang="ru-RU" sz="3200" dirty="0"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2411" y="2445870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oma.mvd.ru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2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10/978643/slides/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540912"/>
            <a:ext cx="10483402" cy="609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4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10/978643/slides/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5" y="566670"/>
            <a:ext cx="10869770" cy="563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7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468" y="675096"/>
            <a:ext cx="8002648" cy="52017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8468" y="6008082"/>
            <a:ext cx="4124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Россия, Омск, проспект Комарова,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2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84" y="469347"/>
            <a:ext cx="7620000" cy="5076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6627" y="5701987"/>
            <a:ext cx="278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Здание </a:t>
            </a:r>
            <a:r>
              <a:rPr lang="ru-RU" b="1" dirty="0">
                <a:solidFill>
                  <a:srgbClr val="000000"/>
                </a:solidFill>
                <a:latin typeface="Helvetica" panose="020B0604020202020204" pitchFamily="34" charset="0"/>
              </a:rPr>
              <a:t>академии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Helvetica" panose="020B0604020202020204" pitchFamily="34" charset="0"/>
              </a:rPr>
              <a:t>МВД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7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1537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Corbel" panose="020B0503020204020204" pitchFamily="34" charset="0"/>
              </a:rPr>
              <a:t>К</a:t>
            </a:r>
            <a:r>
              <a:rPr lang="ru-RU" b="1" dirty="0" smtClean="0">
                <a:latin typeface="Corbel" panose="020B0503020204020204" pitchFamily="34" charset="0"/>
              </a:rPr>
              <a:t>ак </a:t>
            </a:r>
            <a:r>
              <a:rPr lang="ru-RU" b="1" dirty="0">
                <a:latin typeface="Corbel" panose="020B0503020204020204" pitchFamily="34" charset="0"/>
              </a:rPr>
              <a:t>поступить в </a:t>
            </a:r>
            <a:r>
              <a:rPr lang="ru-RU" b="1" dirty="0" smtClean="0">
                <a:latin typeface="Corbel" panose="020B0503020204020204" pitchFamily="34" charset="0"/>
              </a:rPr>
              <a:t>академию, экзамены.</a:t>
            </a:r>
            <a:endParaRPr lang="ru-RU" b="1" dirty="0"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1119" y="365566"/>
            <a:ext cx="2551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200" dirty="0" smtClean="0"/>
              <a:t>Правовое </a:t>
            </a:r>
            <a:r>
              <a:rPr lang="ru-RU" sz="1200" dirty="0"/>
              <a:t>обеспечение национальной безопасности (специалитет, профессия «Юрист»). Период учебы – 5 лет ЕГЭ: язык, обществознание. Испытания в Академии: язык, физическая культура (сдача нормативов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1119" y="1938454"/>
            <a:ext cx="27774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Правоохранительная деятельность (специалитет, профессиональная направленность «Юрист»). Период учебы – 5 лет. На основе общего среднего образования: ЕГЭ: русский, обществознание. Испытания в Академии: язык, физическая культура </a:t>
            </a:r>
            <a:r>
              <a:rPr lang="ru-RU" sz="1400" dirty="0"/>
              <a:t>(выполнение нормативов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91119" y="3723557"/>
            <a:ext cx="30445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 Юриспруденция (подготовительные мероприятия для кадров высшей квалификационной категории, квалификация «Исследовательская деятельность. Преподаватель-исследователь»). Период – 3 года; Основание для поступления – высшее образование (после магистратуры, специалитета) Специальная дисциплина согласно профилю ; Философия; Иностранный язык.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2953" y="368794"/>
            <a:ext cx="22808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Юриспруденция (</a:t>
            </a:r>
            <a:r>
              <a:rPr lang="ru-RU" sz="1200" dirty="0" err="1"/>
              <a:t>бакалавриат</a:t>
            </a:r>
            <a:r>
              <a:rPr lang="ru-RU" sz="1200" dirty="0"/>
              <a:t>, диплом «Бакалавр») Период учебы – 5 лет. На основе 1 высшего образования: Испытания в университете: язык, обществознание, история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32953" y="1938454"/>
            <a:ext cx="25582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Правовое обеспечение национальной безопасности (специалитет, профессиональная направленность «Юрист»). 6-ти летнее обучение. Прием осуществляется на базе среднего образования; ЕГЭ: русский, обществознание, история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32953" y="3727958"/>
            <a:ext cx="2280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Правоохранительная деятельность (специалитет, профессиональная направленность «Юрист»). Период учебы – 6 лет; Набор осуществляется на базе среднего образования; ЕГЭ: русский, обществознание, история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04234" y="367718"/>
            <a:ext cx="41901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Юриспруденция (подготовительные мероприятия для сотрудников высшей категории, профессия «Исследователь. Преподаватель-исследователь». Период – 4 года; Прием осуществляется на базе высшего образования (после окончания специалитета или магистратуры); Вступительные испытания: специальная профильная дисциплина, философия, иностранный язык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585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63</TotalTime>
  <Words>406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Corbel</vt:lpstr>
      <vt:lpstr>Helvetica</vt:lpstr>
      <vt:lpstr>Linux Libertine</vt:lpstr>
      <vt:lpstr>Параллакс</vt:lpstr>
      <vt:lpstr>Омская академия МВД России </vt:lpstr>
      <vt:lpstr>История  </vt:lpstr>
      <vt:lpstr>Общая информация </vt:lpstr>
      <vt:lpstr>Международное название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Омская академия МВД России</dc:title>
  <dc:creator>User;Садыкова Алия</dc:creator>
  <cp:lastModifiedBy>пользователь</cp:lastModifiedBy>
  <cp:revision>11</cp:revision>
  <dcterms:created xsi:type="dcterms:W3CDTF">2020-04-25T10:48:27Z</dcterms:created>
  <dcterms:modified xsi:type="dcterms:W3CDTF">2021-04-18T11:11:21Z</dcterms:modified>
  <cp:contentStatus/>
</cp:coreProperties>
</file>