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74" r:id="rId9"/>
    <p:sldId id="265" r:id="rId10"/>
    <p:sldId id="264" r:id="rId11"/>
    <p:sldId id="266" r:id="rId12"/>
    <p:sldId id="275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C9A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>
        <p:scale>
          <a:sx n="118" d="100"/>
          <a:sy n="118" d="100"/>
        </p:scale>
        <p:origin x="-14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10DB158-0A83-4339-97F1-65B807B322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079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FC2EB00-E911-4115-9BE8-C518D6B672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59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98B186-A9B0-4C03-8027-C01FB3641250}" type="slidenum">
              <a:rPr lang="ru-RU"/>
              <a:pPr/>
              <a:t>1</a:t>
            </a:fld>
            <a:endParaRPr lang="ru-RU"/>
          </a:p>
        </p:txBody>
      </p:sp>
      <p:sp>
        <p:nvSpPr>
          <p:cNvPr id="16387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1F8F5E-2587-4198-AE00-B354D5B93EC8}" type="slidenum">
              <a:rPr lang="ru-RU"/>
              <a:pPr/>
              <a:t>2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D2FC19-DC0A-437E-8A7F-4A8A1B22E4BF}" type="slidenum">
              <a:rPr lang="ru-RU"/>
              <a:pPr/>
              <a:t>9</a:t>
            </a:fld>
            <a:endParaRPr lang="ru-RU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51D69D-EBE3-462C-8DB4-31B259AE3904}" type="slidenum">
              <a:rPr lang="ru-RU"/>
              <a:pPr/>
              <a:t>10</a:t>
            </a:fld>
            <a:endParaRPr lang="ru-RU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ADD6CC-F937-4F15-B96C-F8BFDBEF55CA}" type="slidenum">
              <a:rPr lang="ru-RU"/>
              <a:pPr/>
              <a:t>11</a:t>
            </a:fld>
            <a:endParaRPr lang="ru-RU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ru-RU" sz="240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ru-RU" sz="240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ru-RU" sz="240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2D3D3B-8B23-47FD-9231-2E6AA574A0C7}" type="datetime1">
              <a:rPr lang="ru-RU"/>
              <a:pPr>
                <a:defRPr/>
              </a:pPr>
              <a:t>31.10.2017</a:t>
            </a:fld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599332-F8DB-4647-91D3-C17E9F2D5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02425-7AC0-41BD-ADA2-042C590F817C}" type="datetime1">
              <a:rPr lang="ru-RU"/>
              <a:pPr>
                <a:defRPr/>
              </a:pPr>
              <a:t>31.10.2017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8B766-386A-4E0F-9E92-3E8E85D40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C974B-D917-4778-B693-D0CF8C5B6B70}" type="datetime1">
              <a:rPr lang="ru-RU"/>
              <a:pPr>
                <a:defRPr/>
              </a:pPr>
              <a:t>31.10.2017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CC38C-8840-4330-A4CC-78E7BE575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C4EB01BC-CA25-4E1A-97CB-9214AD768A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9963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7A54D1F4-9B8F-4DAE-B885-1E16C18446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369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FD263-C9E5-4C5C-99C5-F0A319B0CF52}" type="datetime1">
              <a:rPr lang="ru-RU"/>
              <a:pPr>
                <a:defRPr/>
              </a:pPr>
              <a:t>31.10.2017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A1BD4-B769-4D9B-B88B-ED8F3DA7F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61FBE-5C4C-4BA8-A2D1-F160D80F972B}" type="datetime1">
              <a:rPr lang="ru-RU"/>
              <a:pPr>
                <a:defRPr/>
              </a:pPr>
              <a:t>31.10.2017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25775-34D0-4CC3-BF19-F546623A6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85AE-29EB-4DB4-ACD7-827B5C154011}" type="datetime1">
              <a:rPr lang="ru-RU"/>
              <a:pPr>
                <a:defRPr/>
              </a:pPr>
              <a:t>31.10.2017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30782-D62C-4118-BEA5-2C55D98097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210CD-065E-469F-A690-F3E9520E1B3D}" type="datetime1">
              <a:rPr lang="ru-RU"/>
              <a:pPr>
                <a:defRPr/>
              </a:pPr>
              <a:t>31.10.2017</a:t>
            </a:fld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70476-ECF6-4D20-9D23-0E598ABE1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2EB19-A715-4188-A664-96B38BF7AD2B}" type="datetime1">
              <a:rPr lang="ru-RU"/>
              <a:pPr>
                <a:defRPr/>
              </a:pPr>
              <a:t>31.10.2017</a:t>
            </a:fld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9E745-00AA-4328-80B5-4AE74CC72D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176DF-7DD3-4544-BCB2-BF05EA2B8568}" type="datetime1">
              <a:rPr lang="ru-RU"/>
              <a:pPr>
                <a:defRPr/>
              </a:pPr>
              <a:t>31.10.2017</a:t>
            </a:fld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7C8C0-B7ED-4538-BEAC-AC98CBC083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5304B-A3E4-4B63-BDA1-B7C975ADE96C}" type="datetime1">
              <a:rPr lang="ru-RU"/>
              <a:pPr>
                <a:defRPr/>
              </a:pPr>
              <a:t>31.10.2017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AF509-DF36-4D55-9D0C-18E1A5ADE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3A9F8-FFCE-4850-AE3E-1EFBAE11ABAA}" type="datetime1">
              <a:rPr lang="ru-RU"/>
              <a:pPr>
                <a:defRPr/>
              </a:pPr>
              <a:t>31.10.2017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320DC-87C1-435E-81C5-02E8F11519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ru-RU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ru-RU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ru-RU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ru-RU" sz="2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fld id="{18E591CB-816E-445A-A480-25B2BC669CD2}" type="datetime1">
              <a:rPr lang="ru-RU"/>
              <a:pPr>
                <a:defRPr/>
              </a:pPr>
              <a:t>31.10.2017</a:t>
            </a:fld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B03ACC7-92B6-4187-A139-2E9D0F4B6B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2" r:id="rId12"/>
    <p:sldLayoutId id="2147483673" r:id="rId13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2192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8000" dirty="0" smtClean="0">
                <a:solidFill>
                  <a:schemeClr val="hlink"/>
                </a:solidFill>
                <a:latin typeface="Monotype Corsiva" pitchFamily="66" charset="0"/>
              </a:rPr>
              <a:t>Кислород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r>
              <a:rPr lang="ru-RU" dirty="0" smtClean="0"/>
              <a:t>Химия 8 класс .</a:t>
            </a:r>
          </a:p>
          <a:p>
            <a:pPr algn="r" eaLnBrk="1" hangingPunct="1"/>
            <a:r>
              <a:rPr lang="ru-RU" dirty="0" smtClean="0"/>
              <a:t>Учитель: Фомина К.Н.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ru-RU" dirty="0"/>
          </a:p>
        </p:txBody>
      </p:sp>
      <p:sp>
        <p:nvSpPr>
          <p:cNvPr id="12324" name="Rectangle 3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"/>
          </a:xfrm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12325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3276600" y="1219200"/>
            <a:ext cx="5562600" cy="4876800"/>
          </a:xfrm>
        </p:spPr>
        <p:txBody>
          <a:bodyPr/>
          <a:lstStyle/>
          <a:p>
            <a:pPr eaLnBrk="1" hangingPunct="1"/>
            <a:r>
              <a:rPr lang="ru-RU" sz="3600" smtClean="0"/>
              <a:t>Как погасить горящую древесину?</a:t>
            </a:r>
          </a:p>
          <a:p>
            <a:pPr eaLnBrk="1" hangingPunct="1"/>
            <a:r>
              <a:rPr lang="ru-RU" sz="3600" smtClean="0"/>
              <a:t>Загоревшуюся на человеке одежду?</a:t>
            </a:r>
          </a:p>
          <a:p>
            <a:pPr eaLnBrk="1" hangingPunct="1"/>
            <a:r>
              <a:rPr lang="ru-RU" sz="3600" smtClean="0"/>
              <a:t>Горящую на поверхности воды нефть?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5334000"/>
            <a:ext cx="3200400" cy="3048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46038" tIns="46038" rIns="46038" bIns="46038" anchor="ctr"/>
          <a:lstStyle/>
          <a:p>
            <a:pPr algn="r">
              <a:defRPr/>
            </a:pPr>
            <a:endParaRPr kumimoji="1" lang="ru-RU" sz="240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5638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kumimoji="1" lang="ru-RU" sz="2000" b="1">
              <a:latin typeface="Arial" charset="0"/>
            </a:endParaRPr>
          </a:p>
        </p:txBody>
      </p:sp>
      <p:graphicFrame>
        <p:nvGraphicFramePr>
          <p:cNvPr id="45056" name="Object 0"/>
          <p:cNvGraphicFramePr>
            <a:graphicFrameLocks noGrp="1" noChangeAspect="1"/>
          </p:cNvGraphicFramePr>
          <p:nvPr>
            <p:ph idx="4294967295"/>
          </p:nvPr>
        </p:nvGraphicFramePr>
        <p:xfrm>
          <a:off x="685800" y="1600200"/>
          <a:ext cx="1857375" cy="399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lip" r:id="rId4" imgW="1857600" imgH="3995640" progId="MS_ClipArt_Gallery.2">
                  <p:embed/>
                </p:oleObj>
              </mc:Choice>
              <mc:Fallback>
                <p:oleObj name="Clip" r:id="rId4" imgW="1857600" imgH="3995640" progId="MS_ClipArt_Gallery.2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00200"/>
                        <a:ext cx="1857375" cy="3995738"/>
                      </a:xfrm>
                      <a:prstGeom prst="rect">
                        <a:avLst/>
                      </a:prstGeom>
                      <a:noFill/>
                      <a:effectLst>
                        <a:outerShdw dist="107763" dir="189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AFC9A"/>
                </a:solidFill>
                <a:latin typeface="Monotype Corsiva" pitchFamily="66" charset="0"/>
              </a:rPr>
              <a:t>Применение кислорода: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743200" y="1828800"/>
            <a:ext cx="6096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800" dirty="0" smtClean="0"/>
              <a:t>Находит широкое применение в медицине и промышленности.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dirty="0" smtClean="0"/>
              <a:t>При высотных полётах лётчиков снабжают специальными приборами с кислородом.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dirty="0" smtClean="0"/>
              <a:t>При многих лёгочных и сердечных заболеваниях, а также при операциях дают вдыхать кислород из кислородных подушек.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dirty="0" smtClean="0"/>
              <a:t>Кислородом в баллонах снабжают подводные лодки.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dirty="0" smtClean="0"/>
              <a:t>Горение рыхлого горючего материала, пропитанного жидким кислородом, сопровождается взрывом, что даёт возможность применять кислород при взрывных работах.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dirty="0" smtClean="0"/>
              <a:t>Жидкий кислород применяют в реактивных двигателях, в автогенной сварке и резке металлов, даже под водой</a:t>
            </a:r>
            <a:r>
              <a:rPr lang="ru-RU" sz="1800" dirty="0" smtClean="0"/>
              <a:t>.</a:t>
            </a:r>
            <a:endParaRPr lang="ru-RU" sz="1800" dirty="0" smtClean="0"/>
          </a:p>
        </p:txBody>
      </p:sp>
      <p:pic>
        <p:nvPicPr>
          <p:cNvPr id="2" name="Picture 8" descr="BS0055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590800"/>
            <a:ext cx="2514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П. 19, 20.</a:t>
            </a:r>
          </a:p>
          <a:p>
            <a:pPr marL="0" indent="0">
              <a:buNone/>
            </a:pPr>
            <a:r>
              <a:rPr lang="ru-RU" dirty="0" smtClean="0"/>
              <a:t>Решить задачу 1.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516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708525" y="659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52400" y="304800"/>
            <a:ext cx="1188546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/>
              <a:t>Проверка домашнего задания</a:t>
            </a:r>
          </a:p>
          <a:p>
            <a:endParaRPr lang="en-US" sz="3200" dirty="0" smtClean="0"/>
          </a:p>
          <a:p>
            <a:r>
              <a:rPr lang="ru-RU" sz="3200" dirty="0" smtClean="0"/>
              <a:t>Составьте </a:t>
            </a:r>
            <a:r>
              <a:rPr lang="ru-RU" sz="3200" dirty="0"/>
              <a:t>химические формулы, пользуясь </a:t>
            </a:r>
            <a:endParaRPr lang="ru-RU" sz="3200" dirty="0" smtClean="0"/>
          </a:p>
          <a:p>
            <a:r>
              <a:rPr lang="ru-RU" sz="3200" dirty="0" smtClean="0"/>
              <a:t>валентностью</a:t>
            </a:r>
            <a:r>
              <a:rPr lang="ru-RU" sz="3200" dirty="0"/>
              <a:t>:</a:t>
            </a:r>
            <a:endParaRPr lang="ru-RU" sz="3200" dirty="0"/>
          </a:p>
          <a:p>
            <a:r>
              <a:rPr lang="ru-RU" sz="3200" dirty="0" smtClean="0"/>
              <a:t>                           </a:t>
            </a:r>
            <a:r>
              <a:rPr lang="pt-BR" sz="3200" dirty="0"/>
              <a:t>IV     V        II        III   II</a:t>
            </a:r>
          </a:p>
          <a:p>
            <a:r>
              <a:rPr lang="ru-RU" sz="3200" dirty="0" smtClean="0"/>
              <a:t>   </a:t>
            </a:r>
            <a:r>
              <a:rPr lang="ru-RU" sz="3200" u="sng" dirty="0"/>
              <a:t>1 вариант</a:t>
            </a:r>
            <a:r>
              <a:rPr lang="ru-RU" sz="3200" dirty="0"/>
              <a:t> </a:t>
            </a:r>
            <a:r>
              <a:rPr lang="ru-RU" sz="3200" dirty="0" smtClean="0"/>
              <a:t>       </a:t>
            </a:r>
            <a:r>
              <a:rPr lang="pt-BR" sz="3200" dirty="0" smtClean="0"/>
              <a:t>S </a:t>
            </a:r>
            <a:r>
              <a:rPr lang="pt-BR" sz="3200" dirty="0"/>
              <a:t>O,  N O,  Ba O,  Al  S</a:t>
            </a:r>
          </a:p>
          <a:p>
            <a:endParaRPr lang="ru-RU" sz="3200" dirty="0" smtClean="0"/>
          </a:p>
          <a:p>
            <a:r>
              <a:rPr lang="ru-RU" sz="3200" u="sng" dirty="0" smtClean="0"/>
              <a:t>   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</a:t>
            </a:r>
            <a:r>
              <a:rPr lang="ru-RU" sz="3200" u="sng" dirty="0" smtClean="0"/>
              <a:t> 2 вариант</a:t>
            </a:r>
            <a:r>
              <a:rPr lang="pt-BR" sz="3200" dirty="0"/>
              <a:t> </a:t>
            </a:r>
            <a:r>
              <a:rPr lang="ru-RU" sz="3200" dirty="0" smtClean="0"/>
              <a:t>         </a:t>
            </a:r>
            <a:r>
              <a:rPr lang="pt-BR" sz="3200" dirty="0" smtClean="0"/>
              <a:t>IV </a:t>
            </a:r>
            <a:r>
              <a:rPr lang="pt-BR" sz="3200" dirty="0"/>
              <a:t>    IV        II       </a:t>
            </a:r>
            <a:r>
              <a:rPr lang="pt-BR" sz="3200" dirty="0" smtClean="0"/>
              <a:t>   III </a:t>
            </a:r>
            <a:r>
              <a:rPr lang="pt-BR" sz="3200" dirty="0"/>
              <a:t>  </a:t>
            </a:r>
          </a:p>
          <a:p>
            <a:r>
              <a:rPr lang="ru-RU" sz="3200" dirty="0" smtClean="0"/>
              <a:t>                              </a:t>
            </a:r>
            <a:r>
              <a:rPr lang="pt-BR" sz="3200" dirty="0" smtClean="0"/>
              <a:t>C </a:t>
            </a:r>
            <a:r>
              <a:rPr lang="pt-BR" sz="3200" dirty="0"/>
              <a:t>O,  N O,  </a:t>
            </a:r>
            <a:r>
              <a:rPr lang="pt-BR" sz="3200" dirty="0" smtClean="0"/>
              <a:t>Ba</a:t>
            </a:r>
            <a:r>
              <a:rPr lang="ru-RU" sz="3200" dirty="0" smtClean="0"/>
              <a:t> </a:t>
            </a:r>
            <a:r>
              <a:rPr lang="en-US" sz="3200" dirty="0" smtClean="0"/>
              <a:t>Cl</a:t>
            </a:r>
            <a:r>
              <a:rPr lang="pt-BR" sz="3200" dirty="0" smtClean="0"/>
              <a:t>, </a:t>
            </a:r>
            <a:r>
              <a:rPr lang="pt-BR" sz="3200" dirty="0"/>
              <a:t> </a:t>
            </a:r>
            <a:r>
              <a:rPr lang="ru-RU" sz="3200" dirty="0" smtClean="0"/>
              <a:t> </a:t>
            </a:r>
            <a:r>
              <a:rPr lang="pt-BR" sz="3200" dirty="0" smtClean="0"/>
              <a:t>Al </a:t>
            </a:r>
            <a:r>
              <a:rPr lang="pt-BR" sz="3200" dirty="0"/>
              <a:t> </a:t>
            </a:r>
            <a:r>
              <a:rPr lang="pt-BR" sz="3200" dirty="0"/>
              <a:t>O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72" name="Cloud"/>
          <p:cNvSpPr>
            <a:spLocks noChangeAspect="1" noEditPoints="1" noChangeArrowheads="1"/>
          </p:cNvSpPr>
          <p:nvPr/>
        </p:nvSpPr>
        <p:spPr bwMode="auto">
          <a:xfrm flipV="1">
            <a:off x="179388" y="1412875"/>
            <a:ext cx="4897437" cy="46799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66565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ru-RU" altLang="ru-RU" sz="2700" b="1" u="sng"/>
              <a:t>Химический элемент</a:t>
            </a:r>
          </a:p>
          <a:p>
            <a:pPr algn="ctr">
              <a:buFont typeface="Wingdings" pitchFamily="2" charset="2"/>
              <a:buNone/>
            </a:pPr>
            <a:r>
              <a:rPr lang="ru-RU" altLang="ru-RU" sz="2700"/>
              <a:t>Знак элемента – О</a:t>
            </a:r>
          </a:p>
          <a:p>
            <a:pPr algn="ctr">
              <a:buFont typeface="Wingdings" pitchFamily="2" charset="2"/>
              <a:buNone/>
            </a:pPr>
            <a:r>
              <a:rPr lang="ru-RU" altLang="ru-RU" sz="2700"/>
              <a:t>Относительная атомная масса – 16</a:t>
            </a:r>
          </a:p>
          <a:p>
            <a:pPr algn="ctr">
              <a:buFont typeface="Wingdings" pitchFamily="2" charset="2"/>
              <a:buNone/>
            </a:pPr>
            <a:r>
              <a:rPr lang="ru-RU" altLang="ru-RU" sz="2700"/>
              <a:t>Валентность – </a:t>
            </a:r>
            <a:r>
              <a:rPr lang="en-US" altLang="ru-RU" sz="2700"/>
              <a:t>II </a:t>
            </a:r>
            <a:endParaRPr lang="ru-RU" altLang="ru-RU" sz="2700"/>
          </a:p>
          <a:p>
            <a:pPr algn="ctr">
              <a:buFont typeface="Wingdings" pitchFamily="2" charset="2"/>
              <a:buNone/>
            </a:pPr>
            <a:endParaRPr lang="ru-RU" altLang="ru-RU" sz="2700"/>
          </a:p>
        </p:txBody>
      </p:sp>
      <p:sp>
        <p:nvSpPr>
          <p:cNvPr id="66573" name="Cloud"/>
          <p:cNvSpPr>
            <a:spLocks noChangeAspect="1" noEditPoints="1" noChangeArrowheads="1"/>
          </p:cNvSpPr>
          <p:nvPr/>
        </p:nvSpPr>
        <p:spPr bwMode="auto">
          <a:xfrm rot="21511352" flipV="1">
            <a:off x="4497388" y="1268413"/>
            <a:ext cx="4391025" cy="476567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66571" name="AutoShape 11"/>
          <p:cNvSpPr>
            <a:spLocks noChangeArrowheads="1"/>
          </p:cNvSpPr>
          <p:nvPr/>
        </p:nvSpPr>
        <p:spPr bwMode="auto">
          <a:xfrm>
            <a:off x="2771775" y="765175"/>
            <a:ext cx="3816350" cy="86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>
                <a:solidFill>
                  <a:schemeClr val="tx1"/>
                </a:solidFill>
              </a:rPr>
              <a:t>Кислород</a:t>
            </a:r>
          </a:p>
        </p:txBody>
      </p:sp>
      <p:sp>
        <p:nvSpPr>
          <p:cNvPr id="66568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4932363" y="1989138"/>
            <a:ext cx="3525837" cy="4038600"/>
          </a:xfrm>
        </p:spPr>
        <p:txBody>
          <a:bodyPr/>
          <a:lstStyle/>
          <a:p>
            <a:r>
              <a:rPr lang="ru-RU" altLang="ru-RU" sz="2700" b="1" u="sng"/>
              <a:t>Простое вещество</a:t>
            </a:r>
          </a:p>
          <a:p>
            <a:pPr algn="ctr">
              <a:buFont typeface="Wingdings" pitchFamily="2" charset="2"/>
              <a:buNone/>
            </a:pPr>
            <a:r>
              <a:rPr lang="ru-RU" altLang="ru-RU" sz="2400"/>
              <a:t>Неметалл</a:t>
            </a:r>
          </a:p>
          <a:p>
            <a:pPr algn="ctr">
              <a:buFont typeface="Wingdings" pitchFamily="2" charset="2"/>
              <a:buNone/>
            </a:pPr>
            <a:r>
              <a:rPr lang="ru-RU" altLang="ru-RU" sz="2700"/>
              <a:t>Молекула – О</a:t>
            </a:r>
            <a:r>
              <a:rPr lang="ru-RU" altLang="ru-RU" sz="2700" baseline="-25000"/>
              <a:t>2</a:t>
            </a:r>
          </a:p>
          <a:p>
            <a:pPr algn="ctr">
              <a:buFont typeface="Wingdings" pitchFamily="2" charset="2"/>
              <a:buNone/>
            </a:pPr>
            <a:r>
              <a:rPr lang="ru-RU" altLang="ru-RU" sz="2700"/>
              <a:t>Относительная молекулярная масса - 32</a:t>
            </a:r>
          </a:p>
        </p:txBody>
      </p:sp>
    </p:spTree>
    <p:extLst>
      <p:ext uri="{BB962C8B-B14F-4D97-AF65-F5344CB8AC3E}">
        <p14:creationId xmlns:p14="http://schemas.microsoft.com/office/powerpoint/2010/main" val="4102892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02" name="Cloud"/>
          <p:cNvSpPr>
            <a:spLocks noChangeAspect="1" noEditPoints="1" noChangeArrowheads="1"/>
          </p:cNvSpPr>
          <p:nvPr/>
        </p:nvSpPr>
        <p:spPr bwMode="auto">
          <a:xfrm>
            <a:off x="1331913" y="333375"/>
            <a:ext cx="6408737" cy="15113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Физические свойства кислорода</a:t>
            </a:r>
          </a:p>
        </p:txBody>
      </p:sp>
      <p:graphicFrame>
        <p:nvGraphicFramePr>
          <p:cNvPr id="84005" name="Group 37"/>
          <p:cNvGraphicFramePr>
            <a:graphicFrameLocks noGrp="1"/>
          </p:cNvGraphicFramePr>
          <p:nvPr>
            <p:ph type="tbl" idx="1"/>
          </p:nvPr>
        </p:nvGraphicFramePr>
        <p:xfrm>
          <a:off x="755650" y="1916113"/>
          <a:ext cx="7696200" cy="4285299"/>
        </p:xfrm>
        <a:graphic>
          <a:graphicData uri="http://schemas.openxmlformats.org/drawingml/2006/table">
            <a:tbl>
              <a:tblPr/>
              <a:tblGrid>
                <a:gridCol w="3848100"/>
                <a:gridCol w="3848100"/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Агрегатное состояние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Газ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Цвет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Бесцветный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Запах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Без запаха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Плотность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1,4 г</a:t>
                      </a:r>
                      <a:r>
                        <a:rPr kumimoji="0" lang="en-US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Растворимость в воде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Мало растворим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Температура кипения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-183</a:t>
                      </a:r>
                      <a:r>
                        <a:rPr kumimoji="0" lang="ru-RU" altLang="ru-RU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Температура плавления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-193</a:t>
                      </a:r>
                      <a:r>
                        <a:rPr kumimoji="0" lang="ru-RU" altLang="ru-RU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175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Лабораторные способы получения</a:t>
            </a:r>
            <a:r>
              <a:rPr lang="en-US" altLang="ru-RU"/>
              <a:t> </a:t>
            </a:r>
            <a:r>
              <a:rPr lang="ru-RU" altLang="ru-RU"/>
              <a:t>кислорода</a:t>
            </a:r>
          </a:p>
        </p:txBody>
      </p:sp>
      <p:pic>
        <p:nvPicPr>
          <p:cNvPr id="68613" name="Picture 5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2060575"/>
            <a:ext cx="3382962" cy="3822700"/>
          </a:xfrm>
        </p:spPr>
      </p:pic>
      <p:sp>
        <p:nvSpPr>
          <p:cNvPr id="6861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86300" y="1905000"/>
            <a:ext cx="3771900" cy="4260850"/>
          </a:xfrm>
        </p:spPr>
        <p:txBody>
          <a:bodyPr/>
          <a:lstStyle/>
          <a:p>
            <a:r>
              <a:rPr lang="ru-RU" altLang="ru-RU" sz="2700" b="1"/>
              <a:t>Кислород можно получить электролизом воды:</a:t>
            </a:r>
            <a:endParaRPr lang="en-US" altLang="ru-RU" sz="2700" b="1"/>
          </a:p>
          <a:p>
            <a:endParaRPr lang="en-US" altLang="ru-RU" sz="2700" b="1"/>
          </a:p>
          <a:p>
            <a:endParaRPr lang="ru-RU" altLang="ru-RU" sz="2700" b="1"/>
          </a:p>
          <a:p>
            <a:pPr algn="ctr">
              <a:buFont typeface="Wingdings" pitchFamily="2" charset="2"/>
              <a:buNone/>
            </a:pPr>
            <a:r>
              <a:rPr lang="en-US" altLang="ru-RU" sz="3600" b="1"/>
              <a:t>2H</a:t>
            </a:r>
            <a:r>
              <a:rPr lang="en-US" altLang="ru-RU" sz="3600" b="1" baseline="-25000"/>
              <a:t>2</a:t>
            </a:r>
            <a:r>
              <a:rPr lang="en-US" altLang="ru-RU" sz="3600" b="1"/>
              <a:t>O = 2H</a:t>
            </a:r>
            <a:r>
              <a:rPr lang="en-US" altLang="ru-RU" sz="3600" b="1" baseline="-25000"/>
              <a:t>2</a:t>
            </a:r>
            <a:r>
              <a:rPr lang="en-US" altLang="ru-RU" sz="3600" b="1"/>
              <a:t> + O</a:t>
            </a:r>
            <a:r>
              <a:rPr lang="en-US" altLang="ru-RU" sz="3600" b="1" baseline="-25000"/>
              <a:t>2</a:t>
            </a:r>
            <a:endParaRPr lang="ru-RU" altLang="ru-RU" sz="3600" b="1" baseline="-25000"/>
          </a:p>
        </p:txBody>
      </p:sp>
    </p:spTree>
    <p:extLst>
      <p:ext uri="{BB962C8B-B14F-4D97-AF65-F5344CB8AC3E}">
        <p14:creationId xmlns:p14="http://schemas.microsoft.com/office/powerpoint/2010/main" val="346349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Лабораторные способы получения</a:t>
            </a:r>
            <a:r>
              <a:rPr lang="en-US" altLang="ru-RU"/>
              <a:t> </a:t>
            </a:r>
            <a:r>
              <a:rPr lang="ru-RU" altLang="ru-RU"/>
              <a:t>кислорода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140200" y="1773238"/>
            <a:ext cx="4318000" cy="3887787"/>
          </a:xfrm>
        </p:spPr>
        <p:txBody>
          <a:bodyPr/>
          <a:lstStyle/>
          <a:p>
            <a:r>
              <a:rPr lang="ru-RU" altLang="ru-RU" sz="2700" b="1"/>
              <a:t>Кислород можно получить разложением перманганата калия</a:t>
            </a:r>
            <a:r>
              <a:rPr lang="en-US" altLang="ru-RU" sz="2700" b="1"/>
              <a:t> </a:t>
            </a:r>
          </a:p>
          <a:p>
            <a:pPr>
              <a:buFont typeface="Wingdings" pitchFamily="2" charset="2"/>
              <a:buNone/>
            </a:pPr>
            <a:r>
              <a:rPr lang="en-US" altLang="ru-RU" sz="3200" b="1"/>
              <a:t>2KMnO</a:t>
            </a:r>
            <a:r>
              <a:rPr lang="en-US" altLang="ru-RU" sz="3200" b="1" baseline="-25000"/>
              <a:t>4</a:t>
            </a:r>
            <a:r>
              <a:rPr lang="en-US" altLang="ru-RU" sz="3200" b="1"/>
              <a:t> = K</a:t>
            </a:r>
            <a:r>
              <a:rPr lang="en-US" altLang="ru-RU" sz="3200" b="1" baseline="-25000"/>
              <a:t>2</a:t>
            </a:r>
            <a:r>
              <a:rPr lang="en-US" altLang="ru-RU" sz="3200" b="1"/>
              <a:t>MnO</a:t>
            </a:r>
            <a:r>
              <a:rPr lang="en-US" altLang="ru-RU" sz="3200" b="1" baseline="-25000"/>
              <a:t>4</a:t>
            </a:r>
            <a:r>
              <a:rPr lang="en-US" altLang="ru-RU" sz="3200" b="1"/>
              <a:t> + MnO</a:t>
            </a:r>
            <a:r>
              <a:rPr lang="en-US" altLang="ru-RU" sz="3200" b="1" baseline="-25000"/>
              <a:t>2</a:t>
            </a:r>
            <a:r>
              <a:rPr lang="en-US" altLang="ru-RU" sz="3200" b="1"/>
              <a:t> + O</a:t>
            </a:r>
            <a:r>
              <a:rPr lang="en-US" altLang="ru-RU" sz="3200" b="1" baseline="-25000"/>
              <a:t>2</a:t>
            </a:r>
          </a:p>
          <a:p>
            <a:pPr algn="ctr">
              <a:buFont typeface="Wingdings" pitchFamily="2" charset="2"/>
              <a:buNone/>
            </a:pPr>
            <a:endParaRPr lang="en-US" altLang="ru-RU" sz="3200" b="1" baseline="-25000"/>
          </a:p>
          <a:p>
            <a:pPr>
              <a:buFont typeface="Wingdings" pitchFamily="2" charset="2"/>
              <a:buNone/>
            </a:pPr>
            <a:endParaRPr lang="en-US" altLang="ru-RU" sz="2700" b="1" baseline="-25000"/>
          </a:p>
          <a:p>
            <a:pPr>
              <a:buFont typeface="Wingdings" pitchFamily="2" charset="2"/>
              <a:buNone/>
            </a:pPr>
            <a:endParaRPr lang="en-US" altLang="ru-RU" sz="2700" b="1" baseline="-25000"/>
          </a:p>
          <a:p>
            <a:pPr>
              <a:buFont typeface="Wingdings" pitchFamily="2" charset="2"/>
              <a:buNone/>
            </a:pPr>
            <a:endParaRPr lang="en-US" altLang="ru-RU" sz="2700" b="1" baseline="-25000"/>
          </a:p>
          <a:p>
            <a:pPr>
              <a:buFont typeface="Wingdings" pitchFamily="2" charset="2"/>
              <a:buNone/>
            </a:pPr>
            <a:endParaRPr lang="en-US" altLang="ru-RU" sz="2700" b="1" baseline="-25000"/>
          </a:p>
          <a:p>
            <a:pPr>
              <a:buFont typeface="Wingdings" pitchFamily="2" charset="2"/>
              <a:buNone/>
            </a:pPr>
            <a:endParaRPr lang="ru-RU" altLang="ru-RU" sz="2700" b="1" baseline="-25000"/>
          </a:p>
        </p:txBody>
      </p:sp>
      <p:pic>
        <p:nvPicPr>
          <p:cNvPr id="74760" name="Picture 8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916113"/>
            <a:ext cx="3305175" cy="3817937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90394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Лабораторные способы получения</a:t>
            </a:r>
            <a:r>
              <a:rPr lang="en-US" altLang="ru-RU"/>
              <a:t> </a:t>
            </a:r>
            <a:r>
              <a:rPr lang="ru-RU" altLang="ru-RU"/>
              <a:t>кислорода</a:t>
            </a:r>
          </a:p>
        </p:txBody>
      </p:sp>
      <p:pic>
        <p:nvPicPr>
          <p:cNvPr id="70665" name="Picture 9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905000"/>
            <a:ext cx="2514600" cy="2171700"/>
          </a:xfrm>
        </p:spPr>
      </p:pic>
      <p:sp>
        <p:nvSpPr>
          <p:cNvPr id="70666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686300" y="1700213"/>
            <a:ext cx="3771900" cy="4537075"/>
          </a:xfrm>
        </p:spPr>
        <p:txBody>
          <a:bodyPr/>
          <a:lstStyle/>
          <a:p>
            <a:r>
              <a:rPr lang="ru-RU" altLang="ru-RU" sz="2700" b="1"/>
              <a:t>Кислород может быть получен разложением оксида ртути (</a:t>
            </a:r>
            <a:r>
              <a:rPr lang="en-US" altLang="ru-RU" sz="2700" b="1"/>
              <a:t>II)</a:t>
            </a:r>
          </a:p>
          <a:p>
            <a:pPr>
              <a:buFont typeface="Wingdings" pitchFamily="2" charset="2"/>
              <a:buNone/>
            </a:pPr>
            <a:endParaRPr lang="ru-RU" altLang="ru-RU" sz="2700" b="1"/>
          </a:p>
          <a:p>
            <a:pPr algn="ctr">
              <a:buFont typeface="Wingdings" pitchFamily="2" charset="2"/>
              <a:buNone/>
            </a:pPr>
            <a:r>
              <a:rPr lang="ru-RU" altLang="ru-RU" sz="3200" b="1"/>
              <a:t>2</a:t>
            </a:r>
            <a:r>
              <a:rPr lang="en-US" altLang="ru-RU" sz="3200" b="1"/>
              <a:t>HgO = 2Hg + O</a:t>
            </a:r>
            <a:r>
              <a:rPr lang="en-US" altLang="ru-RU" sz="3200" b="1" baseline="-25000"/>
              <a:t>2</a:t>
            </a:r>
          </a:p>
          <a:p>
            <a:pPr>
              <a:buFont typeface="Wingdings" pitchFamily="2" charset="2"/>
              <a:buNone/>
            </a:pPr>
            <a:endParaRPr lang="en-US" altLang="ru-RU" sz="3200" b="1" baseline="-25000"/>
          </a:p>
          <a:p>
            <a:pPr>
              <a:buFont typeface="Wingdings" pitchFamily="2" charset="2"/>
              <a:buNone/>
            </a:pPr>
            <a:endParaRPr lang="ru-RU" altLang="ru-RU" sz="3200" b="1" baseline="-25000"/>
          </a:p>
        </p:txBody>
      </p:sp>
      <p:pic>
        <p:nvPicPr>
          <p:cNvPr id="7066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724400"/>
            <a:ext cx="7704137" cy="144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0978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1" name="Cloud"/>
          <p:cNvSpPr>
            <a:spLocks noChangeAspect="1" noEditPoints="1" noChangeArrowheads="1"/>
          </p:cNvSpPr>
          <p:nvPr/>
        </p:nvSpPr>
        <p:spPr bwMode="auto">
          <a:xfrm>
            <a:off x="539750" y="404813"/>
            <a:ext cx="7704138" cy="15113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Химические свойства кислорода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dirty="0"/>
              <a:t>Реакции с кислорода с простыми и сложными веществами приводят к образованию </a:t>
            </a:r>
            <a:r>
              <a:rPr lang="ru-RU" altLang="ru-RU" i="1" u="sng" dirty="0">
                <a:solidFill>
                  <a:srgbClr val="FF0000"/>
                </a:solidFill>
              </a:rPr>
              <a:t>оксидов</a:t>
            </a:r>
          </a:p>
        </p:txBody>
      </p:sp>
      <p:pic>
        <p:nvPicPr>
          <p:cNvPr id="8602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573463"/>
            <a:ext cx="103822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4218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AFC9A"/>
                </a:solidFill>
                <a:latin typeface="Monotype Corsiva" pitchFamily="66" charset="0"/>
              </a:rPr>
              <a:t>Допиши химические реакции:</a:t>
            </a:r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200400" y="1905000"/>
            <a:ext cx="51816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tabLst>
                <a:tab pos="4038600" algn="l"/>
              </a:tabLst>
            </a:pPr>
            <a:r>
              <a:rPr lang="en-US" smtClean="0"/>
              <a:t>Ca + O</a:t>
            </a:r>
            <a:r>
              <a:rPr lang="en-US" sz="2000" smtClean="0"/>
              <a:t>2 </a:t>
            </a:r>
            <a:r>
              <a:rPr lang="ru-RU" smtClean="0"/>
              <a:t>→</a:t>
            </a:r>
            <a:r>
              <a:rPr lang="en-US" sz="2000" smtClean="0"/>
              <a:t> </a:t>
            </a:r>
          </a:p>
          <a:p>
            <a:pPr eaLnBrk="1" hangingPunct="1">
              <a:buFont typeface="Wingdings" pitchFamily="2" charset="2"/>
              <a:buNone/>
              <a:tabLst>
                <a:tab pos="4038600" algn="l"/>
              </a:tabLst>
            </a:pPr>
            <a:r>
              <a:rPr lang="en-US" sz="2800" smtClean="0"/>
              <a:t>Na + O</a:t>
            </a:r>
            <a:r>
              <a:rPr lang="en-US" sz="2000" smtClean="0"/>
              <a:t>2 </a:t>
            </a:r>
            <a:r>
              <a:rPr lang="ru-RU" smtClean="0"/>
              <a:t>→</a:t>
            </a:r>
            <a:endParaRPr lang="en-US" sz="2000" smtClean="0"/>
          </a:p>
          <a:p>
            <a:pPr eaLnBrk="1" hangingPunct="1">
              <a:buFont typeface="Wingdings" pitchFamily="2" charset="2"/>
              <a:buNone/>
              <a:tabLst>
                <a:tab pos="4038600" algn="l"/>
              </a:tabLst>
            </a:pPr>
            <a:r>
              <a:rPr lang="en-US" sz="2800" smtClean="0"/>
              <a:t>Al + O</a:t>
            </a:r>
            <a:r>
              <a:rPr lang="en-US" sz="2000" smtClean="0"/>
              <a:t>2  </a:t>
            </a:r>
            <a:r>
              <a:rPr lang="ru-RU" smtClean="0"/>
              <a:t>→</a:t>
            </a:r>
            <a:r>
              <a:rPr lang="en-US" sz="2800" smtClean="0"/>
              <a:t> </a:t>
            </a:r>
          </a:p>
          <a:p>
            <a:pPr eaLnBrk="1" hangingPunct="1">
              <a:buFont typeface="Wingdings" pitchFamily="2" charset="2"/>
              <a:buNone/>
              <a:tabLst>
                <a:tab pos="4038600" algn="l"/>
              </a:tabLst>
            </a:pPr>
            <a:r>
              <a:rPr lang="en-US" sz="2800" smtClean="0"/>
              <a:t>S + O</a:t>
            </a:r>
            <a:r>
              <a:rPr lang="en-US" sz="2000" smtClean="0"/>
              <a:t>2</a:t>
            </a:r>
            <a:r>
              <a:rPr lang="en-US" sz="2800" smtClean="0"/>
              <a:t> </a:t>
            </a:r>
            <a:r>
              <a:rPr lang="ru-RU" smtClean="0"/>
              <a:t>→</a:t>
            </a:r>
            <a:endParaRPr lang="en-US" smtClean="0"/>
          </a:p>
          <a:p>
            <a:pPr eaLnBrk="1" hangingPunct="1">
              <a:buFont typeface="Wingdings" pitchFamily="2" charset="2"/>
              <a:buNone/>
              <a:tabLst>
                <a:tab pos="4038600" algn="l"/>
              </a:tabLst>
            </a:pPr>
            <a:r>
              <a:rPr lang="en-US" smtClean="0"/>
              <a:t>CuO </a:t>
            </a:r>
            <a:r>
              <a:rPr lang="ru-RU" smtClean="0"/>
              <a:t>→</a:t>
            </a:r>
            <a:endParaRPr lang="en-US" smtClean="0"/>
          </a:p>
          <a:p>
            <a:pPr eaLnBrk="1" hangingPunct="1">
              <a:buFont typeface="Wingdings" pitchFamily="2" charset="2"/>
              <a:buNone/>
              <a:tabLst>
                <a:tab pos="4038600" algn="l"/>
              </a:tabLst>
            </a:pPr>
            <a:r>
              <a:rPr lang="en-US" smtClean="0"/>
              <a:t>Fe</a:t>
            </a:r>
            <a:r>
              <a:rPr lang="en-US" sz="2000" smtClean="0"/>
              <a:t>2</a:t>
            </a:r>
            <a:r>
              <a:rPr lang="en-US" smtClean="0"/>
              <a:t>O</a:t>
            </a:r>
            <a:r>
              <a:rPr lang="en-US" sz="2000" smtClean="0"/>
              <a:t>3</a:t>
            </a:r>
            <a:r>
              <a:rPr lang="en-US" smtClean="0"/>
              <a:t> </a:t>
            </a:r>
            <a:r>
              <a:rPr lang="ru-RU" smtClean="0"/>
              <a:t>→</a:t>
            </a:r>
            <a:endParaRPr lang="en-US" sz="2800" smtClean="0"/>
          </a:p>
          <a:p>
            <a:pPr eaLnBrk="1" hangingPunct="1">
              <a:buFont typeface="Wingdings" pitchFamily="2" charset="2"/>
              <a:buNone/>
              <a:tabLst>
                <a:tab pos="4038600" algn="l"/>
              </a:tabLst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/>
      <p:bldP spid="13325" grpId="0" build="p"/>
    </p:bldLst>
  </p:timing>
</p:sld>
</file>

<file path=ppt/theme/theme1.xml><?xml version="1.0" encoding="utf-8"?>
<a:theme xmlns:a="http://schemas.openxmlformats.org/drawingml/2006/main" name="Обзор проекта">
  <a:themeElements>
    <a:clrScheme name="Обзор проекта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Обзор проекта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бзор проекта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зор проекта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зор проекта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Overview</Template>
  <TotalTime>209</TotalTime>
  <Words>286</Words>
  <Application>Microsoft Office PowerPoint</Application>
  <PresentationFormat>Экран (4:3)</PresentationFormat>
  <Paragraphs>80</Paragraphs>
  <Slides>12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Обзор проекта</vt:lpstr>
      <vt:lpstr>Clip</vt:lpstr>
      <vt:lpstr>Кислород</vt:lpstr>
      <vt:lpstr>Презентация PowerPoint</vt:lpstr>
      <vt:lpstr>Кислород</vt:lpstr>
      <vt:lpstr>Физические свойства кислорода</vt:lpstr>
      <vt:lpstr>Лабораторные способы получения кислорода</vt:lpstr>
      <vt:lpstr>Лабораторные способы получения кислорода</vt:lpstr>
      <vt:lpstr>Лабораторные способы получения кислорода</vt:lpstr>
      <vt:lpstr>Химические свойства кислорода</vt:lpstr>
      <vt:lpstr>Допиши химические реакции:</vt:lpstr>
      <vt:lpstr>Презентация PowerPoint</vt:lpstr>
      <vt:lpstr>Применение кислорода:</vt:lpstr>
      <vt:lpstr>Домашнее задание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0000</cp:lastModifiedBy>
  <cp:revision>11</cp:revision>
  <cp:lastPrinted>1601-01-01T00:00:00Z</cp:lastPrinted>
  <dcterms:created xsi:type="dcterms:W3CDTF">1601-01-01T00:00:00Z</dcterms:created>
  <dcterms:modified xsi:type="dcterms:W3CDTF">2017-10-31T15:32:23Z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