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79" r:id="rId2"/>
    <p:sldId id="257" r:id="rId3"/>
    <p:sldId id="258" r:id="rId4"/>
    <p:sldId id="269" r:id="rId5"/>
    <p:sldId id="266" r:id="rId6"/>
    <p:sldId id="270" r:id="rId7"/>
    <p:sldId id="272" r:id="rId8"/>
    <p:sldId id="275" r:id="rId9"/>
    <p:sldId id="274" r:id="rId10"/>
    <p:sldId id="271" r:id="rId11"/>
    <p:sldId id="268" r:id="rId12"/>
    <p:sldId id="267" r:id="rId13"/>
    <p:sldId id="265" r:id="rId14"/>
    <p:sldId id="273" r:id="rId15"/>
    <p:sldId id="276" r:id="rId16"/>
    <p:sldId id="277" r:id="rId17"/>
    <p:sldId id="280" r:id="rId18"/>
    <p:sldId id="281" r:id="rId19"/>
    <p:sldId id="282" r:id="rId20"/>
    <p:sldId id="283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FAF8"/>
    <a:srgbClr val="55F13B"/>
    <a:srgbClr val="ABE6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5834D8-6614-4F0E-9BA8-B30D0EB0C529}" type="datetimeFigureOut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FA6E15-519F-47BD-BFC4-7BEE00CC0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A0A62-E1E7-4BD5-A0AC-F7D86D5BA0AD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FC1AE-F111-41DF-8458-C6E7ACA80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AA66C-CBE1-4C5A-91F2-EFECDE75002D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6ACE5-3B1C-44C9-9F46-0303C9C9D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511A8-6663-47A6-BFA1-C57955C2B782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FA7D7-ECEE-4699-8748-72900CC10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23FBE-E9CE-4A1B-9264-96F1603E0D6F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50512-B7D2-452F-9D2F-E3ECBED25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0D4E7-6B7E-4269-9252-572AB686BDEC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88C53-7FAD-4CEB-8917-C3ACD46CE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C1AEE-E526-433B-9454-7541954EC7B9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933DF-2E6D-4E72-8F0F-E89CE639B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CD426-47FB-4DCB-808D-46584C0559C7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326BF-2D12-4C9C-AE23-E5E07B8B2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AA565-EC46-4069-A804-FFA295E4F200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3A9B-E3F2-412E-9265-81EA7A7B3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0C9F6-4C7B-4C77-BDF8-59DC58FE6C97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CA60E-0A52-42EC-86A0-E30A65DFB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6972-F1E5-43C4-A049-24F1BECA66F2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7488-B6BF-4571-BEA4-030805DDF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481B-1B0A-4430-BC07-59F45E132A13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2BD05-274C-4BDC-8684-8A2919C44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C63AEB-9957-4C1F-8527-541020A5150A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69C4B0-93F9-4D3D-8847-D6A502F94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url?sa=i&amp;rct=j&amp;q=&amp;esrc=s&amp;frm=1&amp;source=images&amp;cd=&amp;cad=rja&amp;docid=sIPKYh3Ni_7t0M&amp;tbnid=1XAJNZZu_F23dM:&amp;ved=0CAUQjRw&amp;url=http://4149661.ru/katalog/nachalnaya/nch1036/&amp;ei=RkJIUu6mAcrg4QSTxoDQDg&amp;bvm=bv.53217764,d.bGE&amp;psig=AFQjCNHWZ5aFNtonFgVTkD4TXt1rg9Stqw&amp;ust=1380553659574265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url?sa=i&amp;rct=j&amp;q=&amp;esrc=s&amp;frm=1&amp;source=images&amp;cd=&amp;cad=rja&amp;docid=sIPKYh3Ni_7t0M&amp;tbnid=1XAJNZZu_F23dM:&amp;ved=0CAUQjRw&amp;url=http://4149661.ru/katalog/nachalnaya/nch1036/&amp;ei=RkJIUu6mAcrg4QSTxoDQDg&amp;bvm=bv.53217764,d.bGE&amp;psig=AFQjCNHWZ5aFNtonFgVTkD4TXt1rg9Stqw&amp;ust=1380553659574265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Представление  многозначных  чисел  в  виде  суммы  разрядных  слагаемых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3643314"/>
            <a:ext cx="6400800" cy="528464"/>
          </a:xfrm>
        </p:spPr>
        <p:txBody>
          <a:bodyPr/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  класс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3200" dirty="0">
                <a:ln>
                  <a:solidFill>
                    <a:srgbClr val="00B05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1. Определить </a:t>
            </a:r>
            <a:r>
              <a:rPr lang="ru-RU" sz="3200" dirty="0" smtClean="0">
                <a:ln>
                  <a:solidFill>
                    <a:srgbClr val="00B05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количество разрядных слагаемых по количеству цифр, отличных от 0.</a:t>
            </a:r>
            <a:endParaRPr lang="ru-RU" sz="3200" dirty="0">
              <a:ln>
                <a:solidFill>
                  <a:srgbClr val="00B05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243" name="Picture 2" descr="http://4149661.ru/images/nachalnaja/nch103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2500306"/>
            <a:ext cx="5219700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150017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3200" kern="0" dirty="0">
                <a:ln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2. </a:t>
            </a:r>
            <a:r>
              <a:rPr lang="ru-RU" sz="3200" kern="0" dirty="0" smtClean="0">
                <a:ln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Определить количество нулей в каждом разрядном слагаемом.</a:t>
            </a:r>
            <a:endParaRPr lang="ru-RU" sz="3200" kern="0" dirty="0">
              <a:ln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2428868"/>
            <a:ext cx="550069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3600" kern="0" dirty="0" smtClean="0">
                <a:ln>
                  <a:solidFill>
                    <a:srgbClr val="C000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3. Запиши сумму.</a:t>
            </a:r>
            <a:endParaRPr lang="ru-RU" sz="3600" kern="0" dirty="0">
              <a:ln>
                <a:solidFill>
                  <a:srgbClr val="C000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3968" y="4293096"/>
            <a:ext cx="215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0" tIns="45706" rIns="91410" bIns="45706">
            <a:spAutoFit/>
          </a:bodyPr>
          <a:lstStyle/>
          <a:p>
            <a:r>
              <a:rPr lang="ru-RU" sz="3200" b="1" dirty="0">
                <a:latin typeface="Propisi" pitchFamily="2" charset="0"/>
              </a:rPr>
              <a:t>  </a:t>
            </a:r>
            <a:r>
              <a:rPr lang="ru-RU" sz="3200" b="1" dirty="0" smtClean="0">
                <a:latin typeface="Propisi" pitchFamily="2" charset="0"/>
              </a:rPr>
              <a:t>9     3     6       </a:t>
            </a:r>
            <a:endParaRPr lang="ru-RU" sz="3200" b="1" dirty="0">
              <a:latin typeface="Propisi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88224" y="4293096"/>
            <a:ext cx="2160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0" tIns="45706" rIns="91410" bIns="45706">
            <a:spAutoFit/>
          </a:bodyPr>
          <a:lstStyle/>
          <a:p>
            <a:r>
              <a:rPr lang="ru-RU" sz="3200" b="1" dirty="0">
                <a:latin typeface="Propisi" pitchFamily="2" charset="0"/>
              </a:rPr>
              <a:t>  7      5     </a:t>
            </a:r>
            <a:r>
              <a:rPr lang="ru-RU" sz="3200" b="1" dirty="0" smtClean="0">
                <a:latin typeface="Propisi" pitchFamily="2" charset="0"/>
              </a:rPr>
              <a:t>8       </a:t>
            </a:r>
            <a:endParaRPr lang="ru-RU" sz="3200" b="1" dirty="0">
              <a:latin typeface="Propisi" pitchFamily="2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3D278-4FEE-4B8F-BCD5-67C36E85609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C00FF"/>
                </a:solidFill>
                <a:latin typeface="Comic Sans MS" pitchFamily="66" charset="0"/>
              </a:rPr>
              <a:t>Разложите на разрядные слагаемые:</a:t>
            </a:r>
            <a:b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C00FF"/>
                </a:solidFill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2AA565-EC46-4069-A804-FFA295E4F200}" type="datetime1">
              <a:rPr lang="ru-RU" smtClean="0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D3A9B-E3F2-412E-9265-81EA7A7B318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 bwMode="auto">
          <a:xfrm>
            <a:off x="0" y="1428736"/>
            <a:ext cx="9001156" cy="414340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3003= 3000  + 3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687= 600 + 80 + 7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680= 600 + 80 + 0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608= 600 + 0 + 8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000" b="1" dirty="0" smtClean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1500174"/>
            <a:ext cx="2143140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1500174"/>
            <a:ext cx="1071571" cy="857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2857496"/>
            <a:ext cx="1428760" cy="7858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2928934"/>
            <a:ext cx="1000132" cy="7143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215206" y="2928934"/>
            <a:ext cx="500066" cy="7143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4143380"/>
            <a:ext cx="1357322" cy="6524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4143380"/>
            <a:ext cx="785818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143768" y="4143380"/>
            <a:ext cx="500066" cy="7143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5286388"/>
            <a:ext cx="1357322" cy="6524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5286388"/>
            <a:ext cx="642942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929454" y="5214950"/>
            <a:ext cx="500066" cy="7143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C00FF"/>
                </a:solidFill>
                <a:latin typeface="Comic Sans MS" pitchFamily="66" charset="0"/>
              </a:rPr>
              <a:t>Разложите на разрядные слагаемые:</a:t>
            </a:r>
            <a:b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C00FF"/>
                </a:solidFill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2AA565-EC46-4069-A804-FFA295E4F200}" type="datetime1">
              <a:rPr lang="ru-RU" smtClean="0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D3A9B-E3F2-412E-9265-81EA7A7B318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 bwMode="auto">
          <a:xfrm>
            <a:off x="0" y="1428736"/>
            <a:ext cx="9001156" cy="414340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607300= 600 000 + 7 000 + 300</a:t>
            </a:r>
            <a:endParaRPr lang="ru-RU" sz="60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000" b="1" dirty="0" smtClean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000" b="1" dirty="0" smtClean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643050"/>
            <a:ext cx="2643206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1643050"/>
            <a:ext cx="1785950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2571744"/>
            <a:ext cx="1285884" cy="64294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C00FF"/>
                </a:solidFill>
                <a:latin typeface="Comic Sans MS" pitchFamily="66" charset="0"/>
              </a:rPr>
              <a:t>Разложите на разрядные слагаемые:</a:t>
            </a:r>
            <a:b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C00FF"/>
                </a:solidFill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2AA565-EC46-4069-A804-FFA295E4F200}" type="datetime1">
              <a:rPr lang="ru-RU" smtClean="0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D3A9B-E3F2-412E-9265-81EA7A7B318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 bwMode="auto">
          <a:xfrm>
            <a:off x="0" y="1428736"/>
            <a:ext cx="9001156" cy="192882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936758=  900 000 + 30 000 + 6 000 + 700 + 50 + 8</a:t>
            </a:r>
            <a:endParaRPr lang="ru-RU" sz="6000" b="1" dirty="0" smtClean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000" b="1" dirty="0" smtClean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1571612"/>
            <a:ext cx="2786082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1571612"/>
            <a:ext cx="2214578" cy="7143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2500306"/>
            <a:ext cx="1928826" cy="7143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2571744"/>
            <a:ext cx="1285884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2571744"/>
            <a:ext cx="928694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257174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>
            <a:spLocks noGrp="1"/>
          </p:cNvSpPr>
          <p:nvPr/>
        </p:nvSpPr>
        <p:spPr bwMode="auto">
          <a:xfrm>
            <a:off x="0" y="0"/>
            <a:ext cx="3888432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936758=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755576" y="3140968"/>
            <a:ext cx="3888432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900000+</a:t>
            </a:r>
          </a:p>
        </p:txBody>
      </p:sp>
      <p:sp>
        <p:nvSpPr>
          <p:cNvPr id="6" name="Подзаголовок 2"/>
          <p:cNvSpPr>
            <a:spLocks noGrp="1"/>
          </p:cNvSpPr>
          <p:nvPr/>
        </p:nvSpPr>
        <p:spPr bwMode="auto">
          <a:xfrm>
            <a:off x="3923928" y="3140968"/>
            <a:ext cx="3888432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30000+</a:t>
            </a:r>
          </a:p>
        </p:txBody>
      </p:sp>
      <p:sp>
        <p:nvSpPr>
          <p:cNvPr id="8" name="Подзаголовок 2"/>
          <p:cNvSpPr>
            <a:spLocks noGrp="1"/>
          </p:cNvSpPr>
          <p:nvPr/>
        </p:nvSpPr>
        <p:spPr bwMode="auto">
          <a:xfrm>
            <a:off x="0" y="4221088"/>
            <a:ext cx="3888432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6000+</a:t>
            </a:r>
          </a:p>
        </p:txBody>
      </p:sp>
      <p:sp>
        <p:nvSpPr>
          <p:cNvPr id="11" name="Подзаголовок 2"/>
          <p:cNvSpPr>
            <a:spLocks noGrp="1"/>
          </p:cNvSpPr>
          <p:nvPr/>
        </p:nvSpPr>
        <p:spPr bwMode="auto">
          <a:xfrm>
            <a:off x="2195736" y="4221088"/>
            <a:ext cx="3888432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700+</a:t>
            </a:r>
          </a:p>
        </p:txBody>
      </p:sp>
      <p:sp>
        <p:nvSpPr>
          <p:cNvPr id="12" name="Подзаголовок 2"/>
          <p:cNvSpPr>
            <a:spLocks noGrp="1"/>
          </p:cNvSpPr>
          <p:nvPr/>
        </p:nvSpPr>
        <p:spPr bwMode="auto">
          <a:xfrm>
            <a:off x="3995936" y="4221088"/>
            <a:ext cx="3888432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50+</a:t>
            </a:r>
          </a:p>
        </p:txBody>
      </p:sp>
      <p:sp>
        <p:nvSpPr>
          <p:cNvPr id="13" name="Подзаголовок 2"/>
          <p:cNvSpPr>
            <a:spLocks noGrp="1"/>
          </p:cNvSpPr>
          <p:nvPr/>
        </p:nvSpPr>
        <p:spPr bwMode="auto">
          <a:xfrm>
            <a:off x="6228184" y="4293096"/>
            <a:ext cx="1584176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7884368" y="6373368"/>
            <a:ext cx="978408" cy="484632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3D278-4FEE-4B8F-BCD5-67C36E85609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1" grpId="0"/>
      <p:bldP spid="12" grpId="0"/>
      <p:bldP spid="13" grpId="0"/>
      <p:bldP spid="1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>
            <a:spLocks noGrp="1"/>
          </p:cNvSpPr>
          <p:nvPr/>
        </p:nvSpPr>
        <p:spPr bwMode="auto">
          <a:xfrm>
            <a:off x="971600" y="1412776"/>
            <a:ext cx="2376264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Comic Sans MS" pitchFamily="66" charset="0"/>
              </a:rPr>
              <a:t>7.926</a:t>
            </a:r>
          </a:p>
        </p:txBody>
      </p:sp>
      <p:sp>
        <p:nvSpPr>
          <p:cNvPr id="3" name="Подзаголовок 2"/>
          <p:cNvSpPr>
            <a:spLocks noGrp="1"/>
          </p:cNvSpPr>
          <p:nvPr/>
        </p:nvSpPr>
        <p:spPr bwMode="auto">
          <a:xfrm>
            <a:off x="4499992" y="2132856"/>
            <a:ext cx="3028380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85.301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1403648" y="3356992"/>
            <a:ext cx="3528392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FF3300"/>
                </a:solidFill>
                <a:latin typeface="Comic Sans MS" pitchFamily="66" charset="0"/>
              </a:rPr>
              <a:t>729.007</a:t>
            </a:r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 bwMode="auto">
          <a:xfrm>
            <a:off x="1187624" y="5013176"/>
            <a:ext cx="3028380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35.100</a:t>
            </a:r>
          </a:p>
        </p:txBody>
      </p:sp>
      <p:sp>
        <p:nvSpPr>
          <p:cNvPr id="6" name="Подзаголовок 2"/>
          <p:cNvSpPr>
            <a:spLocks noGrp="1"/>
          </p:cNvSpPr>
          <p:nvPr/>
        </p:nvSpPr>
        <p:spPr bwMode="auto">
          <a:xfrm>
            <a:off x="5220072" y="4293096"/>
            <a:ext cx="3316412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CC00CC"/>
                </a:solidFill>
                <a:latin typeface="Comic Sans MS" pitchFamily="66" charset="0"/>
              </a:rPr>
              <a:t>109.030</a:t>
            </a:r>
          </a:p>
        </p:txBody>
      </p:sp>
      <p:sp>
        <p:nvSpPr>
          <p:cNvPr id="7" name="Подзаголовок 2"/>
          <p:cNvSpPr>
            <a:spLocks noGrp="1"/>
          </p:cNvSpPr>
          <p:nvPr/>
        </p:nvSpPr>
        <p:spPr bwMode="auto">
          <a:xfrm>
            <a:off x="395536" y="332656"/>
            <a:ext cx="7056784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Прочитайте числа: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3D278-4FEE-4B8F-BCD5-67C36E85609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39F4C-66F8-4FCC-96AB-FC17B218E72F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1071546"/>
            <a:ext cx="850112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сот. тыс. 7 ед. тыс. 3 сот.;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ед. тыс. 3 ед.;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901 ед. II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5 ед. I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ед. 3-го разряда 8 ед. 2-го разряда;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сот. тыс. 7 ед.;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тыс. 9 ед.;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540 ед. II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2 ед. I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ед. 3-го разряда 1 ед. 2-го разряда.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142852"/>
            <a:ext cx="4376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Запишите числами: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404664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 = 10 + 6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340768"/>
            <a:ext cx="6013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165 = 100 + 60 + 5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276872"/>
            <a:ext cx="849007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1207 =        +        +  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259632" y="2996952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2348880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56448" y="2348880"/>
            <a:ext cx="1338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41369" y="234888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501008"/>
            <a:ext cx="85689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904 018=             +         +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3501008"/>
            <a:ext cx="2685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900 000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47664" y="4149080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3501008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4000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04248" y="436510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4365104"/>
            <a:ext cx="2531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     +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100392" y="43651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6296" y="5805264"/>
            <a:ext cx="16129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№108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205 =       +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332656"/>
            <a:ext cx="1338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33265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124744"/>
            <a:ext cx="85689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205 000 =              +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547664" y="1772816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1124744"/>
            <a:ext cx="2685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200 000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1124744"/>
            <a:ext cx="1915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5 000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060848"/>
            <a:ext cx="85689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205 040=             +         +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2060848"/>
            <a:ext cx="2685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200 000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2060848"/>
            <a:ext cx="1915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5 000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9893" y="206084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3068960"/>
            <a:ext cx="85689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1 648=        +      +    +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3068960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55976" y="3068960"/>
            <a:ext cx="1338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3068960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92280" y="306896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547664" y="2636912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55576" y="3645024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3861048"/>
            <a:ext cx="8892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640 008=             +           +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31840" y="3861048"/>
            <a:ext cx="2685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600 000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40152" y="3861048"/>
            <a:ext cx="2300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40 000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475656" y="4437112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8574613" y="3861048"/>
            <a:ext cx="468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9512" y="4581128"/>
            <a:ext cx="85689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164 800=             +           +</a:t>
            </a:r>
          </a:p>
          <a:p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+          +     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59832" y="4581128"/>
            <a:ext cx="2685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100 000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403648" y="5157192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868144" y="4581128"/>
            <a:ext cx="2300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60 000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491880" y="5373216"/>
            <a:ext cx="1915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4 000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868144" y="5373216"/>
            <a:ext cx="1338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800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 animBg="1"/>
      <p:bldP spid="29" grpId="0"/>
      <p:bldP spid="30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6296" y="5805264"/>
            <a:ext cx="16129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№109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404664"/>
            <a:ext cx="551946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900 000</a:t>
            </a:r>
            <a:endParaRPr lang="ru-RU" sz="11500" b="1" cap="none" spc="0" dirty="0">
              <a:ln w="1905">
                <a:solidFill>
                  <a:sysClr val="windowText" lastClr="000000"/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404664"/>
            <a:ext cx="3877985" cy="186204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3 000</a:t>
            </a:r>
            <a:endParaRPr lang="ru-RU" sz="11500" b="1" cap="none" spc="0" dirty="0">
              <a:ln w="1905"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404664"/>
            <a:ext cx="1005403" cy="186204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ru-RU" sz="11500" b="1" cap="none" spc="0" dirty="0">
              <a:ln w="1905"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162880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2204864"/>
            <a:ext cx="551946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600 000</a:t>
            </a:r>
            <a:endParaRPr lang="ru-RU" sz="11500" b="1" cap="none" spc="0" dirty="0">
              <a:ln w="1905">
                <a:solidFill>
                  <a:sysClr val="windowText" lastClr="000000"/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2204864"/>
            <a:ext cx="3877985" cy="186204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1 000</a:t>
            </a:r>
            <a:endParaRPr lang="ru-RU" sz="11500" b="1" cap="none" spc="0" dirty="0">
              <a:ln w="1905"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2204864"/>
            <a:ext cx="1869499" cy="186204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</a:t>
            </a:r>
            <a:endParaRPr lang="ru-RU" sz="11500" b="1" cap="none" spc="0" dirty="0">
              <a:ln w="1905"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355976" y="3501008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3933056"/>
            <a:ext cx="5544616" cy="186204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300 000</a:t>
            </a:r>
            <a:endParaRPr lang="ru-RU" sz="11500" b="1" cap="none" spc="0" dirty="0">
              <a:ln w="1905">
                <a:solidFill>
                  <a:sysClr val="windowText" lastClr="000000"/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7984" y="3933056"/>
            <a:ext cx="2952000" cy="186204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200</a:t>
            </a:r>
            <a:endParaRPr lang="ru-RU" sz="11500" b="1" cap="none" spc="0" dirty="0">
              <a:ln w="1905"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27984" y="544522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00192" y="3933056"/>
            <a:ext cx="999728" cy="186204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11500" b="1" cap="none" spc="0" dirty="0">
              <a:ln w="1905"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1" grpId="1" animBg="1"/>
      <p:bldP spid="15" grpId="0" animBg="1"/>
      <p:bldP spid="12" grpId="0" animBg="1"/>
      <p:bldP spid="12" grpId="1" animBg="1"/>
      <p:bldP spid="16" grpId="0" animBg="1"/>
      <p:bldP spid="1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39F4C-66F8-4FCC-96AB-FC17B218E72F}" type="slidenum">
              <a:rPr lang="ru-RU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857752" y="1071546"/>
          <a:ext cx="3357586" cy="5364480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31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12 •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13 •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400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10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14 •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32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33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11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68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17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50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44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22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26 •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64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32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1071546"/>
          <a:ext cx="3214710" cy="5364480"/>
        </p:xfrm>
        <a:graphic>
          <a:graphicData uri="http://schemas.openxmlformats.org/drawingml/2006/table">
            <a:tbl>
              <a:tblPr/>
              <a:tblGrid>
                <a:gridCol w="3214710"/>
              </a:tblGrid>
              <a:tr h="311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12 •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3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13 •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3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400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100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14 •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3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36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44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11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84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14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64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4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66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22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27 •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72 :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36 =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71670" y="1000113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150017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39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1928807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242887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32" y="29289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4546" y="3429005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5984" y="3929071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70" y="442913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4546" y="4857765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0232" y="535783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3108" y="585789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6512" y="100010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57950" y="142873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192880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57950" y="242886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57950" y="292893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0826" y="34290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00826" y="392906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29388" y="44291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00826" y="485776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57950" y="535782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2264" y="585789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C00FF"/>
                </a:solidFill>
                <a:latin typeface="Comic Sans MS" pitchFamily="66" charset="0"/>
              </a:rPr>
              <a:t>Устный счёт</a:t>
            </a:r>
            <a:b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C00FF"/>
                </a:solidFill>
                <a:latin typeface="Comic Sans MS" pitchFamily="66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6296" y="5805264"/>
            <a:ext cx="16129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№109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1484784"/>
            <a:ext cx="5544616" cy="186204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900 000</a:t>
            </a:r>
            <a:endParaRPr lang="ru-RU" sz="11500" b="1" cap="none" spc="0" dirty="0">
              <a:ln w="1905">
                <a:solidFill>
                  <a:sysClr val="windowText" lastClr="000000"/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484784"/>
            <a:ext cx="3960440" cy="186204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5 000</a:t>
            </a:r>
            <a:endParaRPr lang="ru-RU" sz="11500" b="1" cap="none" spc="0" dirty="0">
              <a:ln w="1905">
                <a:solidFill>
                  <a:sysClr val="windowText" lastClr="000000"/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1484784"/>
            <a:ext cx="2952000" cy="186204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300</a:t>
            </a:r>
            <a:endParaRPr lang="ru-RU" sz="11500" b="1" cap="none" spc="0" dirty="0">
              <a:ln w="1905"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499992" y="292494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1484784"/>
            <a:ext cx="1872208" cy="186204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40</a:t>
            </a:r>
            <a:endParaRPr lang="ru-RU" sz="11500" b="1" cap="none" spc="0" dirty="0">
              <a:ln w="1905"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dirty="0" smtClean="0"/>
              <a:t>1.</a:t>
            </a:r>
            <a:br>
              <a:rPr lang="ru-RU" dirty="0" smtClean="0"/>
            </a:br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2AA565-EC46-4069-A804-FFA295E4F200}" type="datetime1">
              <a:rPr lang="ru-RU" smtClean="0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D3A9B-E3F2-412E-9265-81EA7A7B318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39F4C-66F8-4FCC-96AB-FC17B218E72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214290"/>
            <a:ext cx="857256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endParaRPr lang="ru-RU" sz="1100" b="1" i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м 3 см = …  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дм 9 см = … 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 дм = …  м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см 7 мм = … 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lvl="0" eaLnBrk="0" hangingPunct="0"/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 мм = …  см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 см = …   дм …  см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64291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803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128586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39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185736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0364" y="242886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4546" y="307181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3108" y="364331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4744" y="364331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C00FF"/>
                </a:solidFill>
                <a:latin typeface="Comic Sans MS" pitchFamily="66" charset="0"/>
              </a:rPr>
              <a:t>Переведите:</a:t>
            </a:r>
            <a:b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C00FF"/>
                </a:solidFill>
                <a:latin typeface="Comic Sans MS" pitchFamily="66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39F4C-66F8-4FCC-96AB-FC17B218E72F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4348" y="1428736"/>
            <a:ext cx="30718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607 300,  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3 003, 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901 005,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680,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3504" y="1428736"/>
            <a:ext cx="215956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800 007,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90 009,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540 002,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710.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85728"/>
            <a:ext cx="2299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Проверьте: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20C9F6-4C7B-4C77-BDF8-59DC58FE6C97}" type="datetime1">
              <a:rPr lang="ru-RU" smtClean="0"/>
              <a:pPr>
                <a:defRPr/>
              </a:pPr>
              <a:t>07.10.2018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CA60E-0A52-42EC-86A0-E30A65DFBC3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67335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Многозначные числа</a:t>
            </a:r>
            <a:endParaRPr kumimoji="0" lang="ru-RU" sz="6600" b="1" i="0" u="none" strike="noStrike" kern="1200" cap="none" spc="0" normalizeH="0" baseline="0" noProof="0" dirty="0" smtClean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 bwMode="auto">
          <a:xfrm>
            <a:off x="0" y="5705872"/>
            <a:ext cx="3028380" cy="1152128"/>
          </a:xfrm>
          <a:prstGeom prst="rect">
            <a:avLst/>
          </a:prstGeom>
          <a:solidFill>
            <a:srgbClr val="00B050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prstClr val="black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чтение</a:t>
            </a:r>
          </a:p>
        </p:txBody>
      </p:sp>
      <p:sp>
        <p:nvSpPr>
          <p:cNvPr id="6" name="Стрелка вниз 5"/>
          <p:cNvSpPr/>
          <p:nvPr/>
        </p:nvSpPr>
        <p:spPr>
          <a:xfrm rot="1485152">
            <a:off x="2398256" y="4228426"/>
            <a:ext cx="349250" cy="1295400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rgbClr val="0000FF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9867939">
            <a:off x="6433949" y="4292760"/>
            <a:ext cx="360362" cy="1295400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rgbClr val="0000FF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8" name="Подзаголовок 2"/>
          <p:cNvSpPr>
            <a:spLocks noGrp="1"/>
          </p:cNvSpPr>
          <p:nvPr/>
        </p:nvSpPr>
        <p:spPr bwMode="auto">
          <a:xfrm>
            <a:off x="6115620" y="5705872"/>
            <a:ext cx="3028380" cy="1152128"/>
          </a:xfrm>
          <a:prstGeom prst="rect">
            <a:avLst/>
          </a:prstGeom>
          <a:solidFill>
            <a:srgbClr val="00B050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ln>
                  <a:solidFill>
                    <a:prstClr val="black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запись</a:t>
            </a:r>
          </a:p>
        </p:txBody>
      </p:sp>
      <p:sp>
        <p:nvSpPr>
          <p:cNvPr id="9" name="Подзаголовок 2"/>
          <p:cNvSpPr>
            <a:spLocks noGrp="1"/>
          </p:cNvSpPr>
          <p:nvPr/>
        </p:nvSpPr>
        <p:spPr bwMode="auto">
          <a:xfrm>
            <a:off x="0" y="0"/>
            <a:ext cx="3028380" cy="1152128"/>
          </a:xfrm>
          <a:prstGeom prst="rect">
            <a:avLst/>
          </a:prstGeom>
          <a:solidFill>
            <a:srgbClr val="00B050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ln>
                  <a:solidFill>
                    <a:prstClr val="black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счёт</a:t>
            </a:r>
          </a:p>
        </p:txBody>
      </p:sp>
      <p:sp>
        <p:nvSpPr>
          <p:cNvPr id="10" name="Подзаголовок 2"/>
          <p:cNvSpPr>
            <a:spLocks noGrp="1"/>
          </p:cNvSpPr>
          <p:nvPr/>
        </p:nvSpPr>
        <p:spPr bwMode="auto">
          <a:xfrm>
            <a:off x="6115620" y="0"/>
            <a:ext cx="3028380" cy="1152128"/>
          </a:xfrm>
          <a:prstGeom prst="rect">
            <a:avLst/>
          </a:prstGeom>
          <a:solidFill>
            <a:srgbClr val="00B050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разрядные слагаемые</a:t>
            </a:r>
          </a:p>
        </p:txBody>
      </p:sp>
      <p:sp>
        <p:nvSpPr>
          <p:cNvPr id="11" name="Стрелка вниз 10"/>
          <p:cNvSpPr/>
          <p:nvPr/>
        </p:nvSpPr>
        <p:spPr>
          <a:xfrm rot="8830715">
            <a:off x="2484500" y="1309690"/>
            <a:ext cx="417512" cy="1119061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rgbClr val="0000FF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2989724">
            <a:off x="5792543" y="1371736"/>
            <a:ext cx="417512" cy="1119061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rgbClr val="0000FF"/>
                </a:solidFill>
              </a:ln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39F4C-66F8-4FCC-96AB-FC17B218E72F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1571612"/>
            <a:ext cx="4137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128 =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114" y="3000372"/>
            <a:ext cx="894988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427 940 = 400 000 + 20 000 + 7 000 +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+ 900 + 40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3143248"/>
            <a:ext cx="1928826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3143248"/>
            <a:ext cx="1571636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215206" y="3143248"/>
            <a:ext cx="1285884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3857628"/>
            <a:ext cx="928694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3857628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00132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C00FF"/>
                </a:solidFill>
                <a:latin typeface="Comic Sans MS" pitchFamily="66" charset="0"/>
              </a:rPr>
              <a:t>Разложите на разрядные слагаемые:</a:t>
            </a:r>
            <a:b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C00FF"/>
                </a:solidFill>
                <a:latin typeface="Comic Sans MS" pitchFamily="66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4149661.ru/images/nachalnaja/nch103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57" y="0"/>
            <a:ext cx="9126643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3D278-4FEE-4B8F-BCD5-67C36E85609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250" y="3644900"/>
            <a:ext cx="914400" cy="9144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55875" y="3644900"/>
            <a:ext cx="914400" cy="9144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492500" y="3644900"/>
            <a:ext cx="914400" cy="9144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87900" y="3644900"/>
            <a:ext cx="914400" cy="9144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24525" y="3644900"/>
            <a:ext cx="914400" cy="9144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1150" y="3644900"/>
            <a:ext cx="914400" cy="9144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692275" y="4797425"/>
            <a:ext cx="5832475" cy="4318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55875" y="2924175"/>
            <a:ext cx="14843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Comic Sans MS" pitchFamily="66" charset="0"/>
              </a:rPr>
              <a:t>класс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64163" y="2924175"/>
            <a:ext cx="14843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7030A0"/>
                </a:solidFill>
                <a:latin typeface="Comic Sans MS" pitchFamily="66" charset="0"/>
              </a:rPr>
              <a:t>класс</a:t>
            </a:r>
          </a:p>
        </p:txBody>
      </p:sp>
      <p:sp>
        <p:nvSpPr>
          <p:cNvPr id="19" name="Подзаголовок 2"/>
          <p:cNvSpPr>
            <a:spLocks noGrp="1"/>
          </p:cNvSpPr>
          <p:nvPr/>
        </p:nvSpPr>
        <p:spPr bwMode="auto">
          <a:xfrm>
            <a:off x="467544" y="620688"/>
            <a:ext cx="6120680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Запись чисел:</a:t>
            </a:r>
          </a:p>
        </p:txBody>
      </p:sp>
      <p:sp>
        <p:nvSpPr>
          <p:cNvPr id="13324" name="TextBox 16"/>
          <p:cNvSpPr txBox="1">
            <a:spLocks noChangeArrowheads="1"/>
          </p:cNvSpPr>
          <p:nvPr/>
        </p:nvSpPr>
        <p:spPr bwMode="auto">
          <a:xfrm>
            <a:off x="4284663" y="3500438"/>
            <a:ext cx="6302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="1">
                <a:latin typeface="Comic Sans MS" pitchFamily="66" charset="0"/>
              </a:rPr>
              <a:t>.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3D278-4FEE-4B8F-BCD5-67C36E85609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250" y="3644900"/>
            <a:ext cx="914400" cy="914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55875" y="3644900"/>
            <a:ext cx="914400" cy="914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492500" y="3644900"/>
            <a:ext cx="914400" cy="914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27538" y="3644900"/>
            <a:ext cx="914400" cy="914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64163" y="3644900"/>
            <a:ext cx="914400" cy="914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00788" y="3644900"/>
            <a:ext cx="914400" cy="914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427538" y="3357563"/>
            <a:ext cx="0" cy="15843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трелка вправо 8"/>
          <p:cNvSpPr/>
          <p:nvPr/>
        </p:nvSpPr>
        <p:spPr>
          <a:xfrm rot="10800000">
            <a:off x="5219700" y="2492375"/>
            <a:ext cx="1152525" cy="4318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692275" y="4652963"/>
            <a:ext cx="1150938" cy="4318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76825" y="1844675"/>
            <a:ext cx="1871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latin typeface="Comic Sans MS" pitchFamily="66" charset="0"/>
              </a:rPr>
              <a:t>разбить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55875" y="2924175"/>
            <a:ext cx="14843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Comic Sans MS" pitchFamily="66" charset="0"/>
              </a:rPr>
              <a:t>класс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64163" y="2924175"/>
            <a:ext cx="14843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Comic Sans MS" pitchFamily="66" charset="0"/>
              </a:rPr>
              <a:t>класс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763713" y="5157788"/>
            <a:ext cx="1644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omic Sans MS" pitchFamily="66" charset="0"/>
              </a:rPr>
              <a:t>читать</a:t>
            </a:r>
          </a:p>
        </p:txBody>
      </p:sp>
      <p:sp>
        <p:nvSpPr>
          <p:cNvPr id="19" name="Подзаголовок 2"/>
          <p:cNvSpPr>
            <a:spLocks noGrp="1"/>
          </p:cNvSpPr>
          <p:nvPr/>
        </p:nvSpPr>
        <p:spPr bwMode="auto">
          <a:xfrm>
            <a:off x="395536" y="332656"/>
            <a:ext cx="8208912" cy="1152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CC00FF"/>
                </a:solidFill>
                <a:latin typeface="Comic Sans MS" pitchFamily="66" charset="0"/>
              </a:rPr>
              <a:t>Чтение чисел: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3D278-4FEE-4B8F-BCD5-67C36E85609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нач.школа 13. математика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13. математика.</Template>
  <TotalTime>141</TotalTime>
  <Words>563</Words>
  <Application>Microsoft Office PowerPoint</Application>
  <PresentationFormat>Экран (4:3)</PresentationFormat>
  <Paragraphs>203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нач.школа 13. математика.</vt:lpstr>
      <vt:lpstr>Представление  многозначных  чисел  в  виде  суммы  разрядных  слагаемых</vt:lpstr>
      <vt:lpstr>Устный счёт </vt:lpstr>
      <vt:lpstr>Переведите: </vt:lpstr>
      <vt:lpstr>Слайд 4</vt:lpstr>
      <vt:lpstr>Слайд 5</vt:lpstr>
      <vt:lpstr>Разложите на разрядные слагаемые: </vt:lpstr>
      <vt:lpstr>Слайд 7</vt:lpstr>
      <vt:lpstr>Слайд 8</vt:lpstr>
      <vt:lpstr>Слайд 9</vt:lpstr>
      <vt:lpstr>Слайд 10</vt:lpstr>
      <vt:lpstr>Разложите на разрядные слагаемые: </vt:lpstr>
      <vt:lpstr>Разложите на разрядные слагаемые: </vt:lpstr>
      <vt:lpstr>Разложите на разрядные слагаемые: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Домашнее задание: 1. 2.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dc:description>http://aida.ucoz.ru</dc:description>
  <cp:lastModifiedBy>windows</cp:lastModifiedBy>
  <cp:revision>14</cp:revision>
  <dcterms:created xsi:type="dcterms:W3CDTF">2013-10-02T12:49:35Z</dcterms:created>
  <dcterms:modified xsi:type="dcterms:W3CDTF">2018-10-07T17:48:12Z</dcterms:modified>
</cp:coreProperties>
</file>