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2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68" d="100"/>
          <a:sy n="6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B12ED-58BB-4EB1-8980-7B913A47AF44}" type="doc">
      <dgm:prSet loTypeId="urn:microsoft.com/office/officeart/2005/8/layout/radial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1B7DD-03EF-4838-BC26-A7C143DADC8D}">
      <dgm:prSet phldrT="[Текст]" custT="1"/>
      <dgm:spPr/>
      <dgm:t>
        <a:bodyPr/>
        <a:lstStyle/>
        <a:p>
          <a:r>
            <a:rPr lang="en-US" sz="3200" dirty="0" smtClean="0"/>
            <a:t>Degrees of</a:t>
          </a:r>
          <a:r>
            <a:rPr lang="ru-RU" sz="3200" dirty="0" smtClean="0"/>
            <a:t> </a:t>
          </a:r>
          <a:r>
            <a:rPr lang="en-US" sz="3200" dirty="0" smtClean="0"/>
            <a:t>comparison</a:t>
          </a:r>
          <a:endParaRPr lang="ru-RU" sz="3200" dirty="0"/>
        </a:p>
      </dgm:t>
    </dgm:pt>
    <dgm:pt modelId="{F6E1C8B7-71B4-4C6A-9CDE-0E96D91770AA}" type="parTrans" cxnId="{6D5BABD1-6778-43C6-A7D6-96C22C27697A}">
      <dgm:prSet/>
      <dgm:spPr/>
      <dgm:t>
        <a:bodyPr/>
        <a:lstStyle/>
        <a:p>
          <a:endParaRPr lang="ru-RU"/>
        </a:p>
      </dgm:t>
    </dgm:pt>
    <dgm:pt modelId="{AAFF36D1-A2C4-4360-9BCE-605277ADBC75}" type="sibTrans" cxnId="{6D5BABD1-6778-43C6-A7D6-96C22C27697A}">
      <dgm:prSet/>
      <dgm:spPr/>
      <dgm:t>
        <a:bodyPr/>
        <a:lstStyle/>
        <a:p>
          <a:endParaRPr lang="ru-RU"/>
        </a:p>
      </dgm:t>
    </dgm:pt>
    <dgm:pt modelId="{3AA77664-D390-424B-9FE4-70A5942FD1E3}">
      <dgm:prSet phldrT="[Текст]" custT="1"/>
      <dgm:spPr/>
      <dgm:t>
        <a:bodyPr/>
        <a:lstStyle/>
        <a:p>
          <a:r>
            <a:rPr lang="ru-RU" sz="1600" dirty="0" smtClean="0"/>
            <a:t>Простая</a:t>
          </a:r>
        </a:p>
        <a:p>
          <a:r>
            <a:rPr lang="ru-RU" sz="1600" dirty="0" smtClean="0"/>
            <a:t>(</a:t>
          </a:r>
          <a:r>
            <a:rPr lang="en-US" sz="1600" dirty="0" smtClean="0"/>
            <a:t>positive)</a:t>
          </a:r>
          <a:endParaRPr lang="ru-RU" sz="1600" dirty="0"/>
        </a:p>
      </dgm:t>
    </dgm:pt>
    <dgm:pt modelId="{B9143AC2-255E-4A20-ACA8-1843CF376FC0}" type="parTrans" cxnId="{DB3CED39-9B93-49B2-B07F-5D408C805099}">
      <dgm:prSet/>
      <dgm:spPr/>
      <dgm:t>
        <a:bodyPr/>
        <a:lstStyle/>
        <a:p>
          <a:endParaRPr lang="ru-RU"/>
        </a:p>
      </dgm:t>
    </dgm:pt>
    <dgm:pt modelId="{710709AC-13C4-4424-95CD-FDA145E4D311}" type="sibTrans" cxnId="{DB3CED39-9B93-49B2-B07F-5D408C805099}">
      <dgm:prSet/>
      <dgm:spPr/>
      <dgm:t>
        <a:bodyPr/>
        <a:lstStyle/>
        <a:p>
          <a:endParaRPr lang="ru-RU"/>
        </a:p>
      </dgm:t>
    </dgm:pt>
    <dgm:pt modelId="{B5926898-9559-4BE4-A106-AD221BD4D675}">
      <dgm:prSet phldrT="[Текст]" custT="1"/>
      <dgm:spPr/>
      <dgm:t>
        <a:bodyPr/>
        <a:lstStyle/>
        <a:p>
          <a:r>
            <a:rPr lang="ru-RU" sz="1600" dirty="0" smtClean="0"/>
            <a:t>Сравнительная</a:t>
          </a:r>
          <a:endParaRPr lang="en-US" sz="1600" dirty="0" smtClean="0"/>
        </a:p>
        <a:p>
          <a:r>
            <a:rPr lang="en-US" sz="1600" dirty="0" smtClean="0"/>
            <a:t>(comparative)</a:t>
          </a:r>
          <a:endParaRPr lang="ru-RU" sz="1600" dirty="0"/>
        </a:p>
      </dgm:t>
    </dgm:pt>
    <dgm:pt modelId="{09319AB8-787D-46F7-8738-DC82ECFBCF04}" type="parTrans" cxnId="{F653D7A0-08C0-4EBA-894A-C437D3B0FB8B}">
      <dgm:prSet/>
      <dgm:spPr/>
      <dgm:t>
        <a:bodyPr/>
        <a:lstStyle/>
        <a:p>
          <a:endParaRPr lang="ru-RU"/>
        </a:p>
      </dgm:t>
    </dgm:pt>
    <dgm:pt modelId="{DFCC1D4D-75B6-4319-B42A-78E9D0D792E2}" type="sibTrans" cxnId="{F653D7A0-08C0-4EBA-894A-C437D3B0FB8B}">
      <dgm:prSet/>
      <dgm:spPr/>
      <dgm:t>
        <a:bodyPr/>
        <a:lstStyle/>
        <a:p>
          <a:endParaRPr lang="ru-RU"/>
        </a:p>
      </dgm:t>
    </dgm:pt>
    <dgm:pt modelId="{2EA9109D-E5CE-46C7-A4C5-2A278BCCD5C3}">
      <dgm:prSet phldrT="[Текст]" custT="1"/>
      <dgm:spPr/>
      <dgm:t>
        <a:bodyPr/>
        <a:lstStyle/>
        <a:p>
          <a:r>
            <a:rPr lang="ru-RU" sz="1600" dirty="0" smtClean="0"/>
            <a:t>Превосходная</a:t>
          </a:r>
          <a:endParaRPr lang="en-US" sz="1600" dirty="0" smtClean="0"/>
        </a:p>
        <a:p>
          <a:r>
            <a:rPr lang="en-US" sz="1600" dirty="0" smtClean="0"/>
            <a:t>(superlative)</a:t>
          </a:r>
          <a:endParaRPr lang="ru-RU" sz="1600" dirty="0"/>
        </a:p>
      </dgm:t>
    </dgm:pt>
    <dgm:pt modelId="{E67E5D07-EC21-4EFE-8F66-AE3A472F255C}" type="parTrans" cxnId="{D3303950-AAEB-49E1-83CF-FDE032D544BF}">
      <dgm:prSet/>
      <dgm:spPr/>
      <dgm:t>
        <a:bodyPr/>
        <a:lstStyle/>
        <a:p>
          <a:endParaRPr lang="ru-RU"/>
        </a:p>
      </dgm:t>
    </dgm:pt>
    <dgm:pt modelId="{1F017727-CFCF-4084-9BBB-509FD537018E}" type="sibTrans" cxnId="{D3303950-AAEB-49E1-83CF-FDE032D544BF}">
      <dgm:prSet/>
      <dgm:spPr/>
      <dgm:t>
        <a:bodyPr/>
        <a:lstStyle/>
        <a:p>
          <a:endParaRPr lang="ru-RU"/>
        </a:p>
      </dgm:t>
    </dgm:pt>
    <dgm:pt modelId="{BAD06B6F-E58C-40D8-8037-11414BFE4229}" type="pres">
      <dgm:prSet presAssocID="{223B12ED-58BB-4EB1-8980-7B913A47AF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E271B-641B-4AED-8D60-74BE29B9FF5A}" type="pres">
      <dgm:prSet presAssocID="{223B12ED-58BB-4EB1-8980-7B913A47AF44}" presName="radial" presStyleCnt="0">
        <dgm:presLayoutVars>
          <dgm:animLvl val="ctr"/>
        </dgm:presLayoutVars>
      </dgm:prSet>
      <dgm:spPr/>
    </dgm:pt>
    <dgm:pt modelId="{DB71840E-BB8A-4756-9F2D-C3B07A728F99}" type="pres">
      <dgm:prSet presAssocID="{DC31B7DD-03EF-4838-BC26-A7C143DADC8D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1549619B-FE1D-4D93-BE16-253F1C1F711D}" type="pres">
      <dgm:prSet presAssocID="{3AA77664-D390-424B-9FE4-70A5942FD1E3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8BD63-0429-4DDC-8888-E6F65A14C2EC}" type="pres">
      <dgm:prSet presAssocID="{B5926898-9559-4BE4-A106-AD221BD4D675}" presName="node" presStyleLbl="vennNode1" presStyleIdx="2" presStyleCnt="4" custScaleX="147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D7A91-5C20-4EC5-B0BB-E1FC8EACD2C5}" type="pres">
      <dgm:prSet presAssocID="{2EA9109D-E5CE-46C7-A4C5-2A278BCCD5C3}" presName="node" presStyleLbl="vennNode1" presStyleIdx="3" presStyleCnt="4" custScaleX="127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340BB-6DC9-4B0A-ACD6-8BF01D997EB5}" type="presOf" srcId="{B5926898-9559-4BE4-A106-AD221BD4D675}" destId="{E118BD63-0429-4DDC-8888-E6F65A14C2EC}" srcOrd="0" destOrd="0" presId="urn:microsoft.com/office/officeart/2005/8/layout/radial3"/>
    <dgm:cxn modelId="{6D5BABD1-6778-43C6-A7D6-96C22C27697A}" srcId="{223B12ED-58BB-4EB1-8980-7B913A47AF44}" destId="{DC31B7DD-03EF-4838-BC26-A7C143DADC8D}" srcOrd="0" destOrd="0" parTransId="{F6E1C8B7-71B4-4C6A-9CDE-0E96D91770AA}" sibTransId="{AAFF36D1-A2C4-4360-9BCE-605277ADBC75}"/>
    <dgm:cxn modelId="{6285C00E-76C6-4B0D-87DA-EF60070AC40F}" type="presOf" srcId="{3AA77664-D390-424B-9FE4-70A5942FD1E3}" destId="{1549619B-FE1D-4D93-BE16-253F1C1F711D}" srcOrd="0" destOrd="0" presId="urn:microsoft.com/office/officeart/2005/8/layout/radial3"/>
    <dgm:cxn modelId="{F653D7A0-08C0-4EBA-894A-C437D3B0FB8B}" srcId="{DC31B7DD-03EF-4838-BC26-A7C143DADC8D}" destId="{B5926898-9559-4BE4-A106-AD221BD4D675}" srcOrd="1" destOrd="0" parTransId="{09319AB8-787D-46F7-8738-DC82ECFBCF04}" sibTransId="{DFCC1D4D-75B6-4319-B42A-78E9D0D792E2}"/>
    <dgm:cxn modelId="{123906B4-B0DE-4324-B455-00E1E7766176}" type="presOf" srcId="{2EA9109D-E5CE-46C7-A4C5-2A278BCCD5C3}" destId="{371D7A91-5C20-4EC5-B0BB-E1FC8EACD2C5}" srcOrd="0" destOrd="0" presId="urn:microsoft.com/office/officeart/2005/8/layout/radial3"/>
    <dgm:cxn modelId="{D3AE625B-F5BE-4067-BB40-A848F10DCC47}" type="presOf" srcId="{223B12ED-58BB-4EB1-8980-7B913A47AF44}" destId="{BAD06B6F-E58C-40D8-8037-11414BFE4229}" srcOrd="0" destOrd="0" presId="urn:microsoft.com/office/officeart/2005/8/layout/radial3"/>
    <dgm:cxn modelId="{D3303950-AAEB-49E1-83CF-FDE032D544BF}" srcId="{DC31B7DD-03EF-4838-BC26-A7C143DADC8D}" destId="{2EA9109D-E5CE-46C7-A4C5-2A278BCCD5C3}" srcOrd="2" destOrd="0" parTransId="{E67E5D07-EC21-4EFE-8F66-AE3A472F255C}" sibTransId="{1F017727-CFCF-4084-9BBB-509FD537018E}"/>
    <dgm:cxn modelId="{DB3CED39-9B93-49B2-B07F-5D408C805099}" srcId="{DC31B7DD-03EF-4838-BC26-A7C143DADC8D}" destId="{3AA77664-D390-424B-9FE4-70A5942FD1E3}" srcOrd="0" destOrd="0" parTransId="{B9143AC2-255E-4A20-ACA8-1843CF376FC0}" sibTransId="{710709AC-13C4-4424-95CD-FDA145E4D311}"/>
    <dgm:cxn modelId="{9D0B3BB9-C606-4479-A9FA-C05DB6C4AC0F}" type="presOf" srcId="{DC31B7DD-03EF-4838-BC26-A7C143DADC8D}" destId="{DB71840E-BB8A-4756-9F2D-C3B07A728F99}" srcOrd="0" destOrd="0" presId="urn:microsoft.com/office/officeart/2005/8/layout/radial3"/>
    <dgm:cxn modelId="{E974D0DA-22B7-40E4-A10E-CC99BBF9B3F9}" type="presParOf" srcId="{BAD06B6F-E58C-40D8-8037-11414BFE4229}" destId="{132E271B-641B-4AED-8D60-74BE29B9FF5A}" srcOrd="0" destOrd="0" presId="urn:microsoft.com/office/officeart/2005/8/layout/radial3"/>
    <dgm:cxn modelId="{AD1FC2C2-7F2B-42FD-9A04-1B2A27F2F724}" type="presParOf" srcId="{132E271B-641B-4AED-8D60-74BE29B9FF5A}" destId="{DB71840E-BB8A-4756-9F2D-C3B07A728F99}" srcOrd="0" destOrd="0" presId="urn:microsoft.com/office/officeart/2005/8/layout/radial3"/>
    <dgm:cxn modelId="{B5EC76FE-E55B-4D3B-8FF7-5FFD02FCCFA8}" type="presParOf" srcId="{132E271B-641B-4AED-8D60-74BE29B9FF5A}" destId="{1549619B-FE1D-4D93-BE16-253F1C1F711D}" srcOrd="1" destOrd="0" presId="urn:microsoft.com/office/officeart/2005/8/layout/radial3"/>
    <dgm:cxn modelId="{99D96B41-D903-4DC9-BEA5-B435E598B6CD}" type="presParOf" srcId="{132E271B-641B-4AED-8D60-74BE29B9FF5A}" destId="{E118BD63-0429-4DDC-8888-E6F65A14C2EC}" srcOrd="2" destOrd="0" presId="urn:microsoft.com/office/officeart/2005/8/layout/radial3"/>
    <dgm:cxn modelId="{AB9C40EF-3147-4FF6-A89F-091F12191541}" type="presParOf" srcId="{132E271B-641B-4AED-8D60-74BE29B9FF5A}" destId="{371D7A91-5C20-4EC5-B0BB-E1FC8EACD2C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840E-BB8A-4756-9F2D-C3B07A728F99}">
      <dsp:nvSpPr>
        <dsp:cNvPr id="0" name=""/>
        <dsp:cNvSpPr/>
      </dsp:nvSpPr>
      <dsp:spPr>
        <a:xfrm>
          <a:off x="2438253" y="1644430"/>
          <a:ext cx="3450055" cy="34500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Degrees of</a:t>
          </a:r>
          <a:r>
            <a:rPr lang="ru-RU" sz="3200" kern="1200" dirty="0" smtClean="0"/>
            <a:t> </a:t>
          </a:r>
          <a:r>
            <a:rPr lang="en-US" sz="3200" kern="1200" dirty="0" smtClean="0"/>
            <a:t>comparison</a:t>
          </a:r>
          <a:endParaRPr lang="ru-RU" sz="3200" kern="1200" dirty="0"/>
        </a:p>
      </dsp:txBody>
      <dsp:txXfrm>
        <a:off x="2943502" y="2149679"/>
        <a:ext cx="2439557" cy="2439557"/>
      </dsp:txXfrm>
    </dsp:sp>
    <dsp:sp modelId="{1549619B-FE1D-4D93-BE16-253F1C1F711D}">
      <dsp:nvSpPr>
        <dsp:cNvPr id="0" name=""/>
        <dsp:cNvSpPr/>
      </dsp:nvSpPr>
      <dsp:spPr>
        <a:xfrm>
          <a:off x="3300767" y="262360"/>
          <a:ext cx="1725027" cy="17250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Простая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</a:t>
          </a:r>
          <a:r>
            <a:rPr lang="en-US" sz="1600" kern="1200" dirty="0" smtClean="0"/>
            <a:t>positive)</a:t>
          </a:r>
          <a:endParaRPr lang="ru-RU" sz="1600" kern="1200" dirty="0"/>
        </a:p>
      </dsp:txBody>
      <dsp:txXfrm>
        <a:off x="3553391" y="514984"/>
        <a:ext cx="1219779" cy="1219779"/>
      </dsp:txXfrm>
    </dsp:sp>
    <dsp:sp modelId="{E118BD63-0429-4DDC-8888-E6F65A14C2EC}">
      <dsp:nvSpPr>
        <dsp:cNvPr id="0" name=""/>
        <dsp:cNvSpPr/>
      </dsp:nvSpPr>
      <dsp:spPr>
        <a:xfrm>
          <a:off x="4837544" y="3629235"/>
          <a:ext cx="2539206" cy="17250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Сравнительная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(comparative)</a:t>
          </a:r>
          <a:endParaRPr lang="ru-RU" sz="1600" kern="1200" dirty="0"/>
        </a:p>
      </dsp:txBody>
      <dsp:txXfrm>
        <a:off x="5209402" y="3881859"/>
        <a:ext cx="1795490" cy="1219779"/>
      </dsp:txXfrm>
    </dsp:sp>
    <dsp:sp modelId="{371D7A91-5C20-4EC5-B0BB-E1FC8EACD2C5}">
      <dsp:nvSpPr>
        <dsp:cNvPr id="0" name=""/>
        <dsp:cNvSpPr/>
      </dsp:nvSpPr>
      <dsp:spPr>
        <a:xfrm>
          <a:off x="1120193" y="3629235"/>
          <a:ext cx="2198444" cy="17250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Превосходная</a:t>
          </a: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(superlative)</a:t>
          </a:r>
          <a:endParaRPr lang="ru-RU" sz="1600" kern="1200" dirty="0"/>
        </a:p>
      </dsp:txBody>
      <dsp:txXfrm>
        <a:off x="1442148" y="3881859"/>
        <a:ext cx="1554534" cy="1219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4838-ABA0-4A26-B708-C3D4687C5B34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B0BC-2ADD-4405-8D3B-AF65F1704C2C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9"/>
            <a:ext cx="6120680" cy="72008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 </a:t>
            </a:r>
            <a:br>
              <a:rPr lang="ru-RU" dirty="0" smtClean="0"/>
            </a:br>
            <a:r>
              <a:rPr lang="ru-RU" dirty="0" smtClean="0"/>
              <a:t>«степени сравнения прилагательных»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60784"/>
              </p:ext>
            </p:extLst>
          </p:nvPr>
        </p:nvGraphicFramePr>
        <p:xfrm>
          <a:off x="3048000" y="486916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Богач Екатерина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Александровна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МБОУ СОШ №</a:t>
                      </a:r>
                      <a:r>
                        <a:rPr lang="ru-RU" dirty="0" smtClean="0"/>
                        <a:t>10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города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Сургута,ХМАО,Тюменской</a:t>
                      </a:r>
                      <a:r>
                        <a:rPr lang="ru-RU" baseline="0" smtClean="0"/>
                        <a:t>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</a:t>
                      </a:r>
                      <a:r>
                        <a:rPr lang="ru-RU" baseline="0" dirty="0" smtClean="0"/>
                        <a:t> английского языка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Exercise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641187"/>
              </p:ext>
            </p:extLst>
          </p:nvPr>
        </p:nvGraphicFramePr>
        <p:xfrm>
          <a:off x="467544" y="1124744"/>
          <a:ext cx="8352930" cy="48425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Positive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Comparative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Superlative</a:t>
                      </a:r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hard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easier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smallest</a:t>
                      </a:r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big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nicer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funniest</a:t>
                      </a:r>
                      <a:endParaRPr lang="ru-RU" sz="2400" dirty="0"/>
                    </a:p>
                  </a:txBody>
                  <a:tcPr/>
                </a:tc>
              </a:tr>
              <a:tr h="524308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braver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Степени сравнения прилагательных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941168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Degrees of comparison of adjective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34154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Lesson</a:t>
            </a: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1" t="25507" r="28720" b="22276"/>
          <a:stretch/>
        </p:blipFill>
        <p:spPr bwMode="auto">
          <a:xfrm>
            <a:off x="5868144" y="3437108"/>
            <a:ext cx="2751746" cy="3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7" y="116632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3 </a:t>
            </a:r>
            <a:r>
              <a:rPr lang="ru-RU" dirty="0" smtClean="0"/>
              <a:t>степени сравнения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33329"/>
              </p:ext>
            </p:extLst>
          </p:nvPr>
        </p:nvGraphicFramePr>
        <p:xfrm>
          <a:off x="179512" y="980728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20141642">
            <a:off x="5223640" y="1383443"/>
            <a:ext cx="1008112" cy="576064"/>
          </a:xfrm>
          <a:prstGeom prst="rightArrow">
            <a:avLst>
              <a:gd name="adj1" fmla="val 50000"/>
              <a:gd name="adj2" fmla="val 54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1331640" y="3868769"/>
            <a:ext cx="648072" cy="833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6732240" y="3693677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13592" y="980728"/>
            <a:ext cx="216024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Описывает 1 предмет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685565"/>
            <a:ext cx="216024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Сравнивает 2 предмета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2832398"/>
            <a:ext cx="216024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Сравнивает 3 и более предмета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1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8" t="19454" r="28899" b="16658"/>
          <a:stretch/>
        </p:blipFill>
        <p:spPr bwMode="auto">
          <a:xfrm>
            <a:off x="107504" y="404664"/>
            <a:ext cx="4395454" cy="57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7" t="27320" r="29469" b="13140"/>
          <a:stretch/>
        </p:blipFill>
        <p:spPr bwMode="auto">
          <a:xfrm>
            <a:off x="4572000" y="404664"/>
            <a:ext cx="4493601" cy="57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5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Особенности правописания прилагательных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996952"/>
            <a:ext cx="6048672" cy="3667232"/>
          </a:xfrm>
        </p:spPr>
      </p:pic>
      <p:sp>
        <p:nvSpPr>
          <p:cNvPr id="5" name="Выноска со стрелкой вниз 4"/>
          <p:cNvSpPr/>
          <p:nvPr/>
        </p:nvSpPr>
        <p:spPr>
          <a:xfrm>
            <a:off x="539552" y="1412776"/>
            <a:ext cx="8136904" cy="158417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односложных прилагательных, оканчивающихся на согласную, эта согласная </a:t>
            </a:r>
            <a:r>
              <a:rPr lang="ru-RU" b="1" u="sng" dirty="0" smtClean="0">
                <a:solidFill>
                  <a:srgbClr val="FF0000"/>
                </a:solidFill>
              </a:rPr>
              <a:t>удваивается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Особенности правописания прилагательных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39552" y="1412776"/>
            <a:ext cx="8136904" cy="158417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одно- и двусложных прилагательных, оканчивающихся на </a:t>
            </a:r>
            <a:r>
              <a:rPr lang="ru-RU" b="1" u="sng" dirty="0" smtClean="0"/>
              <a:t>у</a:t>
            </a:r>
            <a:r>
              <a:rPr lang="ru-RU" dirty="0" smtClean="0"/>
              <a:t>, </a:t>
            </a:r>
            <a:endParaRPr lang="en-US" dirty="0" smtClean="0"/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меняется на </a:t>
            </a:r>
            <a:r>
              <a:rPr lang="en-US" b="1" u="sng" dirty="0" err="1" smtClean="0">
                <a:solidFill>
                  <a:srgbClr val="FF0000"/>
                </a:solidFill>
              </a:rPr>
              <a:t>i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40881"/>
            <a:ext cx="6745238" cy="3419475"/>
          </a:xfrm>
        </p:spPr>
      </p:pic>
    </p:spTree>
    <p:extLst>
      <p:ext uri="{BB962C8B-B14F-4D97-AF65-F5344CB8AC3E}">
        <p14:creationId xmlns:p14="http://schemas.microsoft.com/office/powerpoint/2010/main" val="23200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Особенности правописания прилагательных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39552" y="1412776"/>
            <a:ext cx="8136904" cy="158417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Гласная </a:t>
            </a:r>
            <a:r>
              <a:rPr lang="en-US" dirty="0" smtClean="0"/>
              <a:t>e </a:t>
            </a:r>
            <a:r>
              <a:rPr lang="ru-RU" dirty="0" smtClean="0"/>
              <a:t>в конце прилагательных включается в состав суффиксов </a:t>
            </a:r>
            <a:r>
              <a:rPr lang="en-US" b="1" u="sng" dirty="0" smtClean="0">
                <a:solidFill>
                  <a:srgbClr val="FF0000"/>
                </a:solidFill>
              </a:rPr>
              <a:t>–</a:t>
            </a:r>
            <a:r>
              <a:rPr lang="en-US" b="1" u="sng" dirty="0" err="1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 </a:t>
            </a: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en-US" b="1" u="sng" dirty="0" err="1" smtClean="0">
                <a:solidFill>
                  <a:srgbClr val="FF0000"/>
                </a:solidFill>
              </a:rPr>
              <a:t>est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840760" cy="3617590"/>
          </a:xfrm>
        </p:spPr>
      </p:pic>
    </p:spTree>
    <p:extLst>
      <p:ext uri="{BB962C8B-B14F-4D97-AF65-F5344CB8AC3E}">
        <p14:creationId xmlns:p14="http://schemas.microsoft.com/office/powerpoint/2010/main" val="28846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r>
              <a:rPr lang="ru-RU" dirty="0" smtClean="0"/>
              <a:t>Многосложные прилагательные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0564"/>
            <a:ext cx="8208912" cy="5590183"/>
          </a:xfrm>
        </p:spPr>
      </p:pic>
    </p:spTree>
    <p:extLst>
      <p:ext uri="{BB962C8B-B14F-4D97-AF65-F5344CB8AC3E}">
        <p14:creationId xmlns:p14="http://schemas.microsoft.com/office/powerpoint/2010/main" val="36699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Исключения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273064" cy="5454799"/>
          </a:xfrm>
        </p:spPr>
      </p:pic>
    </p:spTree>
    <p:extLst>
      <p:ext uri="{BB962C8B-B14F-4D97-AF65-F5344CB8AC3E}">
        <p14:creationId xmlns:p14="http://schemas.microsoft.com/office/powerpoint/2010/main" val="19132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732</TotalTime>
  <Words>119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Презентация на тему  «степени сравнения прилагательных»</vt:lpstr>
      <vt:lpstr>Степени сравнения прилагательных</vt:lpstr>
      <vt:lpstr>3 степени сравнения</vt:lpstr>
      <vt:lpstr>Презентация PowerPoint</vt:lpstr>
      <vt:lpstr>Особенности правописания прилагательных</vt:lpstr>
      <vt:lpstr>Особенности правописания прилагательных</vt:lpstr>
      <vt:lpstr>Особенности правописания прилагательных</vt:lpstr>
      <vt:lpstr>Многосложные прилагательные</vt:lpstr>
      <vt:lpstr>Исключения</vt:lpstr>
      <vt:lpstr>Exercise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Степени сравнения прилагательных</dc:title>
  <dc:creator>Богач</dc:creator>
  <cp:lastModifiedBy>Богач</cp:lastModifiedBy>
  <cp:revision>20</cp:revision>
  <dcterms:created xsi:type="dcterms:W3CDTF">2017-02-04T15:02:26Z</dcterms:created>
  <dcterms:modified xsi:type="dcterms:W3CDTF">2017-02-06T04:03:10Z</dcterms:modified>
</cp:coreProperties>
</file>