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9" r:id="rId10"/>
    <p:sldId id="270" r:id="rId11"/>
    <p:sldId id="271" r:id="rId12"/>
    <p:sldId id="273" r:id="rId13"/>
    <p:sldId id="274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Relationship Id="rId5" Type="http://schemas.openxmlformats.org/officeDocument/2006/relationships/image" Target="../media/image1.jpeg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CBDC3-2C0E-454D-909E-22F6EC8792FB}" type="doc">
      <dgm:prSet loTypeId="urn:microsoft.com/office/officeart/2005/8/layout/matrix3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F71A7B-9D4D-4BA7-A533-53D59EEDD21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соединения</a:t>
          </a:r>
          <a:endParaRPr lang="ru-RU" dirty="0"/>
        </a:p>
      </dgm:t>
    </dgm:pt>
    <dgm:pt modelId="{67020A87-048F-4064-B140-AFCA3A80E50C}" type="parTrans" cxnId="{039FE5CB-0CE2-40FF-B6F4-74B1431BABF2}">
      <dgm:prSet/>
      <dgm:spPr/>
      <dgm:t>
        <a:bodyPr/>
        <a:lstStyle/>
        <a:p>
          <a:endParaRPr lang="ru-RU"/>
        </a:p>
      </dgm:t>
    </dgm:pt>
    <dgm:pt modelId="{BC68FB75-C328-49FA-BF30-37A8717770F0}" type="sibTrans" cxnId="{039FE5CB-0CE2-40FF-B6F4-74B1431BABF2}">
      <dgm:prSet/>
      <dgm:spPr/>
      <dgm:t>
        <a:bodyPr/>
        <a:lstStyle/>
        <a:p>
          <a:endParaRPr lang="ru-RU"/>
        </a:p>
      </dgm:t>
    </dgm:pt>
    <dgm:pt modelId="{FBCC0861-8031-4793-A2B0-043E2373AEB8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разложения</a:t>
          </a:r>
          <a:endParaRPr lang="ru-RU" dirty="0"/>
        </a:p>
      </dgm:t>
    </dgm:pt>
    <dgm:pt modelId="{9F9F30D7-639A-47BB-A7CD-B71C081547E5}" type="parTrans" cxnId="{9089FE5E-DEAD-4658-87EC-CA6E90585B0A}">
      <dgm:prSet/>
      <dgm:spPr/>
      <dgm:t>
        <a:bodyPr/>
        <a:lstStyle/>
        <a:p>
          <a:endParaRPr lang="ru-RU"/>
        </a:p>
      </dgm:t>
    </dgm:pt>
    <dgm:pt modelId="{FEF4D9F7-E365-4FCE-AEE7-4560CC95D656}" type="sibTrans" cxnId="{9089FE5E-DEAD-4658-87EC-CA6E90585B0A}">
      <dgm:prSet/>
      <dgm:spPr/>
      <dgm:t>
        <a:bodyPr/>
        <a:lstStyle/>
        <a:p>
          <a:endParaRPr lang="ru-RU"/>
        </a:p>
      </dgm:t>
    </dgm:pt>
    <dgm:pt modelId="{559193AA-F0FC-40EE-BF40-1176739ABDEA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замещения</a:t>
          </a:r>
          <a:endParaRPr lang="ru-RU" dirty="0"/>
        </a:p>
      </dgm:t>
    </dgm:pt>
    <dgm:pt modelId="{418FA40C-69FB-4634-8E0D-F00917C42E53}" type="parTrans" cxnId="{68634FF9-7627-43E0-8348-B6A0BEE34E17}">
      <dgm:prSet/>
      <dgm:spPr/>
      <dgm:t>
        <a:bodyPr/>
        <a:lstStyle/>
        <a:p>
          <a:endParaRPr lang="ru-RU"/>
        </a:p>
      </dgm:t>
    </dgm:pt>
    <dgm:pt modelId="{CEFBEF6B-E5F2-41A7-B02A-6F8B6516EE2A}" type="sibTrans" cxnId="{68634FF9-7627-43E0-8348-B6A0BEE34E17}">
      <dgm:prSet/>
      <dgm:spPr/>
      <dgm:t>
        <a:bodyPr/>
        <a:lstStyle/>
        <a:p>
          <a:endParaRPr lang="ru-RU"/>
        </a:p>
      </dgm:t>
    </dgm:pt>
    <dgm:pt modelId="{FE1BBB80-3761-4186-B629-CA5FA3011C8C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обмена</a:t>
          </a:r>
          <a:endParaRPr lang="ru-RU" dirty="0"/>
        </a:p>
      </dgm:t>
    </dgm:pt>
    <dgm:pt modelId="{85F7CF83-80B7-4DC9-B995-E4D98B26D2AD}" type="parTrans" cxnId="{4C9EB26C-5DC3-460B-A5BA-E47CAD656423}">
      <dgm:prSet/>
      <dgm:spPr/>
      <dgm:t>
        <a:bodyPr/>
        <a:lstStyle/>
        <a:p>
          <a:endParaRPr lang="ru-RU"/>
        </a:p>
      </dgm:t>
    </dgm:pt>
    <dgm:pt modelId="{3FE01B17-E107-4FD3-BAD4-04C0F1D138D8}" type="sibTrans" cxnId="{4C9EB26C-5DC3-460B-A5BA-E47CAD656423}">
      <dgm:prSet/>
      <dgm:spPr/>
      <dgm:t>
        <a:bodyPr/>
        <a:lstStyle/>
        <a:p>
          <a:endParaRPr lang="ru-RU"/>
        </a:p>
      </dgm:t>
    </dgm:pt>
    <dgm:pt modelId="{A7F5E913-0FF9-4676-B0C2-46C0EF0E6427}" type="pres">
      <dgm:prSet presAssocID="{0C2CBDC3-2C0E-454D-909E-22F6EC8792F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3F8E32-FD17-4E8E-BEE8-C9DB50BB4176}" type="pres">
      <dgm:prSet presAssocID="{0C2CBDC3-2C0E-454D-909E-22F6EC8792FB}" presName="diamond" presStyleLbl="bgShp" presStyleIdx="0" presStyleCnt="1" custLinFactNeighborX="679" custLinFactNeighborY="632"/>
      <dgm:spPr/>
    </dgm:pt>
    <dgm:pt modelId="{98DBCA2D-FB49-47E5-9EB6-51DD23ACD5DE}" type="pres">
      <dgm:prSet presAssocID="{0C2CBDC3-2C0E-454D-909E-22F6EC8792F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374F1-D6E3-4C78-BD5B-6CF8EC4EDE75}" type="pres">
      <dgm:prSet presAssocID="{0C2CBDC3-2C0E-454D-909E-22F6EC8792F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C6EE5-1156-44D2-912A-9ECDBBA5FD86}" type="pres">
      <dgm:prSet presAssocID="{0C2CBDC3-2C0E-454D-909E-22F6EC8792F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469A1-8FE9-4688-9702-316AB8297274}" type="pres">
      <dgm:prSet presAssocID="{0C2CBDC3-2C0E-454D-909E-22F6EC8792F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AB81C3-2B1D-45F6-8552-B9F2C67B6CEE}" type="presOf" srcId="{559193AA-F0FC-40EE-BF40-1176739ABDEA}" destId="{716C6EE5-1156-44D2-912A-9ECDBBA5FD86}" srcOrd="0" destOrd="0" presId="urn:microsoft.com/office/officeart/2005/8/layout/matrix3"/>
    <dgm:cxn modelId="{BBA9EDC9-C1C0-4CD5-B1D2-6562E647832F}" type="presOf" srcId="{FE1BBB80-3761-4186-B629-CA5FA3011C8C}" destId="{3F8469A1-8FE9-4688-9702-316AB8297274}" srcOrd="0" destOrd="0" presId="urn:microsoft.com/office/officeart/2005/8/layout/matrix3"/>
    <dgm:cxn modelId="{FB4B2A2A-262E-4119-81B6-E054DAEDA82F}" type="presOf" srcId="{FBCC0861-8031-4793-A2B0-043E2373AEB8}" destId="{78C374F1-D6E3-4C78-BD5B-6CF8EC4EDE75}" srcOrd="0" destOrd="0" presId="urn:microsoft.com/office/officeart/2005/8/layout/matrix3"/>
    <dgm:cxn modelId="{039FE5CB-0CE2-40FF-B6F4-74B1431BABF2}" srcId="{0C2CBDC3-2C0E-454D-909E-22F6EC8792FB}" destId="{21F71A7B-9D4D-4BA7-A533-53D59EEDD217}" srcOrd="0" destOrd="0" parTransId="{67020A87-048F-4064-B140-AFCA3A80E50C}" sibTransId="{BC68FB75-C328-49FA-BF30-37A8717770F0}"/>
    <dgm:cxn modelId="{0D182FB6-E3C5-4724-B60D-E51799259055}" type="presOf" srcId="{21F71A7B-9D4D-4BA7-A533-53D59EEDD217}" destId="{98DBCA2D-FB49-47E5-9EB6-51DD23ACD5DE}" srcOrd="0" destOrd="0" presId="urn:microsoft.com/office/officeart/2005/8/layout/matrix3"/>
    <dgm:cxn modelId="{5BA4E332-4B20-4D09-94DE-8AA48C4F34AA}" type="presOf" srcId="{0C2CBDC3-2C0E-454D-909E-22F6EC8792FB}" destId="{A7F5E913-0FF9-4676-B0C2-46C0EF0E6427}" srcOrd="0" destOrd="0" presId="urn:microsoft.com/office/officeart/2005/8/layout/matrix3"/>
    <dgm:cxn modelId="{9089FE5E-DEAD-4658-87EC-CA6E90585B0A}" srcId="{0C2CBDC3-2C0E-454D-909E-22F6EC8792FB}" destId="{FBCC0861-8031-4793-A2B0-043E2373AEB8}" srcOrd="1" destOrd="0" parTransId="{9F9F30D7-639A-47BB-A7CD-B71C081547E5}" sibTransId="{FEF4D9F7-E365-4FCE-AEE7-4560CC95D656}"/>
    <dgm:cxn modelId="{4C9EB26C-5DC3-460B-A5BA-E47CAD656423}" srcId="{0C2CBDC3-2C0E-454D-909E-22F6EC8792FB}" destId="{FE1BBB80-3761-4186-B629-CA5FA3011C8C}" srcOrd="3" destOrd="0" parTransId="{85F7CF83-80B7-4DC9-B995-E4D98B26D2AD}" sibTransId="{3FE01B17-E107-4FD3-BAD4-04C0F1D138D8}"/>
    <dgm:cxn modelId="{68634FF9-7627-43E0-8348-B6A0BEE34E17}" srcId="{0C2CBDC3-2C0E-454D-909E-22F6EC8792FB}" destId="{559193AA-F0FC-40EE-BF40-1176739ABDEA}" srcOrd="2" destOrd="0" parTransId="{418FA40C-69FB-4634-8E0D-F00917C42E53}" sibTransId="{CEFBEF6B-E5F2-41A7-B02A-6F8B6516EE2A}"/>
    <dgm:cxn modelId="{A4562BD8-6239-4ADD-AC83-F41785DF6F5C}" type="presParOf" srcId="{A7F5E913-0FF9-4676-B0C2-46C0EF0E6427}" destId="{C33F8E32-FD17-4E8E-BEE8-C9DB50BB4176}" srcOrd="0" destOrd="0" presId="urn:microsoft.com/office/officeart/2005/8/layout/matrix3"/>
    <dgm:cxn modelId="{DB6C8493-7899-4706-A449-D824F46EBC76}" type="presParOf" srcId="{A7F5E913-0FF9-4676-B0C2-46C0EF0E6427}" destId="{98DBCA2D-FB49-47E5-9EB6-51DD23ACD5DE}" srcOrd="1" destOrd="0" presId="urn:microsoft.com/office/officeart/2005/8/layout/matrix3"/>
    <dgm:cxn modelId="{34258C2F-2A2E-49B0-AADF-5F0BB0DEF465}" type="presParOf" srcId="{A7F5E913-0FF9-4676-B0C2-46C0EF0E6427}" destId="{78C374F1-D6E3-4C78-BD5B-6CF8EC4EDE75}" srcOrd="2" destOrd="0" presId="urn:microsoft.com/office/officeart/2005/8/layout/matrix3"/>
    <dgm:cxn modelId="{6697462E-1F89-4817-994C-58E550B44EAF}" type="presParOf" srcId="{A7F5E913-0FF9-4676-B0C2-46C0EF0E6427}" destId="{716C6EE5-1156-44D2-912A-9ECDBBA5FD86}" srcOrd="3" destOrd="0" presId="urn:microsoft.com/office/officeart/2005/8/layout/matrix3"/>
    <dgm:cxn modelId="{1BAA8A38-3D57-418B-8B50-8E96463F00B4}" type="presParOf" srcId="{A7F5E913-0FF9-4676-B0C2-46C0EF0E6427}" destId="{3F8469A1-8FE9-4688-9702-316AB8297274}" srcOrd="4" destOrd="0" presId="urn:microsoft.com/office/officeart/2005/8/layout/matrix3"/>
  </dgm:cxnLst>
  <dgm:bg>
    <a:blipFill>
      <a:blip xmlns:r="http://schemas.openxmlformats.org/officeDocument/2006/relationships" r:embed="rId5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3F8E32-FD17-4E8E-BEE8-C9DB50BB4176}">
      <dsp:nvSpPr>
        <dsp:cNvPr id="0" name=""/>
        <dsp:cNvSpPr/>
      </dsp:nvSpPr>
      <dsp:spPr>
        <a:xfrm>
          <a:off x="1189565" y="0"/>
          <a:ext cx="6858000" cy="6858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BCA2D-FB49-47E5-9EB6-51DD23ACD5DE}">
      <dsp:nvSpPr>
        <dsp:cNvPr id="0" name=""/>
        <dsp:cNvSpPr/>
      </dsp:nvSpPr>
      <dsp:spPr>
        <a:xfrm>
          <a:off x="1794510" y="651509"/>
          <a:ext cx="2674620" cy="2674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соединения</a:t>
          </a:r>
          <a:endParaRPr lang="ru-RU" sz="3200" kern="1200" dirty="0"/>
        </a:p>
      </dsp:txBody>
      <dsp:txXfrm>
        <a:off x="1794510" y="651509"/>
        <a:ext cx="2674620" cy="2674620"/>
      </dsp:txXfrm>
    </dsp:sp>
    <dsp:sp modelId="{78C374F1-D6E3-4C78-BD5B-6CF8EC4EDE75}">
      <dsp:nvSpPr>
        <dsp:cNvPr id="0" name=""/>
        <dsp:cNvSpPr/>
      </dsp:nvSpPr>
      <dsp:spPr>
        <a:xfrm>
          <a:off x="4674870" y="651509"/>
          <a:ext cx="2674620" cy="2674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разложения</a:t>
          </a:r>
          <a:endParaRPr lang="ru-RU" sz="3200" kern="1200" dirty="0"/>
        </a:p>
      </dsp:txBody>
      <dsp:txXfrm>
        <a:off x="4674870" y="651509"/>
        <a:ext cx="2674620" cy="2674620"/>
      </dsp:txXfrm>
    </dsp:sp>
    <dsp:sp modelId="{716C6EE5-1156-44D2-912A-9ECDBBA5FD86}">
      <dsp:nvSpPr>
        <dsp:cNvPr id="0" name=""/>
        <dsp:cNvSpPr/>
      </dsp:nvSpPr>
      <dsp:spPr>
        <a:xfrm>
          <a:off x="1794510" y="3531870"/>
          <a:ext cx="2674620" cy="2674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замещения</a:t>
          </a:r>
          <a:endParaRPr lang="ru-RU" sz="3200" kern="1200" dirty="0"/>
        </a:p>
      </dsp:txBody>
      <dsp:txXfrm>
        <a:off x="1794510" y="3531870"/>
        <a:ext cx="2674620" cy="2674620"/>
      </dsp:txXfrm>
    </dsp:sp>
    <dsp:sp modelId="{3F8469A1-8FE9-4688-9702-316AB8297274}">
      <dsp:nvSpPr>
        <dsp:cNvPr id="0" name=""/>
        <dsp:cNvSpPr/>
      </dsp:nvSpPr>
      <dsp:spPr>
        <a:xfrm>
          <a:off x="4674870" y="3531870"/>
          <a:ext cx="2674620" cy="2674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обмена</a:t>
          </a:r>
          <a:endParaRPr lang="ru-RU" sz="3200" kern="1200" dirty="0"/>
        </a:p>
      </dsp:txBody>
      <dsp:txXfrm>
        <a:off x="4674870" y="3531870"/>
        <a:ext cx="2674620" cy="2674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968F-3FE8-4E8C-AC8D-52572B16F6E7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66D51-16C0-44E8-A496-712AD4B59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070%20%20&#1056;&#1077;&#1072;&#1082;&#1094;&#1080;&#1103;%20&#1089;&#1086;&#1077;&#1076;&#1080;&#1085;&#1077;&#1085;&#1080;&#1103;%20&#1089;&#1077;&#1088;&#1099;%20&#1089;%20&#1078;&#1077;&#1083;&#1077;&#1079;&#1086;&#1084;.mp4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&#1069;&#1083;&#1077;&#1082;&#1090;&#1088;&#1086;&#1083;&#1080;&#1079;%20&#1074;&#1086;&#1076;&#1099;.mp4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&#1088;&#1077;&#1072;&#1082;&#1094;&#1080;&#1103;%20&#1079;&#1072;&#1084;&#1077;&#1097;&#1077;&#1085;&#1080;&#1103;.mp4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hyperlink" Target="&#1055;&#1086;&#1083;&#1091;&#1095;&#1077;&#1085;&#1080;&#1077;%20&#1089;&#1091;&#1083;&#1100;&#1092;&#1072;&#1090;&#1072;%20&#1073;&#1072;&#1088;&#1080;&#1103;.mp4" TargetMode="Externa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3;&#1086;&#1088;&#1077;&#1085;&#1080;&#1077;%20&#1084;&#1072;&#1075;&#1085;&#1080;&#1103;.wm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43;&#1086;&#1088;&#1077;&#1085;&#1080;&#1077;%20&#1056;%20&#1074;%20&#1082;&#1080;&#1089;&#1083;&#1086;&#1088;&#1086;&#1076;&#1077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Типы химических реакций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5229200"/>
            <a:ext cx="4680520" cy="122413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Учитель химии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КГУ СОШ № 32г. Караганды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Черкашина Л.И.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3. </a:t>
            </a:r>
            <a:r>
              <a:rPr lang="ru-RU" dirty="0" smtClean="0">
                <a:solidFill>
                  <a:srgbClr val="FF0000"/>
                </a:solidFill>
              </a:rPr>
              <a:t>Определить тип реакции: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en-US" dirty="0" smtClean="0"/>
              <a:t> </a:t>
            </a:r>
            <a:r>
              <a:rPr lang="ru-RU" dirty="0" smtClean="0"/>
              <a:t>= </a:t>
            </a:r>
            <a:r>
              <a:rPr lang="en-US" dirty="0" err="1" smtClean="0"/>
              <a:t>CuO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2</a:t>
            </a:r>
            <a:r>
              <a:rPr lang="ru-RU" dirty="0" smtClean="0"/>
              <a:t>↑+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r>
              <a:rPr lang="en-US" dirty="0" smtClean="0"/>
              <a:t>AgNO</a:t>
            </a:r>
            <a:r>
              <a:rPr lang="en-US" baseline="-25000" dirty="0" smtClean="0"/>
              <a:t>3</a:t>
            </a:r>
            <a:r>
              <a:rPr lang="en-US" dirty="0" smtClean="0"/>
              <a:t> +Cu = Cu(NO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 + Ag↓</a:t>
            </a:r>
            <a:endParaRPr lang="ru-RU" dirty="0" smtClean="0"/>
          </a:p>
          <a:p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dirty="0" smtClean="0"/>
              <a:t> →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 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r>
              <a:rPr lang="ru-RU" dirty="0" err="1" smtClean="0"/>
              <a:t>СаСО</a:t>
            </a:r>
            <a:r>
              <a:rPr lang="en-US" baseline="-25000" dirty="0" smtClean="0"/>
              <a:t>3</a:t>
            </a:r>
            <a:r>
              <a:rPr lang="en-US" dirty="0" smtClean="0"/>
              <a:t> → </a:t>
            </a:r>
            <a:r>
              <a:rPr lang="ru-RU" dirty="0" err="1" smtClean="0"/>
              <a:t>СаО</a:t>
            </a:r>
            <a:r>
              <a:rPr lang="en-US" dirty="0" smtClean="0"/>
              <a:t> + CO</a:t>
            </a:r>
            <a:r>
              <a:rPr lang="en-US" baseline="-25000" dirty="0" smtClean="0"/>
              <a:t>2</a:t>
            </a:r>
            <a:r>
              <a:rPr lang="en-US" dirty="0" smtClean="0"/>
              <a:t>↑</a:t>
            </a:r>
            <a:endParaRPr lang="ru-RU" dirty="0" smtClean="0"/>
          </a:p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+ </a:t>
            </a:r>
            <a:r>
              <a:rPr lang="ru-RU" dirty="0" err="1" smtClean="0"/>
              <a:t>ВаС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→ Na</a:t>
            </a:r>
            <a:r>
              <a:rPr lang="ru-RU" dirty="0" smtClean="0"/>
              <a:t>С</a:t>
            </a:r>
            <a:r>
              <a:rPr lang="en-US" dirty="0" smtClean="0"/>
              <a:t>l+ </a:t>
            </a:r>
            <a:r>
              <a:rPr lang="ru-RU" dirty="0" err="1" smtClean="0"/>
              <a:t>Ва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↓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3. </a:t>
            </a:r>
            <a:r>
              <a:rPr lang="ru-RU" dirty="0" smtClean="0">
                <a:solidFill>
                  <a:srgbClr val="FF0000"/>
                </a:solidFill>
              </a:rPr>
              <a:t>Определить тип реакции: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Cu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en-US" dirty="0" smtClean="0"/>
              <a:t> </a:t>
            </a:r>
            <a:r>
              <a:rPr lang="ru-RU" dirty="0" smtClean="0"/>
              <a:t>= </a:t>
            </a:r>
            <a:r>
              <a:rPr lang="en-US" dirty="0" err="1" smtClean="0"/>
              <a:t>CuO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2</a:t>
            </a:r>
            <a:r>
              <a:rPr lang="ru-RU" dirty="0" smtClean="0"/>
              <a:t>↑+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(разложение)</a:t>
            </a:r>
          </a:p>
          <a:p>
            <a:r>
              <a:rPr lang="en-US" dirty="0" smtClean="0"/>
              <a:t>AgNO</a:t>
            </a:r>
            <a:r>
              <a:rPr lang="en-US" baseline="-25000" dirty="0" smtClean="0"/>
              <a:t>3</a:t>
            </a:r>
            <a:r>
              <a:rPr lang="en-US" dirty="0" smtClean="0"/>
              <a:t> +Cu = Cu(NO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 + Ag↓</a:t>
            </a:r>
            <a:r>
              <a:rPr lang="ru-RU" dirty="0" smtClean="0"/>
              <a:t>     (замещение)</a:t>
            </a:r>
          </a:p>
          <a:p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dirty="0" smtClean="0"/>
              <a:t> →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 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                (разложение)</a:t>
            </a:r>
          </a:p>
          <a:p>
            <a:r>
              <a:rPr lang="ru-RU" dirty="0" err="1" smtClean="0"/>
              <a:t>СаСО</a:t>
            </a:r>
            <a:r>
              <a:rPr lang="en-US" baseline="-25000" dirty="0" smtClean="0"/>
              <a:t>3</a:t>
            </a:r>
            <a:r>
              <a:rPr lang="en-US" dirty="0" smtClean="0"/>
              <a:t> → </a:t>
            </a:r>
            <a:r>
              <a:rPr lang="ru-RU" dirty="0" err="1" smtClean="0"/>
              <a:t>СаО</a:t>
            </a:r>
            <a:r>
              <a:rPr lang="en-US" dirty="0" smtClean="0"/>
              <a:t> + CO</a:t>
            </a:r>
            <a:r>
              <a:rPr lang="en-US" baseline="-25000" dirty="0" smtClean="0"/>
              <a:t>2</a:t>
            </a:r>
            <a:r>
              <a:rPr lang="en-US" dirty="0" smtClean="0"/>
              <a:t>↑</a:t>
            </a:r>
            <a:r>
              <a:rPr lang="ru-RU" dirty="0" smtClean="0"/>
              <a:t>                   (разложение)</a:t>
            </a:r>
          </a:p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+ </a:t>
            </a:r>
            <a:r>
              <a:rPr lang="ru-RU" dirty="0" err="1" smtClean="0"/>
              <a:t>ВаС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→ Na</a:t>
            </a:r>
            <a:r>
              <a:rPr lang="ru-RU" dirty="0" smtClean="0"/>
              <a:t>С</a:t>
            </a:r>
            <a:r>
              <a:rPr lang="en-US" dirty="0" smtClean="0"/>
              <a:t>l+ </a:t>
            </a:r>
            <a:r>
              <a:rPr lang="ru-RU" dirty="0" err="1" smtClean="0"/>
              <a:t>Ва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↓</a:t>
            </a:r>
            <a:r>
              <a:rPr lang="ru-RU" dirty="0" smtClean="0"/>
              <a:t>  (обмена)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/>
            </a:r>
            <a:br>
              <a:rPr lang="kk-KZ" sz="3600" b="1" dirty="0" smtClean="0">
                <a:solidFill>
                  <a:srgbClr val="FF0000"/>
                </a:solidFill>
              </a:rPr>
            </a:br>
            <a:r>
              <a:rPr lang="kk-KZ" b="1" dirty="0" smtClean="0">
                <a:solidFill>
                  <a:srgbClr val="FF0000"/>
                </a:solidFill>
              </a:rPr>
              <a:t>Задание 4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Выполнение   упражнения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Домашнее задание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18,  упр. 1-3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SHablon-dlya-prezentatsii-po-himii-skachat-besplatn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Users\Администратор\Desktop\5591_html_a7bb2a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76672"/>
            <a:ext cx="604867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Девиз: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«Учимся вместе»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Эпиграф: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«Уча других, мы учимся сами» 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Л.А.Сенека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Актуализация опорных знаний.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Какие  явления вам известны?</a:t>
            </a:r>
          </a:p>
          <a:p>
            <a:r>
              <a:rPr lang="ru-RU" dirty="0" smtClean="0"/>
              <a:t>- Какие явления называются физическими и химическими? Приведите примеры.</a:t>
            </a:r>
          </a:p>
          <a:p>
            <a:r>
              <a:rPr lang="ru-RU" dirty="0" smtClean="0"/>
              <a:t>- Что такое «химическая реакция»? </a:t>
            </a:r>
          </a:p>
          <a:p>
            <a:r>
              <a:rPr lang="ru-RU" dirty="0" smtClean="0"/>
              <a:t>- Что называют «химическим уравнением»?</a:t>
            </a:r>
          </a:p>
          <a:p>
            <a:r>
              <a:rPr lang="ru-RU" dirty="0" smtClean="0"/>
              <a:t>- Какому закону это подчиняется? Сформулируйте этот закон.</a:t>
            </a:r>
          </a:p>
          <a:p>
            <a:r>
              <a:rPr lang="ru-RU" dirty="0" smtClean="0"/>
              <a:t>- Какие условия необходимы для начала реакции?</a:t>
            </a:r>
          </a:p>
          <a:p>
            <a:r>
              <a:rPr lang="ru-RU" dirty="0" smtClean="0"/>
              <a:t>- Каковы признаки химических реакций?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78621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Реакции соединения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002060"/>
                </a:solidFill>
              </a:rPr>
              <a:t>реакции при которых из двух или более простых или сложных веществ можно получить одно сложное вещество.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740352" y="544522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Содержимое 4" descr="C:\Users\user\Desktop\ximicheskie-reakcij.jpg"/>
          <p:cNvPicPr>
            <a:picLocks noGrp="1"/>
          </p:cNvPicPr>
          <p:nvPr>
            <p:ph idx="1"/>
          </p:nvPr>
        </p:nvPicPr>
        <p:blipFill>
          <a:blip r:embed="rId3" cstate="print"/>
          <a:srcRect l="18304" t="12162" r="47354" b="65315"/>
          <a:stretch>
            <a:fillRect/>
          </a:stretch>
        </p:blipFill>
        <p:spPr bwMode="auto">
          <a:xfrm>
            <a:off x="4572000" y="4005064"/>
            <a:ext cx="273630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ximicheskie-reakcij.jpg"/>
          <p:cNvPicPr/>
          <p:nvPr/>
        </p:nvPicPr>
        <p:blipFill>
          <a:blip r:embed="rId3" cstate="print"/>
          <a:srcRect l="52342" t="12162" b="65925"/>
          <a:stretch>
            <a:fillRect/>
          </a:stretch>
        </p:blipFill>
        <p:spPr bwMode="auto">
          <a:xfrm>
            <a:off x="251520" y="1988840"/>
            <a:ext cx="28083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типы-химических-реакций.jpg">
            <a:hlinkClick r:id="rId4" action="ppaction://hlinkfile"/>
          </p:cNvPr>
          <p:cNvPicPr/>
          <p:nvPr/>
        </p:nvPicPr>
        <p:blipFill>
          <a:blip r:embed="rId5" cstate="print"/>
          <a:srcRect t="25743" r="71930" b="49929"/>
          <a:stretch>
            <a:fillRect/>
          </a:stretch>
        </p:blipFill>
        <p:spPr bwMode="auto">
          <a:xfrm>
            <a:off x="611560" y="3356992"/>
            <a:ext cx="273630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2636912"/>
            <a:ext cx="864096" cy="89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2564904"/>
            <a:ext cx="863181" cy="86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94625E-7 L 0.07205 -1.94625E-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5.46803E-7 L -0.075 -5.46803E-7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2362274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Реакции разложения </a:t>
            </a:r>
            <a:r>
              <a:rPr lang="ru-RU" sz="2800" dirty="0" smtClean="0">
                <a:solidFill>
                  <a:srgbClr val="002060"/>
                </a:solidFill>
              </a:rPr>
              <a:t>– реакции при которых из одного вещества можно получить несколько простых или сложных простых или сложных веществ.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812360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Содержимое 4" descr="C:\Users\user\Desktop\ximicheskie-reakcij.jpg"/>
          <p:cNvPicPr>
            <a:picLocks noGrp="1"/>
          </p:cNvPicPr>
          <p:nvPr>
            <p:ph idx="1"/>
          </p:nvPr>
        </p:nvPicPr>
        <p:blipFill>
          <a:blip r:embed="rId4" cstate="print"/>
          <a:srcRect l="18304" t="33558" r="47354" b="46622"/>
          <a:stretch>
            <a:fillRect/>
          </a:stretch>
        </p:blipFill>
        <p:spPr bwMode="auto">
          <a:xfrm>
            <a:off x="4427984" y="4365104"/>
            <a:ext cx="23042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ximicheskie-reakcij.jpg"/>
          <p:cNvPicPr/>
          <p:nvPr/>
        </p:nvPicPr>
        <p:blipFill>
          <a:blip r:embed="rId4" cstate="print"/>
          <a:srcRect l="52342" t="33108" b="44318"/>
          <a:stretch>
            <a:fillRect/>
          </a:stretch>
        </p:blipFill>
        <p:spPr bwMode="auto">
          <a:xfrm>
            <a:off x="251520" y="1700808"/>
            <a:ext cx="280831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типы-химических-реакций.jpg">
            <a:hlinkClick r:id="rId5" action="ppaction://hlinkfile"/>
          </p:cNvPr>
          <p:cNvPicPr/>
          <p:nvPr/>
        </p:nvPicPr>
        <p:blipFill>
          <a:blip r:embed="rId6" cstate="print"/>
          <a:srcRect r="72258" b="74415"/>
          <a:stretch>
            <a:fillRect/>
          </a:stretch>
        </p:blipFill>
        <p:spPr bwMode="auto">
          <a:xfrm>
            <a:off x="611560" y="3284984"/>
            <a:ext cx="259228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356992"/>
            <a:ext cx="864096" cy="89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3356992"/>
            <a:ext cx="908851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8.49552E-7 L -0.07362 8.49552E-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56935E-6 L 0.08247 1.56935E-6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5770984" cy="214625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Реакции замещения </a:t>
            </a:r>
            <a:r>
              <a:rPr lang="ru-RU" sz="3100" dirty="0" smtClean="0">
                <a:solidFill>
                  <a:srgbClr val="002060"/>
                </a:solidFill>
              </a:rPr>
              <a:t>– реакции между простым и сложным веществами, при которых атомы простого вещества замещают один из элементов в составе сложного.</a:t>
            </a:r>
            <a:endParaRPr lang="ru-RU" sz="3100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740352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Содержимое 4" descr="C:\Users\user\Desktop\ximicheskie-reakcij.jpg"/>
          <p:cNvPicPr>
            <a:picLocks noGrp="1"/>
          </p:cNvPicPr>
          <p:nvPr>
            <p:ph idx="1"/>
          </p:nvPr>
        </p:nvPicPr>
        <p:blipFill>
          <a:blip r:embed="rId4" cstate="print"/>
          <a:srcRect l="18304" t="55405" r="47354" b="25000"/>
          <a:stretch>
            <a:fillRect/>
          </a:stretch>
        </p:blipFill>
        <p:spPr bwMode="auto">
          <a:xfrm>
            <a:off x="4139952" y="4653136"/>
            <a:ext cx="273519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ximicheskie-reakcij.jpg"/>
          <p:cNvPicPr/>
          <p:nvPr/>
        </p:nvPicPr>
        <p:blipFill>
          <a:blip r:embed="rId4" cstate="print"/>
          <a:srcRect l="52342" t="53604" b="24289"/>
          <a:stretch>
            <a:fillRect/>
          </a:stretch>
        </p:blipFill>
        <p:spPr bwMode="auto">
          <a:xfrm>
            <a:off x="251520" y="1772816"/>
            <a:ext cx="28803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типы-химических-реакций.jpg">
            <a:hlinkClick r:id="rId5" action="ppaction://hlinkfile"/>
          </p:cNvPr>
          <p:cNvPicPr/>
          <p:nvPr/>
        </p:nvPicPr>
        <p:blipFill>
          <a:blip r:embed="rId6" cstate="print"/>
          <a:srcRect l="8242" t="49363" r="64401" b="25138"/>
          <a:stretch>
            <a:fillRect/>
          </a:stretch>
        </p:blipFill>
        <p:spPr bwMode="auto">
          <a:xfrm>
            <a:off x="539552" y="3717032"/>
            <a:ext cx="25202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3429000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20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3429000"/>
            <a:ext cx="842690" cy="87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3501008"/>
            <a:ext cx="864096" cy="84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11892 -1.48148E-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34568E-6 L 0.03177 0.04013 C 0.03854 0.04908 0.04861 0.05401 0.05902 0.05401 C 0.07083 0.05401 0.08038 0.04908 0.08715 0.04013 L 0.11909 -2.34568E-6 " pathEditMode="relative" rAng="0" ptsTypes="FffFF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221825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Реакции обмена </a:t>
            </a:r>
            <a:r>
              <a:rPr lang="ru-RU" sz="2800" dirty="0" smtClean="0">
                <a:solidFill>
                  <a:srgbClr val="002060"/>
                </a:solidFill>
              </a:rPr>
              <a:t>– реакции между сложными веществами,  при которых вещества обмениваются своими составными частями.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C:\Users\user\Desktop\ximicheskie-reakcij.jpg"/>
          <p:cNvPicPr>
            <a:picLocks noGrp="1"/>
          </p:cNvPicPr>
          <p:nvPr>
            <p:ph idx="1"/>
          </p:nvPr>
        </p:nvPicPr>
        <p:blipFill>
          <a:blip r:embed="rId3" cstate="print"/>
          <a:srcRect l="18304" t="76351" r="47354"/>
          <a:stretch>
            <a:fillRect/>
          </a:stretch>
        </p:blipFill>
        <p:spPr bwMode="auto">
          <a:xfrm>
            <a:off x="4499992" y="4725144"/>
            <a:ext cx="23751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ximicheskie-reakcij.jpg"/>
          <p:cNvPicPr/>
          <p:nvPr/>
        </p:nvPicPr>
        <p:blipFill>
          <a:blip r:embed="rId3" cstate="print"/>
          <a:srcRect l="52342" t="73874"/>
          <a:stretch>
            <a:fillRect/>
          </a:stretch>
        </p:blipFill>
        <p:spPr bwMode="auto">
          <a:xfrm>
            <a:off x="179512" y="2204864"/>
            <a:ext cx="33123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типы-химических-реакций.jpg">
            <a:hlinkClick r:id="rId4" action="ppaction://hlinkfile"/>
          </p:cNvPr>
          <p:cNvPicPr/>
          <p:nvPr/>
        </p:nvPicPr>
        <p:blipFill>
          <a:blip r:embed="rId5" cstate="print"/>
          <a:srcRect l="54739" t="79632"/>
          <a:stretch>
            <a:fillRect/>
          </a:stretch>
        </p:blipFill>
        <p:spPr bwMode="auto">
          <a:xfrm>
            <a:off x="827584" y="3861048"/>
            <a:ext cx="273630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3284984"/>
            <a:ext cx="792088" cy="84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284984"/>
            <a:ext cx="774308" cy="84038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3284984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24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3284984"/>
            <a:ext cx="792088" cy="7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884368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34568E-6 L 0.03177 0.04013 C 0.03854 0.04908 0.04861 0.05401 0.05902 0.05401 C 0.07083 0.05401 0.08038 0.04908 0.08715 0.04013 L 0.11909 -2.34568E-6 " pathEditMode="relative" rAng="0" ptsTypes="FffFF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03698 0.04012 C -0.04479 0.04908 -0.05642 0.05401 -0.0684 0.05401 C -0.08229 0.05401 -0.09323 0.04908 -0.10104 0.04012 L -0.13785 -1.48148E-6 " pathEditMode="relative" rAng="0" ptsTypes="FffFF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SHablon-dlya-prezentatsii-po-himii-skachat-besplat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/>
            </a:r>
            <a:br>
              <a:rPr lang="kk-KZ" sz="3600" b="1" dirty="0" smtClean="0">
                <a:solidFill>
                  <a:srgbClr val="FF0000"/>
                </a:solidFill>
              </a:rPr>
            </a:br>
            <a:r>
              <a:rPr lang="kk-KZ" b="1" dirty="0" smtClean="0">
                <a:solidFill>
                  <a:srgbClr val="FF0000"/>
                </a:solidFill>
              </a:rPr>
              <a:t>Задание 2     Видеовопрос</a:t>
            </a:r>
            <a:br>
              <a:rPr lang="kk-KZ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3" action="ppaction://hlinkfile"/>
              </a:rPr>
              <a:t>Опыт 1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Опыт 2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198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Типы химических реакций</vt:lpstr>
      <vt:lpstr>Слайд 2</vt:lpstr>
      <vt:lpstr>Актуализация опорных знаний.  </vt:lpstr>
      <vt:lpstr>Слайд 4</vt:lpstr>
      <vt:lpstr>Реакции соединения – реакции при которых из двух или более простых или сложных веществ можно получить одно сложное вещество.</vt:lpstr>
      <vt:lpstr>Реакции разложения – реакции при которых из одного вещества можно получить несколько простых или сложных простых или сложных веществ.</vt:lpstr>
      <vt:lpstr>Реакции замещения – реакции между простым и сложным веществами, при которых атомы простого вещества замещают один из элементов в составе сложного.</vt:lpstr>
      <vt:lpstr>Реакции обмена – реакции между сложными веществами,  при которых вещества обмениваются своими составными частями.</vt:lpstr>
      <vt:lpstr> Задание 2     Видеовопрос </vt:lpstr>
      <vt:lpstr>Задание 3. Определить тип реакции:</vt:lpstr>
      <vt:lpstr>Задание 3. Определить тип реакции:</vt:lpstr>
      <vt:lpstr> Задание 4  </vt:lpstr>
      <vt:lpstr>Домашнее задание</vt:lpstr>
      <vt:lpstr>     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химических реакций</dc:title>
  <dc:creator>user</dc:creator>
  <cp:lastModifiedBy>DNA7 X86</cp:lastModifiedBy>
  <cp:revision>18</cp:revision>
  <dcterms:created xsi:type="dcterms:W3CDTF">2016-11-06T05:18:14Z</dcterms:created>
  <dcterms:modified xsi:type="dcterms:W3CDTF">2016-11-20T12:35:12Z</dcterms:modified>
</cp:coreProperties>
</file>