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5" r:id="rId6"/>
    <p:sldId id="261" r:id="rId7"/>
    <p:sldId id="265" r:id="rId8"/>
    <p:sldId id="266" r:id="rId9"/>
    <p:sldId id="267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97" r:id="rId22"/>
    <p:sldId id="298" r:id="rId23"/>
    <p:sldId id="299" r:id="rId24"/>
    <p:sldId id="294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13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05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01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31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95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9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0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3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07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0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39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BBA4-F747-4EFD-ADBE-2760AE627CD8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7E9C-F5A2-4C98-84F4-DA4A5C3BB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eppo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unimath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thege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th-ege.sdamgia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nterneturok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ideouroki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571480"/>
            <a:ext cx="89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ЧОУ «СВЯТО-ГЕОГИЕВСКАЯ ПРАВОСЛАВНАЯ СРЕДНЯЯ ОБЩЕОБРАЗОВАТЕЛЬНАЯ ШКОЛА»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0" y="2000240"/>
            <a:ext cx="9144000" cy="1785950"/>
          </a:xfrm>
          <a:prstGeom prst="rect">
            <a:avLst/>
          </a:prstGeom>
          <a:solidFill>
            <a:srgbClr val="006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Цифровая образовательная среда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на </a:t>
            </a:r>
            <a:r>
              <a:rPr lang="ru-RU" sz="2800" dirty="0" smtClean="0">
                <a:solidFill>
                  <a:schemeClr val="bg1"/>
                </a:solidFill>
              </a:rPr>
              <a:t>уроках</a:t>
            </a:r>
            <a:r>
              <a:rPr lang="ru-RU" sz="2800" dirty="0" smtClean="0">
                <a:solidFill>
                  <a:schemeClr val="bg1"/>
                </a:solidFill>
              </a:rPr>
              <a:t> математики и информатики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как условие реализации </a:t>
            </a:r>
            <a:r>
              <a:rPr lang="ru-RU" sz="2800" dirty="0" smtClean="0">
                <a:solidFill>
                  <a:schemeClr val="bg1"/>
                </a:solidFill>
              </a:rPr>
              <a:t>ФГОС</a:t>
            </a:r>
          </a:p>
          <a:p>
            <a:pPr algn="ctr">
              <a:defRPr/>
            </a:pPr>
            <a:endParaRPr lang="ru-RU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4282" y="4214818"/>
            <a:ext cx="892971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                                                                                 ШМО учителей математики</a:t>
            </a:r>
          </a:p>
          <a:p>
            <a:r>
              <a:rPr lang="ru-RU" dirty="0" smtClean="0"/>
              <a:t>                                                                                 и информатики:</a:t>
            </a:r>
          </a:p>
          <a:p>
            <a:r>
              <a:rPr lang="ru-RU" dirty="0" smtClean="0"/>
              <a:t>                                                                                 </a:t>
            </a:r>
            <a:r>
              <a:rPr lang="ru-RU" sz="1600" dirty="0" smtClean="0"/>
              <a:t>Кулеш И.А.</a:t>
            </a:r>
          </a:p>
          <a:p>
            <a:r>
              <a:rPr lang="ru-RU" sz="1600" dirty="0" smtClean="0"/>
              <a:t>                                                                                           </a:t>
            </a:r>
            <a:r>
              <a:rPr lang="ru-RU" sz="1600" dirty="0" err="1" smtClean="0"/>
              <a:t>Гредягина</a:t>
            </a:r>
            <a:r>
              <a:rPr lang="ru-RU" sz="1600" dirty="0" smtClean="0"/>
              <a:t> Е.П.</a:t>
            </a:r>
          </a:p>
          <a:p>
            <a:r>
              <a:rPr lang="ru-RU" sz="1600" dirty="0" smtClean="0"/>
              <a:t>                                                                                           Лагутин А.В.</a:t>
            </a:r>
          </a:p>
          <a:p>
            <a:r>
              <a:rPr lang="ru-RU" sz="1600" dirty="0" smtClean="0"/>
              <a:t>                                                                                           </a:t>
            </a:r>
            <a:r>
              <a:rPr lang="ru-RU" sz="1600" dirty="0" err="1" smtClean="0"/>
              <a:t>Горблянская</a:t>
            </a:r>
            <a:r>
              <a:rPr lang="ru-RU" sz="1600" dirty="0" smtClean="0"/>
              <a:t> Л.И.</a:t>
            </a:r>
            <a:endParaRPr lang="ru-RU" sz="1600" dirty="0" smtClean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5929330"/>
            <a:ext cx="89297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 smtClean="0"/>
              <a:t>                                                г. Ростов-на-Дону</a:t>
            </a:r>
          </a:p>
          <a:p>
            <a:r>
              <a:rPr lang="ru-RU" sz="1600" dirty="0" smtClean="0"/>
              <a:t>                                                                   2022г.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985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Национальная электронная платформа педагогического образования </a:t>
            </a:r>
            <a:r>
              <a:rPr lang="ru-RU" u="sng" dirty="0">
                <a:hlinkClick r:id="rId2"/>
              </a:rPr>
              <a:t>https://neppo.ru/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834972"/>
            <a:ext cx="8208912" cy="5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2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LearningApps</a:t>
            </a:r>
            <a:r>
              <a:rPr lang="ru-RU" dirty="0"/>
              <a:t>.</a:t>
            </a:r>
            <a:r>
              <a:rPr lang="en-US" dirty="0" smtClean="0"/>
              <a:t>org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learningapps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org</a:t>
            </a:r>
            <a:r>
              <a:rPr lang="ru-RU" u="sng" dirty="0">
                <a:hlinkClick r:id="rId2"/>
              </a:rPr>
              <a:t>/</a:t>
            </a:r>
            <a:r>
              <a:rPr lang="ru-RU" dirty="0"/>
              <a:t>  является приложением </a:t>
            </a:r>
            <a:r>
              <a:rPr lang="ru-RU" dirty="0" err="1"/>
              <a:t>Web</a:t>
            </a:r>
            <a:r>
              <a:rPr lang="ru-RU" dirty="0"/>
              <a:t> 2.0.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2774" r="23483" b="25076"/>
          <a:stretch/>
        </p:blipFill>
        <p:spPr>
          <a:xfrm>
            <a:off x="1331640" y="836712"/>
            <a:ext cx="69127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22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Единая коллекция цифровых образовательных ресурсов </a:t>
            </a:r>
            <a:endParaRPr lang="ru-RU" dirty="0" smtClean="0"/>
          </a:p>
          <a:p>
            <a:pPr algn="ctr"/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://school-collection.edu.ru</a:t>
            </a:r>
            <a:r>
              <a:rPr lang="ru-RU" u="sng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11953" r="13809"/>
          <a:stretch/>
        </p:blipFill>
        <p:spPr>
          <a:xfrm>
            <a:off x="107504" y="1268760"/>
            <a:ext cx="87849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99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653" y="12623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Федеральный центр информационно-образовательных ресурсов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://fcior.edu.ru/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/>
          <a:srcRect r="25052"/>
          <a:stretch/>
        </p:blipFill>
        <p:spPr>
          <a:xfrm>
            <a:off x="107504" y="774835"/>
            <a:ext cx="4209561" cy="396044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r="26088"/>
          <a:stretch/>
        </p:blipFill>
        <p:spPr>
          <a:xfrm>
            <a:off x="3203848" y="1700808"/>
            <a:ext cx="59401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90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http://www.unimath.ru/</a:t>
            </a:r>
            <a:r>
              <a:rPr lang="ru-RU" dirty="0"/>
              <a:t> - Математика в школе: поурочные планы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740385"/>
            <a:ext cx="871296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53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https://mathege.ru/</a:t>
            </a:r>
            <a:r>
              <a:rPr lang="ru-RU" dirty="0"/>
              <a:t> -  Открытый банк заданий по математике ЕГЭ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930558"/>
            <a:ext cx="8001056" cy="530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42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https://math-ege.sdamgia.ru/</a:t>
            </a:r>
            <a:r>
              <a:rPr lang="ru-RU" dirty="0"/>
              <a:t> - Сдам ГИА: Решу ЕГЭ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3"/>
          <a:srcRect l="21820" r="22721" b="3093"/>
          <a:stretch/>
        </p:blipFill>
        <p:spPr>
          <a:xfrm>
            <a:off x="642910" y="979662"/>
            <a:ext cx="7929618" cy="56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42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890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https://interneturok.ru/</a:t>
            </a:r>
            <a:r>
              <a:rPr lang="ru-RU" dirty="0"/>
              <a:t> – Библиотека </a:t>
            </a:r>
            <a:r>
              <a:rPr lang="ru-RU" dirty="0" err="1"/>
              <a:t>видеоуроков</a:t>
            </a:r>
            <a:r>
              <a:rPr lang="ru-RU" dirty="0"/>
              <a:t> школьной программы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48" y="836712"/>
            <a:ext cx="4248472" cy="252028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18280" r="20041"/>
          <a:stretch/>
        </p:blipFill>
        <p:spPr>
          <a:xfrm>
            <a:off x="3275856" y="2492896"/>
            <a:ext cx="57606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01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hlinkClick r:id="rId2"/>
              </a:rPr>
              <a:t>https://videouroki.net/</a:t>
            </a:r>
            <a:r>
              <a:rPr lang="ru-RU" dirty="0"/>
              <a:t> - онлайн платформа </a:t>
            </a:r>
            <a:r>
              <a:rPr lang="ru-RU" dirty="0" err="1"/>
              <a:t>Видеоуроки</a:t>
            </a:r>
            <a:r>
              <a:rPr lang="ru-RU" dirty="0"/>
              <a:t> в интернет – </a:t>
            </a:r>
            <a:endParaRPr lang="ru-RU" dirty="0" smtClean="0"/>
          </a:p>
          <a:p>
            <a:pPr algn="ctr"/>
            <a:r>
              <a:rPr lang="ru-RU" dirty="0" smtClean="0"/>
              <a:t>сайт </a:t>
            </a:r>
            <a:r>
              <a:rPr lang="ru-RU" dirty="0"/>
              <a:t>для преподавателей.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966061"/>
            <a:ext cx="4752528" cy="3364359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3923928" y="2278192"/>
            <a:ext cx="50405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21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28091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86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b="1" dirty="0"/>
              <a:t>Цифровая образовательная среда (ЦОС)</a:t>
            </a:r>
            <a:r>
              <a:rPr lang="ru-RU" sz="2000" dirty="0"/>
              <a:t> – это единая информационная система, которая </a:t>
            </a:r>
            <a:r>
              <a:rPr lang="ru-RU" sz="2000" b="1" dirty="0"/>
              <a:t>объединяет всех участников образовательного процесса</a:t>
            </a:r>
            <a:r>
              <a:rPr lang="ru-RU" sz="2000" dirty="0"/>
              <a:t> — обучающихся, преподавателей, родителей и администрацию </a:t>
            </a:r>
            <a:r>
              <a:rPr lang="ru-RU" sz="2000" dirty="0" smtClean="0"/>
              <a:t>школы.</a:t>
            </a:r>
            <a:endParaRPr lang="ru-RU" sz="2000" dirty="0"/>
          </a:p>
        </p:txBody>
      </p:sp>
      <p:pic>
        <p:nvPicPr>
          <p:cNvPr id="3" name="Рисунок 2" descr="http://edu21.cap.ru/home/4080/2019-2020/mart/seminar_odarenny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6490"/>
            <a:ext cx="3940175" cy="31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fa.ru/org/science/cpi/PublishingImages/%D0%B4%D0%BB%D1%8F%20%D0%BF%D1%80%D0%BE%D0%B5%D0%BA%D1%82%D0%B0%20_%D0%BF%D1%80%D0%B5%D0%BF%D0%BE%D0%B4%D0%B0%D0%B2%D0%B0%D1%82%D0%B5%D0%BB%D1%8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5" y="2360497"/>
            <a:ext cx="4518025" cy="256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343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https://uchi.ru/</a:t>
            </a:r>
            <a:r>
              <a:rPr lang="ru-RU" dirty="0"/>
              <a:t> - интерактивная образовательная онлайн-платформа.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908720"/>
            <a:ext cx="864096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36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572"/>
          <a:stretch>
            <a:fillRect/>
          </a:stretch>
        </p:blipFill>
        <p:spPr bwMode="auto">
          <a:xfrm>
            <a:off x="571472" y="367578"/>
            <a:ext cx="8001056" cy="60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463" r="325"/>
          <a:stretch>
            <a:fillRect/>
          </a:stretch>
        </p:blipFill>
        <p:spPr bwMode="auto">
          <a:xfrm>
            <a:off x="2786050" y="1142984"/>
            <a:ext cx="3407101" cy="48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5" y="3357561"/>
            <a:ext cx="2643175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86124"/>
            <a:ext cx="2428860" cy="35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9403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0"/>
            <a:ext cx="264317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0"/>
            <a:ext cx="4786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Использование </a:t>
            </a:r>
            <a:r>
              <a:rPr lang="ru-RU" sz="2400" b="1" dirty="0"/>
              <a:t>ЦОР в обучении математике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дает </a:t>
            </a:r>
            <a:r>
              <a:rPr lang="ru-RU" sz="2400" b="1" dirty="0"/>
              <a:t>возможность</a:t>
            </a:r>
            <a:r>
              <a:rPr lang="ru-RU" sz="2400" b="1" dirty="0" smtClean="0"/>
              <a:t>:</a:t>
            </a:r>
          </a:p>
          <a:p>
            <a:endParaRPr lang="ru-RU" dirty="0"/>
          </a:p>
          <a:p>
            <a:r>
              <a:rPr lang="ru-RU" dirty="0"/>
              <a:t>- реализовать личностно-ориентированный подход в обучении;</a:t>
            </a:r>
          </a:p>
          <a:p>
            <a:r>
              <a:rPr lang="ru-RU" dirty="0"/>
              <a:t>- повысить качество наглядного учебного материала, который становится более красочным и динамичным;</a:t>
            </a:r>
          </a:p>
          <a:p>
            <a:r>
              <a:rPr lang="ru-RU" dirty="0"/>
              <a:t>- автоматизировать контроль и самоконтроль результатов учебной деятельности;</a:t>
            </a:r>
          </a:p>
          <a:p>
            <a:r>
              <a:rPr lang="ru-RU" dirty="0"/>
              <a:t>- развивать умения исследовательской деятельности;</a:t>
            </a:r>
          </a:p>
          <a:p>
            <a:r>
              <a:rPr lang="ru-RU" dirty="0"/>
              <a:t>- активизировать познавательную деятельность обучающихся;</a:t>
            </a:r>
          </a:p>
          <a:p>
            <a:r>
              <a:rPr lang="ru-RU" dirty="0"/>
              <a:t>- повысит мотивацию к изучению математики;</a:t>
            </a:r>
          </a:p>
          <a:p>
            <a:r>
              <a:rPr lang="ru-RU" dirty="0"/>
              <a:t>- обеспечить активное взаимодействие обучающихся с учебным материалом.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77072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Проблемы: </a:t>
            </a:r>
          </a:p>
          <a:p>
            <a:r>
              <a:rPr lang="ru-RU" dirty="0" smtClean="0"/>
              <a:t>- недостаточное </a:t>
            </a:r>
            <a:r>
              <a:rPr lang="ru-RU" dirty="0"/>
              <a:t>качество и подбор материала значительного числа ЦОР оставляет желать лучшего;</a:t>
            </a:r>
          </a:p>
          <a:p>
            <a:r>
              <a:rPr lang="ru-RU" dirty="0"/>
              <a:t>- попытки создать личные методические ресурсы требуют огромных затрат труда и времени, что становится серьезной проблемой;</a:t>
            </a:r>
          </a:p>
          <a:p>
            <a:r>
              <a:rPr lang="ru-RU" dirty="0"/>
              <a:t>- внедрение ЦОР в образовательный процесс в настоящее время осуществляется неравномерно.</a:t>
            </a:r>
          </a:p>
        </p:txBody>
      </p:sp>
      <p:pic>
        <p:nvPicPr>
          <p:cNvPr id="1026" name="Picture 2" descr="http://entrant.zabgu.ru/wp-content/uploads/2014/04/%D0%9F%D1%80%D0%B8%D0%BA%D0%BB%D0%B0%D0%B4%D0%BD%D0%B0%D1%8F-%D0%BC%D0%B0%D1%82%D0%B5%D0%BC%D0%B0%D1%82%D0%B8%D0%BA%D0%B0-%D0%B8-%D0%B8%D0%BD%D1%84%D0%BE%D1%80%D0%BC%D0%B0%D1%82%D0%B8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17" y="0"/>
            <a:ext cx="1979712" cy="11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727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21455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СПАСИБО </a:t>
            </a:r>
          </a:p>
          <a:p>
            <a:pPr algn="ctr"/>
            <a:r>
              <a:rPr lang="ru-RU" sz="5400" b="1" dirty="0" smtClean="0"/>
              <a:t>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5727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: открытый источник Яндекс-картин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336704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0589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ЦОС - одна из главных частей российского проекта «Образование», утверждённая Приказом Министерства просвещения РФ № 649 от 2 декабря 2019 года. </a:t>
            </a:r>
          </a:p>
        </p:txBody>
      </p:sp>
    </p:spTree>
    <p:extLst>
      <p:ext uri="{BB962C8B-B14F-4D97-AF65-F5344CB8AC3E}">
        <p14:creationId xmlns:p14="http://schemas.microsoft.com/office/powerpoint/2010/main" xmlns="" val="2630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74634/slide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34481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933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4/241631/slide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75"/>
          <a:stretch/>
        </p:blipFill>
        <p:spPr bwMode="auto">
          <a:xfrm>
            <a:off x="107504" y="476672"/>
            <a:ext cx="894396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8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971250"/>
            <a:ext cx="44644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ЦОР по математике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94129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элементарные ЦОР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494129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базовые ЦОР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501008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ЦОР сложной структуры </a:t>
            </a:r>
          </a:p>
        </p:txBody>
      </p:sp>
      <p:sp>
        <p:nvSpPr>
          <p:cNvPr id="6" name="Стрелка вниз 5"/>
          <p:cNvSpPr/>
          <p:nvPr/>
        </p:nvSpPr>
        <p:spPr>
          <a:xfrm rot="1933859">
            <a:off x="2843808" y="2339402"/>
            <a:ext cx="360040" cy="10895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99992" y="2420888"/>
            <a:ext cx="360040" cy="9361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414066">
            <a:off x="6086049" y="2321281"/>
            <a:ext cx="347882" cy="1119118"/>
          </a:xfrm>
          <a:prstGeom prst="downArrow">
            <a:avLst>
              <a:gd name="adj1" fmla="val 43246"/>
              <a:gd name="adj2" fmla="val 533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8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62f/00018cce-b08ae562/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039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47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«Российская электронная школа» </a:t>
            </a:r>
            <a:r>
              <a:rPr lang="ru-RU" u="sng" dirty="0">
                <a:hlinkClick r:id="rId2"/>
              </a:rPr>
              <a:t>https://resh.edu.ru/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980728"/>
            <a:ext cx="784887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3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ЯКласс</a:t>
            </a:r>
            <a:r>
              <a:rPr lang="ru-RU" dirty="0"/>
              <a:t> </a:t>
            </a:r>
            <a:r>
              <a:rPr lang="ru-RU" u="sng" dirty="0">
                <a:hlinkClick r:id="rId2"/>
              </a:rPr>
              <a:t>https://www.yaklass.ru/</a:t>
            </a:r>
            <a:r>
              <a:rPr lang="ru-RU" dirty="0"/>
              <a:t>  – образовательный </a:t>
            </a:r>
            <a:r>
              <a:rPr lang="ru-RU" dirty="0" err="1"/>
              <a:t>интернет-ресурс</a:t>
            </a:r>
            <a:r>
              <a:rPr lang="ru-RU" dirty="0"/>
              <a:t> для обучающихся, преподавателей и родителей.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5959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6571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337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Вячеслав</cp:lastModifiedBy>
  <cp:revision>16</cp:revision>
  <dcterms:created xsi:type="dcterms:W3CDTF">2021-01-03T15:03:05Z</dcterms:created>
  <dcterms:modified xsi:type="dcterms:W3CDTF">2022-05-05T16:51:22Z</dcterms:modified>
</cp:coreProperties>
</file>