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65" r:id="rId2"/>
    <p:sldId id="267" r:id="rId3"/>
    <p:sldId id="258" r:id="rId4"/>
    <p:sldId id="260" r:id="rId5"/>
    <p:sldId id="266" r:id="rId6"/>
    <p:sldId id="274" r:id="rId7"/>
    <p:sldId id="262" r:id="rId8"/>
    <p:sldId id="263" r:id="rId9"/>
    <p:sldId id="288" r:id="rId10"/>
    <p:sldId id="290" r:id="rId11"/>
    <p:sldId id="278" r:id="rId12"/>
    <p:sldId id="277" r:id="rId13"/>
    <p:sldId id="280" r:id="rId14"/>
    <p:sldId id="284" r:id="rId15"/>
    <p:sldId id="281" r:id="rId16"/>
    <p:sldId id="291" r:id="rId17"/>
    <p:sldId id="292" r:id="rId18"/>
    <p:sldId id="285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1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ED3DA-5FC6-4A7E-9AB6-512030A7168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</dgm:pt>
    <dgm:pt modelId="{30AC78FD-5495-42F0-B5C2-061C703E0B5B}">
      <dgm:prSet phldrT="[Текст]" custT="1"/>
      <dgm:spPr/>
      <dgm:t>
        <a:bodyPr/>
        <a:lstStyle/>
        <a:p>
          <a:r>
            <a:rPr lang="ru-RU" sz="1600" u="none" dirty="0" smtClean="0">
              <a:solidFill>
                <a:schemeClr val="tx1"/>
              </a:solidFill>
              <a:latin typeface="Arial Narrow" panose="020B0606020202030204" pitchFamily="34" charset="0"/>
            </a:rPr>
            <a:t>Учебная программа (цели обучения)</a:t>
          </a:r>
          <a:endParaRPr lang="ru-RU" sz="1600" u="none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297E2DF-463B-4BD4-89CA-0076079B0988}" type="parTrans" cxnId="{DE27E42C-27E4-4689-8251-9EEA374234B1}">
      <dgm:prSet/>
      <dgm:spPr/>
      <dgm:t>
        <a:bodyPr/>
        <a:lstStyle/>
        <a:p>
          <a:endParaRPr lang="ru-RU"/>
        </a:p>
      </dgm:t>
    </dgm:pt>
    <dgm:pt modelId="{59CDC86A-7412-4192-B2CC-170EF085DE96}" type="sibTrans" cxnId="{DE27E42C-27E4-4689-8251-9EEA374234B1}">
      <dgm:prSet/>
      <dgm:spPr/>
      <dgm:t>
        <a:bodyPr/>
        <a:lstStyle/>
        <a:p>
          <a:endParaRPr lang="ru-RU"/>
        </a:p>
      </dgm:t>
    </dgm:pt>
    <dgm:pt modelId="{CD497103-D735-488A-90CD-04AD7BA8F01A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Критерии оценивания </a:t>
          </a:r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1474283B-DD66-46E0-8303-52D6DBCB3508}" type="parTrans" cxnId="{24BD2629-6960-40F7-8E44-3705DBFC0BE1}">
      <dgm:prSet/>
      <dgm:spPr/>
      <dgm:t>
        <a:bodyPr/>
        <a:lstStyle/>
        <a:p>
          <a:endParaRPr lang="ru-RU"/>
        </a:p>
      </dgm:t>
    </dgm:pt>
    <dgm:pt modelId="{7112A0F9-68CC-4A54-BB29-7FD3BCD3A325}" type="sibTrans" cxnId="{24BD2629-6960-40F7-8E44-3705DBFC0BE1}">
      <dgm:prSet/>
      <dgm:spPr/>
      <dgm:t>
        <a:bodyPr/>
        <a:lstStyle/>
        <a:p>
          <a:endParaRPr lang="ru-RU"/>
        </a:p>
      </dgm:t>
    </dgm:pt>
    <dgm:pt modelId="{E590BC7F-9772-458A-9ED3-5011EFB39CE6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Задания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0879BE88-27E2-49B2-8298-E9C18F4AC3D7}" type="parTrans" cxnId="{FFFAE938-1EBD-4B89-931E-1B7CBED6A535}">
      <dgm:prSet/>
      <dgm:spPr/>
      <dgm:t>
        <a:bodyPr/>
        <a:lstStyle/>
        <a:p>
          <a:endParaRPr lang="ru-RU"/>
        </a:p>
      </dgm:t>
    </dgm:pt>
    <dgm:pt modelId="{34C827AB-0CF2-4C10-83D8-5FA4825CA111}" type="sibTrans" cxnId="{FFFAE938-1EBD-4B89-931E-1B7CBED6A535}">
      <dgm:prSet/>
      <dgm:spPr/>
      <dgm:t>
        <a:bodyPr/>
        <a:lstStyle/>
        <a:p>
          <a:endParaRPr lang="ru-RU"/>
        </a:p>
      </dgm:t>
    </dgm:pt>
    <dgm:pt modelId="{43DD3D3A-8711-4F14-8F88-FD8D905268C1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Дескрипторы</a:t>
          </a:r>
          <a:r>
            <a:rPr lang="ru-RU" sz="2000" dirty="0" smtClean="0"/>
            <a:t> </a:t>
          </a:r>
          <a:r>
            <a:rPr lang="ru-RU" sz="1600" dirty="0" smtClean="0">
              <a:latin typeface="Arial Narrow" panose="020B0606020202030204" pitchFamily="34" charset="0"/>
            </a:rPr>
            <a:t>и баллы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67D6C28C-BD1E-43B0-895D-96BAF7E36979}" type="parTrans" cxnId="{3F8381DD-D0D8-4A14-988B-C1CBC8AC2DF4}">
      <dgm:prSet/>
      <dgm:spPr/>
      <dgm:t>
        <a:bodyPr/>
        <a:lstStyle/>
        <a:p>
          <a:endParaRPr lang="ru-RU"/>
        </a:p>
      </dgm:t>
    </dgm:pt>
    <dgm:pt modelId="{328FAF70-D00C-45DD-8C0C-C712A8690CE9}" type="sibTrans" cxnId="{3F8381DD-D0D8-4A14-988B-C1CBC8AC2DF4}">
      <dgm:prSet/>
      <dgm:spPr/>
      <dgm:t>
        <a:bodyPr/>
        <a:lstStyle/>
        <a:p>
          <a:endParaRPr lang="ru-RU"/>
        </a:p>
      </dgm:t>
    </dgm:pt>
    <dgm:pt modelId="{CA7CB344-B4AC-4A26-AE49-FB1D2D49C1DE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Уровни мыслительных навыков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E9C9DEA3-7606-48BA-BD02-D7B446376F54}" type="parTrans" cxnId="{AF3F6464-829B-47FD-9AD7-91B2451B809D}">
      <dgm:prSet/>
      <dgm:spPr/>
      <dgm:t>
        <a:bodyPr/>
        <a:lstStyle/>
        <a:p>
          <a:endParaRPr lang="ru-RU"/>
        </a:p>
      </dgm:t>
    </dgm:pt>
    <dgm:pt modelId="{971AC3B2-58BC-4EF3-AA84-6BEF91F610CD}" type="sibTrans" cxnId="{AF3F6464-829B-47FD-9AD7-91B2451B809D}">
      <dgm:prSet/>
      <dgm:spPr/>
      <dgm:t>
        <a:bodyPr/>
        <a:lstStyle/>
        <a:p>
          <a:endParaRPr lang="ru-RU"/>
        </a:p>
      </dgm:t>
    </dgm:pt>
    <dgm:pt modelId="{F687AF86-BB7B-476C-92FF-CDCF31AD91E6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Уровни учебных достижений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D200ED2B-C8FF-410D-8B75-DF802DA3E113}" type="parTrans" cxnId="{469812AA-554C-452F-84BC-9171F53A82C8}">
      <dgm:prSet/>
      <dgm:spPr/>
      <dgm:t>
        <a:bodyPr/>
        <a:lstStyle/>
        <a:p>
          <a:endParaRPr lang="ru-RU"/>
        </a:p>
      </dgm:t>
    </dgm:pt>
    <dgm:pt modelId="{ABE1B0C8-9ACE-47A7-94C1-8E2AA980C034}" type="sibTrans" cxnId="{469812AA-554C-452F-84BC-9171F53A82C8}">
      <dgm:prSet/>
      <dgm:spPr/>
      <dgm:t>
        <a:bodyPr/>
        <a:lstStyle/>
        <a:p>
          <a:endParaRPr lang="ru-RU"/>
        </a:p>
      </dgm:t>
    </dgm:pt>
    <dgm:pt modelId="{AE5B2A6D-CFEC-4554-8DD3-229934591367}" type="pres">
      <dgm:prSet presAssocID="{31EED3DA-5FC6-4A7E-9AB6-512030A71688}" presName="rootnode" presStyleCnt="0">
        <dgm:presLayoutVars>
          <dgm:chMax/>
          <dgm:chPref/>
          <dgm:dir/>
          <dgm:animLvl val="lvl"/>
        </dgm:presLayoutVars>
      </dgm:prSet>
      <dgm:spPr/>
    </dgm:pt>
    <dgm:pt modelId="{136AE76D-84B3-4AF3-8990-0FF7A6063386}" type="pres">
      <dgm:prSet presAssocID="{30AC78FD-5495-42F0-B5C2-061C703E0B5B}" presName="composite" presStyleCnt="0"/>
      <dgm:spPr/>
    </dgm:pt>
    <dgm:pt modelId="{DD715679-F1E5-467E-A0F5-64E7DBD6DBE6}" type="pres">
      <dgm:prSet presAssocID="{30AC78FD-5495-42F0-B5C2-061C703E0B5B}" presName="LShape" presStyleLbl="alignNode1" presStyleIdx="0" presStyleCnt="11" custScaleX="141053"/>
      <dgm:spPr/>
    </dgm:pt>
    <dgm:pt modelId="{70B18BA8-8588-4CA6-92C0-037A72541024}" type="pres">
      <dgm:prSet presAssocID="{30AC78FD-5495-42F0-B5C2-061C703E0B5B}" presName="ParentText" presStyleLbl="revTx" presStyleIdx="0" presStyleCnt="6" custScaleX="1168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E5F43-F61F-4A4B-8359-39E4DBB49922}" type="pres">
      <dgm:prSet presAssocID="{30AC78FD-5495-42F0-B5C2-061C703E0B5B}" presName="Triangle" presStyleLbl="alignNode1" presStyleIdx="1" presStyleCnt="11"/>
      <dgm:spPr/>
    </dgm:pt>
    <dgm:pt modelId="{7E23BC4C-BCAB-470D-9B87-60EA31C3F5BC}" type="pres">
      <dgm:prSet presAssocID="{59CDC86A-7412-4192-B2CC-170EF085DE96}" presName="sibTrans" presStyleCnt="0"/>
      <dgm:spPr/>
    </dgm:pt>
    <dgm:pt modelId="{51F31745-9AC2-4554-B6DC-A8C224F31D8E}" type="pres">
      <dgm:prSet presAssocID="{59CDC86A-7412-4192-B2CC-170EF085DE96}" presName="space" presStyleCnt="0"/>
      <dgm:spPr/>
    </dgm:pt>
    <dgm:pt modelId="{FBBE90AF-585F-4EBA-93BF-127985BD6D2A}" type="pres">
      <dgm:prSet presAssocID="{CA7CB344-B4AC-4A26-AE49-FB1D2D49C1DE}" presName="composite" presStyleCnt="0"/>
      <dgm:spPr/>
    </dgm:pt>
    <dgm:pt modelId="{ECCA8942-9000-46B6-BDEA-DA514DC45DD9}" type="pres">
      <dgm:prSet presAssocID="{CA7CB344-B4AC-4A26-AE49-FB1D2D49C1DE}" presName="LShape" presStyleLbl="alignNode1" presStyleIdx="2" presStyleCnt="11" custScaleX="164229"/>
      <dgm:spPr/>
    </dgm:pt>
    <dgm:pt modelId="{DCE6485A-A8FA-4DF8-97F4-B2AB6A86A5D5}" type="pres">
      <dgm:prSet presAssocID="{CA7CB344-B4AC-4A26-AE49-FB1D2D49C1DE}" presName="ParentText" presStyleLbl="revTx" presStyleIdx="1" presStyleCnt="6" custScaleX="146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95F87-8F03-464D-9BB9-D219798542F1}" type="pres">
      <dgm:prSet presAssocID="{CA7CB344-B4AC-4A26-AE49-FB1D2D49C1DE}" presName="Triangle" presStyleLbl="alignNode1" presStyleIdx="3" presStyleCnt="11"/>
      <dgm:spPr/>
    </dgm:pt>
    <dgm:pt modelId="{A758323F-6268-4859-86DA-713E4E258604}" type="pres">
      <dgm:prSet presAssocID="{971AC3B2-58BC-4EF3-AA84-6BEF91F610CD}" presName="sibTrans" presStyleCnt="0"/>
      <dgm:spPr/>
    </dgm:pt>
    <dgm:pt modelId="{32C6CB08-4767-4F5C-A4A9-61803FFFEB1F}" type="pres">
      <dgm:prSet presAssocID="{971AC3B2-58BC-4EF3-AA84-6BEF91F610CD}" presName="space" presStyleCnt="0"/>
      <dgm:spPr/>
    </dgm:pt>
    <dgm:pt modelId="{547442AE-80E6-482D-B8AA-F04DFAABD35B}" type="pres">
      <dgm:prSet presAssocID="{CD497103-D735-488A-90CD-04AD7BA8F01A}" presName="composite" presStyleCnt="0"/>
      <dgm:spPr/>
    </dgm:pt>
    <dgm:pt modelId="{99AB978D-2519-49D7-8D77-7D1D53359C6D}" type="pres">
      <dgm:prSet presAssocID="{CD497103-D735-488A-90CD-04AD7BA8F01A}" presName="LShape" presStyleLbl="alignNode1" presStyleIdx="4" presStyleCnt="11" custScaleX="133554"/>
      <dgm:spPr/>
    </dgm:pt>
    <dgm:pt modelId="{53E6F43C-8E12-4F1F-87FC-FFA421BC697C}" type="pres">
      <dgm:prSet presAssocID="{CD497103-D735-488A-90CD-04AD7BA8F01A}" presName="ParentText" presStyleLbl="revTx" presStyleIdx="2" presStyleCnt="6" custScaleX="143250" custLinFactNeighborX="29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C91DA-BAB9-4664-BC67-D8769A919468}" type="pres">
      <dgm:prSet presAssocID="{CD497103-D735-488A-90CD-04AD7BA8F01A}" presName="Triangle" presStyleLbl="alignNode1" presStyleIdx="5" presStyleCnt="11"/>
      <dgm:spPr/>
    </dgm:pt>
    <dgm:pt modelId="{87315B3E-893A-43A2-A626-4386238FED14}" type="pres">
      <dgm:prSet presAssocID="{7112A0F9-68CC-4A54-BB29-7FD3BCD3A325}" presName="sibTrans" presStyleCnt="0"/>
      <dgm:spPr/>
    </dgm:pt>
    <dgm:pt modelId="{D22E816E-14EE-4750-92A9-D929A26A2A79}" type="pres">
      <dgm:prSet presAssocID="{7112A0F9-68CC-4A54-BB29-7FD3BCD3A325}" presName="space" presStyleCnt="0"/>
      <dgm:spPr/>
    </dgm:pt>
    <dgm:pt modelId="{0CC637B0-B25D-4E03-A333-D1C8C15DEC08}" type="pres">
      <dgm:prSet presAssocID="{F687AF86-BB7B-476C-92FF-CDCF31AD91E6}" presName="composite" presStyleCnt="0"/>
      <dgm:spPr/>
    </dgm:pt>
    <dgm:pt modelId="{6B4B7446-8437-467B-A86C-2915B3BB0411}" type="pres">
      <dgm:prSet presAssocID="{F687AF86-BB7B-476C-92FF-CDCF31AD91E6}" presName="LShape" presStyleLbl="alignNode1" presStyleIdx="6" presStyleCnt="11" custScaleX="125490"/>
      <dgm:spPr/>
    </dgm:pt>
    <dgm:pt modelId="{F040907E-B92C-41FF-ABEB-860F1898E456}" type="pres">
      <dgm:prSet presAssocID="{F687AF86-BB7B-476C-92FF-CDCF31AD91E6}" presName="ParentText" presStyleLbl="revTx" presStyleIdx="3" presStyleCnt="6" custScaleX="1262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9F7E8-6AEA-44FA-9E3D-1E823FFB9A0E}" type="pres">
      <dgm:prSet presAssocID="{F687AF86-BB7B-476C-92FF-CDCF31AD91E6}" presName="Triangle" presStyleLbl="alignNode1" presStyleIdx="7" presStyleCnt="11"/>
      <dgm:spPr/>
    </dgm:pt>
    <dgm:pt modelId="{0233B953-0A93-4069-B4D5-3B87BF2C2248}" type="pres">
      <dgm:prSet presAssocID="{ABE1B0C8-9ACE-47A7-94C1-8E2AA980C034}" presName="sibTrans" presStyleCnt="0"/>
      <dgm:spPr/>
    </dgm:pt>
    <dgm:pt modelId="{34A5ACAD-81DB-4572-A612-CC8230C87D1A}" type="pres">
      <dgm:prSet presAssocID="{ABE1B0C8-9ACE-47A7-94C1-8E2AA980C034}" presName="space" presStyleCnt="0"/>
      <dgm:spPr/>
    </dgm:pt>
    <dgm:pt modelId="{F17DD12F-EB13-4151-82F5-D2D04BDD65DF}" type="pres">
      <dgm:prSet presAssocID="{E590BC7F-9772-458A-9ED3-5011EFB39CE6}" presName="composite" presStyleCnt="0"/>
      <dgm:spPr/>
    </dgm:pt>
    <dgm:pt modelId="{11BE8EDD-77EB-4652-97A8-1EC011049173}" type="pres">
      <dgm:prSet presAssocID="{E590BC7F-9772-458A-9ED3-5011EFB39CE6}" presName="LShape" presStyleLbl="alignNode1" presStyleIdx="8" presStyleCnt="11" custScaleX="136054" custLinFactNeighborX="-13268"/>
      <dgm:spPr/>
    </dgm:pt>
    <dgm:pt modelId="{C1F6CB28-BF1C-4443-B53F-79D1FB551EB7}" type="pres">
      <dgm:prSet presAssocID="{E590BC7F-9772-458A-9ED3-5011EFB39CE6}" presName="ParentText" presStyleLbl="revTx" presStyleIdx="4" presStyleCnt="6" custLinFactNeighborX="-224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5E8A2-C76C-49EA-A143-A67EDD3D2627}" type="pres">
      <dgm:prSet presAssocID="{E590BC7F-9772-458A-9ED3-5011EFB39CE6}" presName="Triangle" presStyleLbl="alignNode1" presStyleIdx="9" presStyleCnt="11"/>
      <dgm:spPr/>
    </dgm:pt>
    <dgm:pt modelId="{D63C82AC-1378-400D-93D2-E51EA594D027}" type="pres">
      <dgm:prSet presAssocID="{34C827AB-0CF2-4C10-83D8-5FA4825CA111}" presName="sibTrans" presStyleCnt="0"/>
      <dgm:spPr/>
    </dgm:pt>
    <dgm:pt modelId="{E49D632B-9BDE-4121-AD1C-9A3FB545C557}" type="pres">
      <dgm:prSet presAssocID="{34C827AB-0CF2-4C10-83D8-5FA4825CA111}" presName="space" presStyleCnt="0"/>
      <dgm:spPr/>
    </dgm:pt>
    <dgm:pt modelId="{899F2828-361C-485E-95EA-377BDA2AFF18}" type="pres">
      <dgm:prSet presAssocID="{43DD3D3A-8711-4F14-8F88-FD8D905268C1}" presName="composite" presStyleCnt="0"/>
      <dgm:spPr/>
    </dgm:pt>
    <dgm:pt modelId="{DCE90392-6A0A-4437-A9ED-941B8E977A86}" type="pres">
      <dgm:prSet presAssocID="{43DD3D3A-8711-4F14-8F88-FD8D905268C1}" presName="LShape" presStyleLbl="alignNode1" presStyleIdx="10" presStyleCnt="11" custScaleX="148742"/>
      <dgm:spPr/>
    </dgm:pt>
    <dgm:pt modelId="{6A18E81C-EBC4-4DB7-BCCD-AA6E43950C83}" type="pres">
      <dgm:prSet presAssocID="{43DD3D3A-8711-4F14-8F88-FD8D905268C1}" presName="ParentText" presStyleLbl="revTx" presStyleIdx="5" presStyleCnt="6" custScaleX="1377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9812AA-554C-452F-84BC-9171F53A82C8}" srcId="{31EED3DA-5FC6-4A7E-9AB6-512030A71688}" destId="{F687AF86-BB7B-476C-92FF-CDCF31AD91E6}" srcOrd="3" destOrd="0" parTransId="{D200ED2B-C8FF-410D-8B75-DF802DA3E113}" sibTransId="{ABE1B0C8-9ACE-47A7-94C1-8E2AA980C034}"/>
    <dgm:cxn modelId="{FFFAE938-1EBD-4B89-931E-1B7CBED6A535}" srcId="{31EED3DA-5FC6-4A7E-9AB6-512030A71688}" destId="{E590BC7F-9772-458A-9ED3-5011EFB39CE6}" srcOrd="4" destOrd="0" parTransId="{0879BE88-27E2-49B2-8298-E9C18F4AC3D7}" sibTransId="{34C827AB-0CF2-4C10-83D8-5FA4825CA111}"/>
    <dgm:cxn modelId="{DE27E42C-27E4-4689-8251-9EEA374234B1}" srcId="{31EED3DA-5FC6-4A7E-9AB6-512030A71688}" destId="{30AC78FD-5495-42F0-B5C2-061C703E0B5B}" srcOrd="0" destOrd="0" parTransId="{F297E2DF-463B-4BD4-89CA-0076079B0988}" sibTransId="{59CDC86A-7412-4192-B2CC-170EF085DE96}"/>
    <dgm:cxn modelId="{DCD4333F-7C84-4D72-8134-565220DFE359}" type="presOf" srcId="{CA7CB344-B4AC-4A26-AE49-FB1D2D49C1DE}" destId="{DCE6485A-A8FA-4DF8-97F4-B2AB6A86A5D5}" srcOrd="0" destOrd="0" presId="urn:microsoft.com/office/officeart/2009/3/layout/StepUpProcess"/>
    <dgm:cxn modelId="{EAEAD8A1-353F-4685-923B-8AF82385F33F}" type="presOf" srcId="{CD497103-D735-488A-90CD-04AD7BA8F01A}" destId="{53E6F43C-8E12-4F1F-87FC-FFA421BC697C}" srcOrd="0" destOrd="0" presId="urn:microsoft.com/office/officeart/2009/3/layout/StepUpProcess"/>
    <dgm:cxn modelId="{F8CCA808-295D-41A1-819C-02F19ABA305E}" type="presOf" srcId="{31EED3DA-5FC6-4A7E-9AB6-512030A71688}" destId="{AE5B2A6D-CFEC-4554-8DD3-229934591367}" srcOrd="0" destOrd="0" presId="urn:microsoft.com/office/officeart/2009/3/layout/StepUpProcess"/>
    <dgm:cxn modelId="{24BD2629-6960-40F7-8E44-3705DBFC0BE1}" srcId="{31EED3DA-5FC6-4A7E-9AB6-512030A71688}" destId="{CD497103-D735-488A-90CD-04AD7BA8F01A}" srcOrd="2" destOrd="0" parTransId="{1474283B-DD66-46E0-8303-52D6DBCB3508}" sibTransId="{7112A0F9-68CC-4A54-BB29-7FD3BCD3A325}"/>
    <dgm:cxn modelId="{29B4DEC8-20B1-4BD0-85A1-ADBCB966EB8A}" type="presOf" srcId="{43DD3D3A-8711-4F14-8F88-FD8D905268C1}" destId="{6A18E81C-EBC4-4DB7-BCCD-AA6E43950C83}" srcOrd="0" destOrd="0" presId="urn:microsoft.com/office/officeart/2009/3/layout/StepUpProcess"/>
    <dgm:cxn modelId="{D591763F-7CAB-4864-BEC7-FF1C6A894121}" type="presOf" srcId="{30AC78FD-5495-42F0-B5C2-061C703E0B5B}" destId="{70B18BA8-8588-4CA6-92C0-037A72541024}" srcOrd="0" destOrd="0" presId="urn:microsoft.com/office/officeart/2009/3/layout/StepUpProcess"/>
    <dgm:cxn modelId="{C4066461-3445-42DA-8CF6-5F74690DDAFC}" type="presOf" srcId="{E590BC7F-9772-458A-9ED3-5011EFB39CE6}" destId="{C1F6CB28-BF1C-4443-B53F-79D1FB551EB7}" srcOrd="0" destOrd="0" presId="urn:microsoft.com/office/officeart/2009/3/layout/StepUpProcess"/>
    <dgm:cxn modelId="{AF3F6464-829B-47FD-9AD7-91B2451B809D}" srcId="{31EED3DA-5FC6-4A7E-9AB6-512030A71688}" destId="{CA7CB344-B4AC-4A26-AE49-FB1D2D49C1DE}" srcOrd="1" destOrd="0" parTransId="{E9C9DEA3-7606-48BA-BD02-D7B446376F54}" sibTransId="{971AC3B2-58BC-4EF3-AA84-6BEF91F610CD}"/>
    <dgm:cxn modelId="{2F4CCD03-61FF-4534-859D-6A0E3C34C296}" type="presOf" srcId="{F687AF86-BB7B-476C-92FF-CDCF31AD91E6}" destId="{F040907E-B92C-41FF-ABEB-860F1898E456}" srcOrd="0" destOrd="0" presId="urn:microsoft.com/office/officeart/2009/3/layout/StepUpProcess"/>
    <dgm:cxn modelId="{3F8381DD-D0D8-4A14-988B-C1CBC8AC2DF4}" srcId="{31EED3DA-5FC6-4A7E-9AB6-512030A71688}" destId="{43DD3D3A-8711-4F14-8F88-FD8D905268C1}" srcOrd="5" destOrd="0" parTransId="{67D6C28C-BD1E-43B0-895D-96BAF7E36979}" sibTransId="{328FAF70-D00C-45DD-8C0C-C712A8690CE9}"/>
    <dgm:cxn modelId="{C1416CF3-695B-41F4-9544-2B0208DD8638}" type="presParOf" srcId="{AE5B2A6D-CFEC-4554-8DD3-229934591367}" destId="{136AE76D-84B3-4AF3-8990-0FF7A6063386}" srcOrd="0" destOrd="0" presId="urn:microsoft.com/office/officeart/2009/3/layout/StepUpProcess"/>
    <dgm:cxn modelId="{1CA675FE-CD6C-48B4-8796-D3C77FB19EA8}" type="presParOf" srcId="{136AE76D-84B3-4AF3-8990-0FF7A6063386}" destId="{DD715679-F1E5-467E-A0F5-64E7DBD6DBE6}" srcOrd="0" destOrd="0" presId="urn:microsoft.com/office/officeart/2009/3/layout/StepUpProcess"/>
    <dgm:cxn modelId="{151D139F-CDDC-4ED0-91AD-6B1AAD876EA5}" type="presParOf" srcId="{136AE76D-84B3-4AF3-8990-0FF7A6063386}" destId="{70B18BA8-8588-4CA6-92C0-037A72541024}" srcOrd="1" destOrd="0" presId="urn:microsoft.com/office/officeart/2009/3/layout/StepUpProcess"/>
    <dgm:cxn modelId="{3DECD015-65A1-4721-9954-3AB28144CD3A}" type="presParOf" srcId="{136AE76D-84B3-4AF3-8990-0FF7A6063386}" destId="{A9AE5F43-F61F-4A4B-8359-39E4DBB49922}" srcOrd="2" destOrd="0" presId="urn:microsoft.com/office/officeart/2009/3/layout/StepUpProcess"/>
    <dgm:cxn modelId="{83082C1E-C3CC-4248-AEBD-E8595D94ED1A}" type="presParOf" srcId="{AE5B2A6D-CFEC-4554-8DD3-229934591367}" destId="{7E23BC4C-BCAB-470D-9B87-60EA31C3F5BC}" srcOrd="1" destOrd="0" presId="urn:microsoft.com/office/officeart/2009/3/layout/StepUpProcess"/>
    <dgm:cxn modelId="{049B5C1C-7A0C-4D2F-84BF-A489219E65BC}" type="presParOf" srcId="{7E23BC4C-BCAB-470D-9B87-60EA31C3F5BC}" destId="{51F31745-9AC2-4554-B6DC-A8C224F31D8E}" srcOrd="0" destOrd="0" presId="urn:microsoft.com/office/officeart/2009/3/layout/StepUpProcess"/>
    <dgm:cxn modelId="{7D882E22-1C31-4F2C-913C-E5F51C270243}" type="presParOf" srcId="{AE5B2A6D-CFEC-4554-8DD3-229934591367}" destId="{FBBE90AF-585F-4EBA-93BF-127985BD6D2A}" srcOrd="2" destOrd="0" presId="urn:microsoft.com/office/officeart/2009/3/layout/StepUpProcess"/>
    <dgm:cxn modelId="{32EF5502-D586-4DCC-8527-63D0C6146837}" type="presParOf" srcId="{FBBE90AF-585F-4EBA-93BF-127985BD6D2A}" destId="{ECCA8942-9000-46B6-BDEA-DA514DC45DD9}" srcOrd="0" destOrd="0" presId="urn:microsoft.com/office/officeart/2009/3/layout/StepUpProcess"/>
    <dgm:cxn modelId="{A4377A1D-508E-43F6-B1D0-45A4EE36BAC3}" type="presParOf" srcId="{FBBE90AF-585F-4EBA-93BF-127985BD6D2A}" destId="{DCE6485A-A8FA-4DF8-97F4-B2AB6A86A5D5}" srcOrd="1" destOrd="0" presId="urn:microsoft.com/office/officeart/2009/3/layout/StepUpProcess"/>
    <dgm:cxn modelId="{5EC32237-EEB6-4797-A147-453D07E30AFA}" type="presParOf" srcId="{FBBE90AF-585F-4EBA-93BF-127985BD6D2A}" destId="{BCB95F87-8F03-464D-9BB9-D219798542F1}" srcOrd="2" destOrd="0" presId="urn:microsoft.com/office/officeart/2009/3/layout/StepUpProcess"/>
    <dgm:cxn modelId="{899E3A9C-3601-44F3-8B09-6AB4E1BD4552}" type="presParOf" srcId="{AE5B2A6D-CFEC-4554-8DD3-229934591367}" destId="{A758323F-6268-4859-86DA-713E4E258604}" srcOrd="3" destOrd="0" presId="urn:microsoft.com/office/officeart/2009/3/layout/StepUpProcess"/>
    <dgm:cxn modelId="{8F46CB0F-969D-492F-958C-97EBF01C066B}" type="presParOf" srcId="{A758323F-6268-4859-86DA-713E4E258604}" destId="{32C6CB08-4767-4F5C-A4A9-61803FFFEB1F}" srcOrd="0" destOrd="0" presId="urn:microsoft.com/office/officeart/2009/3/layout/StepUpProcess"/>
    <dgm:cxn modelId="{5E453E92-D4C0-4AFE-890E-B30B141ED0E5}" type="presParOf" srcId="{AE5B2A6D-CFEC-4554-8DD3-229934591367}" destId="{547442AE-80E6-482D-B8AA-F04DFAABD35B}" srcOrd="4" destOrd="0" presId="urn:microsoft.com/office/officeart/2009/3/layout/StepUpProcess"/>
    <dgm:cxn modelId="{F49FF474-45D4-40C9-8CDC-6DF6F7095EEA}" type="presParOf" srcId="{547442AE-80E6-482D-B8AA-F04DFAABD35B}" destId="{99AB978D-2519-49D7-8D77-7D1D53359C6D}" srcOrd="0" destOrd="0" presId="urn:microsoft.com/office/officeart/2009/3/layout/StepUpProcess"/>
    <dgm:cxn modelId="{13E54000-529F-4E74-8F95-DA916D05149D}" type="presParOf" srcId="{547442AE-80E6-482D-B8AA-F04DFAABD35B}" destId="{53E6F43C-8E12-4F1F-87FC-FFA421BC697C}" srcOrd="1" destOrd="0" presId="urn:microsoft.com/office/officeart/2009/3/layout/StepUpProcess"/>
    <dgm:cxn modelId="{C1B98157-1E7D-4730-BAF5-64822B967E64}" type="presParOf" srcId="{547442AE-80E6-482D-B8AA-F04DFAABD35B}" destId="{6B0C91DA-BAB9-4664-BC67-D8769A919468}" srcOrd="2" destOrd="0" presId="urn:microsoft.com/office/officeart/2009/3/layout/StepUpProcess"/>
    <dgm:cxn modelId="{C9D0BBEE-EA53-45CA-92F5-C37259A23E74}" type="presParOf" srcId="{AE5B2A6D-CFEC-4554-8DD3-229934591367}" destId="{87315B3E-893A-43A2-A626-4386238FED14}" srcOrd="5" destOrd="0" presId="urn:microsoft.com/office/officeart/2009/3/layout/StepUpProcess"/>
    <dgm:cxn modelId="{5ABDDAC0-DF9F-4EF7-84D1-A1DAD91B0F03}" type="presParOf" srcId="{87315B3E-893A-43A2-A626-4386238FED14}" destId="{D22E816E-14EE-4750-92A9-D929A26A2A79}" srcOrd="0" destOrd="0" presId="urn:microsoft.com/office/officeart/2009/3/layout/StepUpProcess"/>
    <dgm:cxn modelId="{B2F503D2-52E9-4BEC-9EE1-332721FF0F92}" type="presParOf" srcId="{AE5B2A6D-CFEC-4554-8DD3-229934591367}" destId="{0CC637B0-B25D-4E03-A333-D1C8C15DEC08}" srcOrd="6" destOrd="0" presId="urn:microsoft.com/office/officeart/2009/3/layout/StepUpProcess"/>
    <dgm:cxn modelId="{1D7A1C76-1D58-4E26-B6D8-683CF90701E4}" type="presParOf" srcId="{0CC637B0-B25D-4E03-A333-D1C8C15DEC08}" destId="{6B4B7446-8437-467B-A86C-2915B3BB0411}" srcOrd="0" destOrd="0" presId="urn:microsoft.com/office/officeart/2009/3/layout/StepUpProcess"/>
    <dgm:cxn modelId="{AFCE164C-12C3-4E62-9C3C-C86F1D8C2672}" type="presParOf" srcId="{0CC637B0-B25D-4E03-A333-D1C8C15DEC08}" destId="{F040907E-B92C-41FF-ABEB-860F1898E456}" srcOrd="1" destOrd="0" presId="urn:microsoft.com/office/officeart/2009/3/layout/StepUpProcess"/>
    <dgm:cxn modelId="{310F30F7-FC9C-4AF3-86B5-D04147090C65}" type="presParOf" srcId="{0CC637B0-B25D-4E03-A333-D1C8C15DEC08}" destId="{2E59F7E8-6AEA-44FA-9E3D-1E823FFB9A0E}" srcOrd="2" destOrd="0" presId="urn:microsoft.com/office/officeart/2009/3/layout/StepUpProcess"/>
    <dgm:cxn modelId="{08DAA50A-8AEF-42E8-A83B-F937B875CD78}" type="presParOf" srcId="{AE5B2A6D-CFEC-4554-8DD3-229934591367}" destId="{0233B953-0A93-4069-B4D5-3B87BF2C2248}" srcOrd="7" destOrd="0" presId="urn:microsoft.com/office/officeart/2009/3/layout/StepUpProcess"/>
    <dgm:cxn modelId="{A8B8EEAA-1266-448D-A353-CEAEE308B88A}" type="presParOf" srcId="{0233B953-0A93-4069-B4D5-3B87BF2C2248}" destId="{34A5ACAD-81DB-4572-A612-CC8230C87D1A}" srcOrd="0" destOrd="0" presId="urn:microsoft.com/office/officeart/2009/3/layout/StepUpProcess"/>
    <dgm:cxn modelId="{44C607A7-5268-4461-8C6D-DBEC48C76DBC}" type="presParOf" srcId="{AE5B2A6D-CFEC-4554-8DD3-229934591367}" destId="{F17DD12F-EB13-4151-82F5-D2D04BDD65DF}" srcOrd="8" destOrd="0" presId="urn:microsoft.com/office/officeart/2009/3/layout/StepUpProcess"/>
    <dgm:cxn modelId="{A7EEB93A-66EF-4CC7-BAB0-39E98D6AD9E3}" type="presParOf" srcId="{F17DD12F-EB13-4151-82F5-D2D04BDD65DF}" destId="{11BE8EDD-77EB-4652-97A8-1EC011049173}" srcOrd="0" destOrd="0" presId="urn:microsoft.com/office/officeart/2009/3/layout/StepUpProcess"/>
    <dgm:cxn modelId="{597D894A-C68E-490E-8005-5309F93A196A}" type="presParOf" srcId="{F17DD12F-EB13-4151-82F5-D2D04BDD65DF}" destId="{C1F6CB28-BF1C-4443-B53F-79D1FB551EB7}" srcOrd="1" destOrd="0" presId="urn:microsoft.com/office/officeart/2009/3/layout/StepUpProcess"/>
    <dgm:cxn modelId="{1B156255-C1F0-4DE6-84A4-8E0D5536D80D}" type="presParOf" srcId="{F17DD12F-EB13-4151-82F5-D2D04BDD65DF}" destId="{D915E8A2-C76C-49EA-A143-A67EDD3D2627}" srcOrd="2" destOrd="0" presId="urn:microsoft.com/office/officeart/2009/3/layout/StepUpProcess"/>
    <dgm:cxn modelId="{D545D628-4FE9-409F-9CF8-9322B7BE19BB}" type="presParOf" srcId="{AE5B2A6D-CFEC-4554-8DD3-229934591367}" destId="{D63C82AC-1378-400D-93D2-E51EA594D027}" srcOrd="9" destOrd="0" presId="urn:microsoft.com/office/officeart/2009/3/layout/StepUpProcess"/>
    <dgm:cxn modelId="{AD92E4B3-54DF-4227-BF49-FCD69BFB93CA}" type="presParOf" srcId="{D63C82AC-1378-400D-93D2-E51EA594D027}" destId="{E49D632B-9BDE-4121-AD1C-9A3FB545C557}" srcOrd="0" destOrd="0" presId="urn:microsoft.com/office/officeart/2009/3/layout/StepUpProcess"/>
    <dgm:cxn modelId="{309C2AB2-4472-4B84-BF6D-58F62CC3BA9B}" type="presParOf" srcId="{AE5B2A6D-CFEC-4554-8DD3-229934591367}" destId="{899F2828-361C-485E-95EA-377BDA2AFF18}" srcOrd="10" destOrd="0" presId="urn:microsoft.com/office/officeart/2009/3/layout/StepUpProcess"/>
    <dgm:cxn modelId="{8BA33A3E-0A71-4239-AD25-2E90D6470698}" type="presParOf" srcId="{899F2828-361C-485E-95EA-377BDA2AFF18}" destId="{DCE90392-6A0A-4437-A9ED-941B8E977A86}" srcOrd="0" destOrd="0" presId="urn:microsoft.com/office/officeart/2009/3/layout/StepUpProcess"/>
    <dgm:cxn modelId="{8A3E80FC-404E-47AF-948F-11D771FE8533}" type="presParOf" srcId="{899F2828-361C-485E-95EA-377BDA2AFF18}" destId="{6A18E81C-EBC4-4DB7-BCCD-AA6E43950C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15679-F1E5-467E-A0F5-64E7DBD6DBE6}">
      <dsp:nvSpPr>
        <dsp:cNvPr id="0" name=""/>
        <dsp:cNvSpPr/>
      </dsp:nvSpPr>
      <dsp:spPr>
        <a:xfrm rot="5400000">
          <a:off x="398980" y="1251844"/>
          <a:ext cx="587011" cy="137776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18BA8-8588-4CA6-92C0-037A72541024}">
      <dsp:nvSpPr>
        <dsp:cNvPr id="0" name=""/>
        <dsp:cNvSpPr/>
      </dsp:nvSpPr>
      <dsp:spPr>
        <a:xfrm>
          <a:off x="226571" y="1744186"/>
          <a:ext cx="1030682" cy="77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none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Учебная программа (цели обучения)</a:t>
          </a:r>
          <a:endParaRPr lang="ru-RU" sz="1600" u="none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26571" y="1744186"/>
        <a:ext cx="1030682" cy="772981"/>
      </dsp:txXfrm>
    </dsp:sp>
    <dsp:sp modelId="{A9AE5F43-F61F-4A4B-8359-39E4DBB49922}">
      <dsp:nvSpPr>
        <dsp:cNvPr id="0" name=""/>
        <dsp:cNvSpPr/>
      </dsp:nvSpPr>
      <dsp:spPr>
        <a:xfrm>
          <a:off x="1016446" y="1380430"/>
          <a:ext cx="166384" cy="16638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A8942-9000-46B6-BDEA-DA514DC45DD9}">
      <dsp:nvSpPr>
        <dsp:cNvPr id="0" name=""/>
        <dsp:cNvSpPr/>
      </dsp:nvSpPr>
      <dsp:spPr>
        <a:xfrm rot="5400000">
          <a:off x="1990747" y="871521"/>
          <a:ext cx="587011" cy="160414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6485A-A8FA-4DF8-97F4-B2AB6A86A5D5}">
      <dsp:nvSpPr>
        <dsp:cNvPr id="0" name=""/>
        <dsp:cNvSpPr/>
      </dsp:nvSpPr>
      <dsp:spPr>
        <a:xfrm>
          <a:off x="1685758" y="1477053"/>
          <a:ext cx="1295842" cy="77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Уровни мыслительных навыков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1685758" y="1477053"/>
        <a:ext cx="1295842" cy="772981"/>
      </dsp:txXfrm>
    </dsp:sp>
    <dsp:sp modelId="{BCB95F87-8F03-464D-9BB9-D219798542F1}">
      <dsp:nvSpPr>
        <dsp:cNvPr id="0" name=""/>
        <dsp:cNvSpPr/>
      </dsp:nvSpPr>
      <dsp:spPr>
        <a:xfrm>
          <a:off x="2608213" y="1113296"/>
          <a:ext cx="166384" cy="16638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B978D-2519-49D7-8D77-7D1D53359C6D}">
      <dsp:nvSpPr>
        <dsp:cNvPr id="0" name=""/>
        <dsp:cNvSpPr/>
      </dsp:nvSpPr>
      <dsp:spPr>
        <a:xfrm rot="5400000">
          <a:off x="3319513" y="754201"/>
          <a:ext cx="587011" cy="130452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6F43C-8E12-4F1F-87FC-FFA421BC697C}">
      <dsp:nvSpPr>
        <dsp:cNvPr id="0" name=""/>
        <dsp:cNvSpPr/>
      </dsp:nvSpPr>
      <dsp:spPr>
        <a:xfrm>
          <a:off x="3287382" y="1209919"/>
          <a:ext cx="1263231" cy="77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Критерии оценивания </a:t>
          </a:r>
          <a:r>
            <a: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3287382" y="1209919"/>
        <a:ext cx="1263231" cy="772981"/>
      </dsp:txXfrm>
    </dsp:sp>
    <dsp:sp modelId="{6B0C91DA-BAB9-4664-BC67-D8769A919468}">
      <dsp:nvSpPr>
        <dsp:cNvPr id="0" name=""/>
        <dsp:cNvSpPr/>
      </dsp:nvSpPr>
      <dsp:spPr>
        <a:xfrm>
          <a:off x="3936979" y="846163"/>
          <a:ext cx="166384" cy="16638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B7446-8437-467B-A86C-2915B3BB0411}">
      <dsp:nvSpPr>
        <dsp:cNvPr id="0" name=""/>
        <dsp:cNvSpPr/>
      </dsp:nvSpPr>
      <dsp:spPr>
        <a:xfrm rot="5400000">
          <a:off x="4758708" y="526451"/>
          <a:ext cx="587011" cy="122575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0907E-B92C-41FF-ABEB-860F1898E456}">
      <dsp:nvSpPr>
        <dsp:cNvPr id="0" name=""/>
        <dsp:cNvSpPr/>
      </dsp:nvSpPr>
      <dsp:spPr>
        <a:xfrm>
          <a:off x="4545108" y="942786"/>
          <a:ext cx="1113063" cy="77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Уровни учебных достижений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4545108" y="942786"/>
        <a:ext cx="1113063" cy="772981"/>
      </dsp:txXfrm>
    </dsp:sp>
    <dsp:sp modelId="{2E59F7E8-6AEA-44FA-9E3D-1E823FFB9A0E}">
      <dsp:nvSpPr>
        <dsp:cNvPr id="0" name=""/>
        <dsp:cNvSpPr/>
      </dsp:nvSpPr>
      <dsp:spPr>
        <a:xfrm>
          <a:off x="5376174" y="579029"/>
          <a:ext cx="166384" cy="16638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E8EDD-77EB-4652-97A8-1EC011049173}">
      <dsp:nvSpPr>
        <dsp:cNvPr id="0" name=""/>
        <dsp:cNvSpPr/>
      </dsp:nvSpPr>
      <dsp:spPr>
        <a:xfrm rot="5400000">
          <a:off x="6159282" y="207724"/>
          <a:ext cx="587011" cy="132894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6CB28-BF1C-4443-B53F-79D1FB551EB7}">
      <dsp:nvSpPr>
        <dsp:cNvPr id="0" name=""/>
        <dsp:cNvSpPr/>
      </dsp:nvSpPr>
      <dsp:spPr>
        <a:xfrm>
          <a:off x="5992683" y="675652"/>
          <a:ext cx="881837" cy="77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Задания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5992683" y="675652"/>
        <a:ext cx="881837" cy="772981"/>
      </dsp:txXfrm>
    </dsp:sp>
    <dsp:sp modelId="{D915E8A2-C76C-49EA-A143-A67EDD3D2627}">
      <dsp:nvSpPr>
        <dsp:cNvPr id="0" name=""/>
        <dsp:cNvSpPr/>
      </dsp:nvSpPr>
      <dsp:spPr>
        <a:xfrm>
          <a:off x="6906346" y="311896"/>
          <a:ext cx="166384" cy="166384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90392-6A0A-4437-A9ED-941B8E977A86}">
      <dsp:nvSpPr>
        <dsp:cNvPr id="0" name=""/>
        <dsp:cNvSpPr/>
      </dsp:nvSpPr>
      <dsp:spPr>
        <a:xfrm rot="5400000">
          <a:off x="7829425" y="-121375"/>
          <a:ext cx="587011" cy="145287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8E81C-EBC4-4DB7-BCCD-AA6E43950C83}">
      <dsp:nvSpPr>
        <dsp:cNvPr id="0" name=""/>
        <dsp:cNvSpPr/>
      </dsp:nvSpPr>
      <dsp:spPr>
        <a:xfrm>
          <a:off x="7565000" y="408519"/>
          <a:ext cx="1214713" cy="77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Дескрипторы</a:t>
          </a:r>
          <a:r>
            <a:rPr lang="ru-RU" sz="2000" kern="1200" dirty="0" smtClean="0"/>
            <a:t> </a:t>
          </a:r>
          <a:r>
            <a:rPr lang="ru-RU" sz="1600" kern="1200" dirty="0" smtClean="0">
              <a:latin typeface="Arial Narrow" panose="020B0606020202030204" pitchFamily="34" charset="0"/>
            </a:rPr>
            <a:t>и баллы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7565000" y="408519"/>
        <a:ext cx="1214713" cy="77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1FF9B05-8CB5-43C0-A526-47BF8D62E01E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90BC700-7CF3-4CEC-A355-14F87A524B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17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 они не </a:t>
            </a:r>
            <a:r>
              <a:rPr lang="ru-RU" baseline="0" dirty="0" err="1" smtClean="0"/>
              <a:t>согланны</a:t>
            </a:r>
            <a:r>
              <a:rPr lang="ru-RU" baseline="0" dirty="0" smtClean="0"/>
              <a:t> то внести изменения за четверть, за раздел,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15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 они не </a:t>
            </a:r>
            <a:r>
              <a:rPr lang="ru-RU" baseline="0" dirty="0" err="1" smtClean="0"/>
              <a:t>согланны</a:t>
            </a:r>
            <a:r>
              <a:rPr lang="ru-RU" baseline="0" dirty="0" smtClean="0"/>
              <a:t> то внести изменения за четверть, за раздел,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15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Вставить стандарт, учебную программу и учебный план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028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97F8-72D3-4DF4-B037-D6094C2EF3D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847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7BAC0-E15B-4467-B0B7-948F04AD9140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62435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00" y="1988840"/>
            <a:ext cx="8229600" cy="1728192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Новая для учителей</a:t>
            </a:r>
          </a:p>
          <a:p>
            <a:r>
              <a:rPr lang="ru-RU" dirty="0" smtClean="0"/>
              <a:t>Новая для учащихся</a:t>
            </a:r>
          </a:p>
          <a:p>
            <a:r>
              <a:rPr lang="ru-RU" dirty="0" smtClean="0"/>
              <a:t>Новая для родителей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7936" y="3861048"/>
            <a:ext cx="8229600" cy="2664296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Уяснить и применять систему оценивания</a:t>
            </a:r>
          </a:p>
          <a:p>
            <a:r>
              <a:rPr lang="ru-RU" dirty="0" smtClean="0"/>
              <a:t>Объяснить учащимся особенности оценивания</a:t>
            </a:r>
          </a:p>
          <a:p>
            <a:r>
              <a:rPr lang="ru-RU" dirty="0"/>
              <a:t>Разъяснить </a:t>
            </a:r>
            <a:r>
              <a:rPr lang="ru-RU" dirty="0" smtClean="0"/>
              <a:t>родителям учащихся новое оценивание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76536" y="332656"/>
            <a:ext cx="7772400" cy="1476164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latin typeface="Arial Narrow" pitchFamily="34" charset="0"/>
                <a:cs typeface="Arial" pitchFamily="34" charset="0"/>
              </a:rPr>
              <a:t>Усовершенствованная система критериального оценивания</a:t>
            </a:r>
            <a:br>
              <a:rPr lang="ru-RU" altLang="ru-RU" b="1" dirty="0" smtClean="0">
                <a:latin typeface="Arial Narrow" pitchFamily="34" charset="0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77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214422"/>
          <a:ext cx="8501122" cy="5481438"/>
        </p:xfrm>
        <a:graphic>
          <a:graphicData uri="http://schemas.openxmlformats.org/drawingml/2006/table">
            <a:tbl>
              <a:tblPr/>
              <a:tblGrid>
                <a:gridCol w="1799874"/>
                <a:gridCol w="6037307"/>
                <a:gridCol w="663941"/>
              </a:tblGrid>
              <a:tr h="828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Раздел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5035" algn="l"/>
                        </a:tabLs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Цель обучения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5035" algn="l"/>
                        </a:tabLst>
                      </a:pPr>
                      <a:endParaRPr lang="kk-K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Уровень мыслительных навыков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5035" algn="l"/>
                        </a:tabLst>
                      </a:pPr>
                      <a:endParaRPr lang="kk-K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Критерии оценивания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5035" algn="l"/>
                        </a:tabLst>
                      </a:pPr>
                      <a:endParaRPr lang="kk-KZ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01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5035" algn="l"/>
                        </a:tabLs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Задание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06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5035" algn="l"/>
                        </a:tabLs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Критери</a:t>
                      </a: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 оценивания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Дескриптор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5035" algn="l"/>
                        </a:tabLst>
                      </a:pPr>
                      <a:endParaRPr lang="kk-KZ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5035" algn="l"/>
                        </a:tabLst>
                      </a:pPr>
                      <a:endParaRPr lang="kk-KZ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5035" algn="l"/>
                        </a:tabLs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5035" algn="l"/>
                        </a:tabLst>
                      </a:pPr>
                      <a:endParaRPr lang="kk-KZ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5035" algn="l"/>
                        </a:tabLst>
                      </a:pPr>
                      <a:endParaRPr lang="kk-KZ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5035" algn="l"/>
                        </a:tabLs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5035" algn="l"/>
                        </a:tabLs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5035" algn="l"/>
                        </a:tabLst>
                      </a:pPr>
                      <a:endParaRPr lang="kk-KZ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5035" algn="l"/>
                        </a:tabLs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83" marR="45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2938" y="142852"/>
            <a:ext cx="79295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Суммативное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оценивание</a:t>
            </a:r>
            <a:r>
              <a:rPr kumimoji="0" lang="kk-K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раздел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\00 ЦПИ Логотип\Орнаменты\Безымянный-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0612" cy="7794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Обратная связь в педагогической практике.</a:t>
            </a:r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 smtClean="0"/>
              <a:t>Подумайте над следующим</a:t>
            </a:r>
            <a:r>
              <a:rPr lang="en-GB" dirty="0" smtClean="0"/>
              <a:t>:</a:t>
            </a:r>
          </a:p>
          <a:p>
            <a:pPr lvl="1"/>
            <a:r>
              <a:rPr lang="ru-RU" sz="2000" i="1" dirty="0" smtClean="0"/>
              <a:t>Что Вы говорите учащемуся, когда он выполняет работу хорошо</a:t>
            </a:r>
            <a:r>
              <a:rPr lang="en-GB" sz="2000" i="1" dirty="0" smtClean="0"/>
              <a:t>?</a:t>
            </a:r>
            <a:endParaRPr lang="en-GB" sz="2000" dirty="0" smtClean="0"/>
          </a:p>
          <a:p>
            <a:pPr lvl="1"/>
            <a:r>
              <a:rPr lang="ru-RU" sz="2000" i="1" dirty="0" smtClean="0"/>
              <a:t>Что Вы говорите учащемуся, если ему необходимо  улучшить работу</a:t>
            </a:r>
            <a:r>
              <a:rPr lang="en-GB" sz="2000" i="1" dirty="0" smtClean="0"/>
              <a:t>?</a:t>
            </a:r>
            <a:endParaRPr lang="en-GB" sz="2000" dirty="0" smtClean="0"/>
          </a:p>
          <a:p>
            <a:pPr lvl="1"/>
            <a:r>
              <a:rPr lang="ru-RU" sz="2000" i="1" dirty="0" smtClean="0"/>
              <a:t>Понял ли учащийся, что конкретно  ему необходимо улучшить</a:t>
            </a:r>
            <a:r>
              <a:rPr lang="en-GB" sz="2000" i="1" dirty="0" smtClean="0"/>
              <a:t>?</a:t>
            </a:r>
            <a:endParaRPr lang="en-GB" sz="2000" dirty="0" smtClean="0"/>
          </a:p>
          <a:p>
            <a:pPr lvl="1"/>
            <a:r>
              <a:rPr lang="ru-RU" sz="2000" i="1" dirty="0" smtClean="0"/>
              <a:t>Является ли </a:t>
            </a:r>
            <a:r>
              <a:rPr lang="ru-RU" sz="2000" i="1" dirty="0"/>
              <a:t>В</a:t>
            </a:r>
            <a:r>
              <a:rPr lang="ru-RU" sz="2000" i="1" dirty="0" smtClean="0"/>
              <a:t>аша обратная связь мотивирующей</a:t>
            </a:r>
            <a:r>
              <a:rPr lang="en-GB" sz="2000" i="1" dirty="0" smtClean="0"/>
              <a:t>?</a:t>
            </a:r>
            <a:endParaRPr lang="en-GB" sz="2000" dirty="0" smtClean="0"/>
          </a:p>
          <a:p>
            <a:pPr>
              <a:buFont typeface="Webdings" pitchFamily="18" charset="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32596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\00 ЦПИ Логотип\Орнаменты\Безымянный-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75982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1"/>
                </a:solidFill>
              </a:rPr>
              <a:t>Как можно сделать более эффективной обратную связь учителя?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0756" y="1700808"/>
            <a:ext cx="8694738" cy="467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200" dirty="0" smtClean="0"/>
              <a:t>Укажите сильные стороны обучающегося.</a:t>
            </a:r>
          </a:p>
          <a:p>
            <a:r>
              <a:rPr lang="kk-KZ" sz="2200" dirty="0" smtClean="0"/>
              <a:t>Укажите стороны, над которыми обучающимся необходимо поработать.</a:t>
            </a:r>
          </a:p>
          <a:p>
            <a:r>
              <a:rPr lang="ru-RU" sz="2200" dirty="0" smtClean="0"/>
              <a:t>Дайте возможность подумать, вдохновиться.</a:t>
            </a:r>
            <a:endParaRPr lang="en-GB" sz="2200" dirty="0" smtClean="0"/>
          </a:p>
          <a:p>
            <a:r>
              <a:rPr lang="kk-KZ" sz="2200" dirty="0" smtClean="0"/>
              <a:t>Дайте возможность улучшить стороны, над которыми нужно поработать. </a:t>
            </a:r>
            <a:endParaRPr lang="en-GB" sz="2200" dirty="0" smtClean="0"/>
          </a:p>
          <a:p>
            <a:r>
              <a:rPr lang="kk-KZ" sz="2200" dirty="0" smtClean="0"/>
              <a:t>Поставьте перед обучающимися четкие и ясные цели. </a:t>
            </a:r>
            <a:endParaRPr lang="en-GB" sz="2200" dirty="0" smtClean="0"/>
          </a:p>
          <a:p>
            <a:r>
              <a:rPr lang="kk-KZ" sz="2200" dirty="0" smtClean="0"/>
              <a:t>Покажите обучающимся, как они могут быть достигнуты. </a:t>
            </a:r>
            <a:endParaRPr lang="en-GB" sz="2200" dirty="0" smtClean="0"/>
          </a:p>
          <a:p>
            <a:r>
              <a:rPr lang="kk-KZ" sz="2200" dirty="0" smtClean="0"/>
              <a:t>К кому могут обратиться обучающиеся при возникновении вопросов. </a:t>
            </a:r>
            <a:endParaRPr lang="en-GB" sz="2200" dirty="0" smtClean="0"/>
          </a:p>
          <a:p>
            <a:pPr>
              <a:buFont typeface="Webdings" pitchFamily="18" charset="2"/>
              <a:buNone/>
            </a:pPr>
            <a:endParaRPr lang="en-GB" sz="2200" dirty="0" smtClean="0"/>
          </a:p>
          <a:p>
            <a:pPr algn="ctr">
              <a:buFont typeface="Webdings" pitchFamily="18" charset="2"/>
              <a:buNone/>
            </a:pPr>
            <a:r>
              <a:rPr lang="ru-RU" sz="2200" b="1" dirty="0" smtClean="0"/>
              <a:t>                                    </a:t>
            </a:r>
            <a:endParaRPr lang="en-GB" sz="2200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63276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\00 ЦПИ Логотип\Орнаменты\Безымянный-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4345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Правила получения обратной связи учителем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Внимательно выслушайте/прочтите обратную связь.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Доброжелательно воспринимайте обратную связь.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можете выразить свое мнение на обратную связь.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Поблагодарите за обратную связь, возможность сотрудничества и получения опыта.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Тщательно анализируйте обратную связь, вы имеете право согласиться или не согласиться с рекомендациями.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Принимайте решения о дальнейших изменениях в собственной практике исходя из своих возможностей и потребностей.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случае необходимости попросите помощи в реализации изменений у координатора или коллег.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8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1"/>
            <a:ext cx="8686800" cy="7403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ПРОЦЕСС СУММАТИВНОГО ОЦЕНИВАНИЯ В ТЕЧЕНИЕ 1 ЧЕТВЕРТИ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2802191"/>
              </p:ext>
            </p:extLst>
          </p:nvPr>
        </p:nvGraphicFramePr>
        <p:xfrm>
          <a:off x="849573" y="1419368"/>
          <a:ext cx="7369791" cy="4421874"/>
        </p:xfrm>
        <a:graphic>
          <a:graphicData uri="http://schemas.openxmlformats.org/drawingml/2006/table">
            <a:tbl>
              <a:tblPr/>
              <a:tblGrid>
                <a:gridCol w="5574105"/>
                <a:gridCol w="1795686"/>
              </a:tblGrid>
              <a:tr h="507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Суммативное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оценивание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8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Суммативное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оценивание  за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раздел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Суммативное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оценивание  за 2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раздел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Суммативное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оценивание  за 3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раздел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Суммативное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оценивание за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четверть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Итоговая оценка за 1 четверть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56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7" y="819992"/>
            <a:ext cx="62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1600" b="1" dirty="0" smtClean="0">
                <a:solidFill>
                  <a:schemeClr val="accent1"/>
                </a:solidFill>
                <a:latin typeface="Arial Narrow" pitchFamily="34" charset="0"/>
              </a:rPr>
              <a:t>Четвертная оценка</a:t>
            </a:r>
            <a:endParaRPr lang="ru-RU" sz="16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8873" y="188641"/>
            <a:ext cx="605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Narrow" pitchFamily="34" charset="0"/>
              </a:rPr>
              <a:t>Расчёт и выставление оценок</a:t>
            </a:r>
            <a:endParaRPr lang="ru-RU" sz="3200" b="1" dirty="0">
              <a:latin typeface="Arial Narrow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6895215"/>
              </p:ext>
            </p:extLst>
          </p:nvPr>
        </p:nvGraphicFramePr>
        <p:xfrm>
          <a:off x="1403648" y="1268762"/>
          <a:ext cx="6322864" cy="12434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64304"/>
                <a:gridCol w="1311479"/>
                <a:gridCol w="1378387"/>
                <a:gridCol w="1338248"/>
                <a:gridCol w="1030446"/>
              </a:tblGrid>
              <a:tr h="90434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Баллы суммативного оценивания за раздел</a:t>
                      </a:r>
                      <a:r>
                        <a:rPr lang="ru-RU" sz="105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1</a:t>
                      </a:r>
                      <a:endParaRPr lang="ru-RU" sz="105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Баллы суммативного оценивания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за раздел</a:t>
                      </a:r>
                      <a:r>
                        <a:rPr lang="ru-RU" sz="105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2</a:t>
                      </a:r>
                      <a:endParaRPr lang="ru-RU" sz="105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Баллы</a:t>
                      </a:r>
                      <a:r>
                        <a:rPr lang="ru-RU" sz="105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суммативного оценивания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за раздел</a:t>
                      </a:r>
                      <a:r>
                        <a:rPr lang="ru-RU" sz="105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3</a:t>
                      </a:r>
                      <a:endParaRPr lang="ru-RU" sz="105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Баллы за </a:t>
                      </a:r>
                      <a:r>
                        <a:rPr lang="ru-RU" sz="105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суммативного</a:t>
                      </a:r>
                      <a:r>
                        <a:rPr lang="ru-RU" sz="10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оценивания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за четверть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Оценка за четверть</a:t>
                      </a:r>
                      <a:endParaRPr lang="ru-RU" sz="105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9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50%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50%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03649" y="2636912"/>
            <a:ext cx="633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1600" b="1" dirty="0" smtClean="0">
                <a:solidFill>
                  <a:schemeClr val="accent1"/>
                </a:solidFill>
                <a:latin typeface="Arial Narrow" pitchFamily="34" charset="0"/>
              </a:rPr>
              <a:t>Годовая оценка</a:t>
            </a:r>
            <a:endParaRPr lang="ru-RU" sz="16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6872834"/>
              </p:ext>
            </p:extLst>
          </p:nvPr>
        </p:nvGraphicFramePr>
        <p:xfrm>
          <a:off x="1403649" y="3068960"/>
          <a:ext cx="6336703" cy="685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37756"/>
                <a:gridCol w="2643650"/>
                <a:gridCol w="8552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Баллы суммативного оценивания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за ВСЕ разделы</a:t>
                      </a: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4-х четвертей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Баллы суммативного оценивания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за 4 четверти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Оценка за год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34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50%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50%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4077072"/>
            <a:ext cx="4176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Шкала перевода баллов в оценки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lang="ru-RU" sz="1200" b="1" dirty="0" smtClean="0">
                <a:latin typeface="Arial Narrow" pitchFamily="34" charset="0"/>
                <a:cs typeface="Arial" pitchFamily="34" charset="0"/>
              </a:rPr>
              <a:t>для начальной школы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7623403"/>
              </p:ext>
            </p:extLst>
          </p:nvPr>
        </p:nvGraphicFramePr>
        <p:xfrm>
          <a:off x="179512" y="4653136"/>
          <a:ext cx="4176464" cy="205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84176"/>
                <a:gridCol w="100811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</a:rPr>
                        <a:t>Процентное содержание баллов </a:t>
                      </a:r>
                      <a:r>
                        <a:rPr lang="ru-RU" sz="1300" dirty="0" err="1">
                          <a:effectLst/>
                          <a:latin typeface="Arial Narrow" panose="020B0606020202030204" pitchFamily="34" charset="0"/>
                        </a:rPr>
                        <a:t>суммативного</a:t>
                      </a: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</a:rPr>
                        <a:t> оценивания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300" dirty="0" err="1">
                          <a:effectLst/>
                          <a:latin typeface="Arial Narrow" panose="020B0606020202030204" pitchFamily="34" charset="0"/>
                        </a:rPr>
                        <a:t>оценивания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effectLst/>
                          <a:latin typeface="Arial Narrow" panose="020B0606020202030204" pitchFamily="34" charset="0"/>
                        </a:rPr>
                        <a:t>Оценка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0 %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Не аттестован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«1»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  <a:r>
                        <a:rPr lang="en-GB" sz="1300">
                          <a:effectLst/>
                          <a:latin typeface="Arial Narrow" panose="020B0606020202030204" pitchFamily="34" charset="0"/>
                          <a:sym typeface="Symbol"/>
                        </a:rPr>
                        <a:t></a:t>
                      </a: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Неудовлетворительно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«2»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21%</a:t>
                      </a:r>
                      <a:r>
                        <a:rPr lang="en-GB" sz="1300">
                          <a:effectLst/>
                          <a:latin typeface="Arial Narrow" panose="020B0606020202030204" pitchFamily="34" charset="0"/>
                          <a:sym typeface="Symbol"/>
                        </a:rPr>
                        <a:t></a:t>
                      </a: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50%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Удовлетворительно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«3»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51%</a:t>
                      </a:r>
                      <a:r>
                        <a:rPr lang="en-GB" sz="1300">
                          <a:effectLst/>
                          <a:latin typeface="Arial Narrow" panose="020B0606020202030204" pitchFamily="34" charset="0"/>
                          <a:sym typeface="Symbol"/>
                        </a:rPr>
                        <a:t></a:t>
                      </a: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80%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Хорошо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«4»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81%</a:t>
                      </a:r>
                      <a:r>
                        <a:rPr lang="en-GB" sz="1300">
                          <a:effectLst/>
                          <a:latin typeface="Arial Narrow" panose="020B0606020202030204" pitchFamily="34" charset="0"/>
                          <a:sym typeface="Symbol"/>
                        </a:rPr>
                        <a:t></a:t>
                      </a: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effectLst/>
                          <a:latin typeface="Arial Narrow" panose="020B0606020202030204" pitchFamily="34" charset="0"/>
                        </a:rPr>
                        <a:t>Отлично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«5»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860032" y="4077072"/>
            <a:ext cx="41044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Шкала перевода баллов в оценки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lang="ru-RU" sz="1200" b="1" dirty="0" smtClean="0">
                <a:latin typeface="Arial Narrow" pitchFamily="34" charset="0"/>
                <a:cs typeface="Arial" pitchFamily="34" charset="0"/>
              </a:rPr>
              <a:t>для основной школы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5372640"/>
              </p:ext>
            </p:extLst>
          </p:nvPr>
        </p:nvGraphicFramePr>
        <p:xfrm>
          <a:off x="4889351" y="4653136"/>
          <a:ext cx="4075137" cy="205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857"/>
                <a:gridCol w="1584176"/>
                <a:gridCol w="9361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</a:rPr>
                        <a:t>Процентное содержание баллов </a:t>
                      </a:r>
                      <a:r>
                        <a:rPr lang="ru-RU" sz="1300" dirty="0" err="1">
                          <a:effectLst/>
                          <a:latin typeface="Arial Narrow" panose="020B0606020202030204" pitchFamily="34" charset="0"/>
                        </a:rPr>
                        <a:t>суммативного</a:t>
                      </a: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</a:rPr>
                        <a:t> оценивания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300" dirty="0" err="1">
                          <a:effectLst/>
                          <a:latin typeface="Arial Narrow" panose="020B0606020202030204" pitchFamily="34" charset="0"/>
                        </a:rPr>
                        <a:t>оценивания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Оценка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0 %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Не аттестован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«1»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1%</a:t>
                      </a:r>
                      <a:r>
                        <a:rPr lang="en-GB" sz="1300"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  <a:sym typeface="Symbol"/>
                        </a:rPr>
                        <a:t></a:t>
                      </a:r>
                      <a:r>
                        <a:rPr lang="en-GB" sz="1300"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39%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effectLst/>
                          <a:latin typeface="Arial Narrow" panose="020B0606020202030204" pitchFamily="34" charset="0"/>
                        </a:rPr>
                        <a:t>Неудовлетворительно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«2»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40%</a:t>
                      </a:r>
                      <a:r>
                        <a:rPr lang="en-GB" sz="1300"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  <a:sym typeface="Symbol"/>
                        </a:rPr>
                        <a:t></a:t>
                      </a:r>
                      <a:r>
                        <a:rPr lang="en-GB" sz="1300"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59%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Удовлетворительно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«3»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60%</a:t>
                      </a:r>
                      <a:r>
                        <a:rPr lang="en-GB" sz="1300"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  <a:sym typeface="Symbol"/>
                        </a:rPr>
                        <a:t></a:t>
                      </a:r>
                      <a:r>
                        <a:rPr lang="en-GB" sz="1300"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80%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Хорошо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</a:rPr>
                        <a:t>«4»</a:t>
                      </a:r>
                      <a:endParaRPr lang="ru-RU" sz="130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81%</a:t>
                      </a: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  <a:sym typeface="Symbol"/>
                        </a:rPr>
                        <a:t></a:t>
                      </a: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100%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effectLst/>
                          <a:latin typeface="Arial Narrow" panose="020B0606020202030204" pitchFamily="34" charset="0"/>
                        </a:rPr>
                        <a:t>Отлично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</a:rPr>
                        <a:t>«5»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3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Подраздел «Режим дня, утренняя зарядка и физкультминутки</a:t>
            </a:r>
            <a:r>
              <a:rPr lang="ru-RU" b="1" dirty="0" smtClean="0"/>
              <a:t>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Цели обучения: Понимать важность необходимости</a:t>
            </a:r>
          </a:p>
          <a:p>
            <a:pPr>
              <a:buNone/>
            </a:pPr>
            <a:r>
              <a:rPr lang="ru-RU" b="1" dirty="0" smtClean="0"/>
              <a:t>разминки и заминки тела в физической</a:t>
            </a:r>
          </a:p>
          <a:p>
            <a:pPr>
              <a:buNone/>
            </a:pPr>
            <a:r>
              <a:rPr lang="ru-RU" b="1" dirty="0" smtClean="0"/>
              <a:t>деятельности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Уровень мыслительных</a:t>
            </a:r>
          </a:p>
          <a:p>
            <a:pPr>
              <a:buNone/>
            </a:pPr>
            <a:r>
              <a:rPr lang="ru-RU" b="1" dirty="0" smtClean="0"/>
              <a:t>навыков:</a:t>
            </a:r>
          </a:p>
          <a:p>
            <a:pPr>
              <a:buNone/>
            </a:pPr>
            <a:r>
              <a:rPr lang="ru-RU" dirty="0" smtClean="0"/>
              <a:t>Знание и понимание</a:t>
            </a:r>
          </a:p>
          <a:p>
            <a:pPr>
              <a:buNone/>
            </a:pPr>
            <a:r>
              <a:rPr lang="ru-RU" dirty="0" smtClean="0"/>
              <a:t>Применение</a:t>
            </a:r>
          </a:p>
          <a:p>
            <a:pPr>
              <a:buNone/>
            </a:pPr>
            <a:r>
              <a:rPr lang="ru-RU" b="1" dirty="0" smtClean="0"/>
              <a:t>Критерий оценивания: </a:t>
            </a:r>
            <a:r>
              <a:rPr lang="ru-RU" b="1" i="1" dirty="0" smtClean="0"/>
              <a:t>Обучающийся</a:t>
            </a:r>
          </a:p>
          <a:p>
            <a:pPr>
              <a:buNone/>
            </a:pPr>
            <a:r>
              <a:rPr lang="ru-RU" dirty="0" smtClean="0"/>
              <a:t>Объясняет важность разминки и заминки</a:t>
            </a:r>
          </a:p>
          <a:p>
            <a:pPr>
              <a:buNone/>
            </a:pPr>
            <a:r>
              <a:rPr lang="ru-RU" dirty="0" smtClean="0"/>
              <a:t>тела перед началом и после физической</a:t>
            </a:r>
          </a:p>
          <a:p>
            <a:pPr>
              <a:buNone/>
            </a:pPr>
            <a:r>
              <a:rPr lang="ru-RU" dirty="0" smtClean="0"/>
              <a:t>деятельности.</a:t>
            </a:r>
          </a:p>
          <a:p>
            <a:pPr>
              <a:buNone/>
            </a:pPr>
            <a:r>
              <a:rPr lang="ru-RU" dirty="0" smtClean="0"/>
              <a:t>Выполняет </a:t>
            </a:r>
            <a:r>
              <a:rPr lang="ru-RU" dirty="0" err="1" smtClean="0"/>
              <a:t>общеразвивающие</a:t>
            </a:r>
            <a:r>
              <a:rPr lang="ru-RU" dirty="0" smtClean="0"/>
              <a:t> упражнения.</a:t>
            </a:r>
          </a:p>
          <a:p>
            <a:pPr>
              <a:buNone/>
            </a:pPr>
            <a:r>
              <a:rPr lang="ru-RU" b="1" dirty="0" smtClean="0"/>
              <a:t>Задание.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  Посмотрите </a:t>
            </a:r>
            <a:r>
              <a:rPr lang="ru-RU" dirty="0" smtClean="0"/>
              <a:t>внимательно на картинку.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Как </a:t>
            </a:r>
            <a:r>
              <a:rPr lang="ru-RU" dirty="0" smtClean="0"/>
              <a:t>Вы думаете, что изображено </a:t>
            </a:r>
            <a:r>
              <a:rPr lang="ru-RU" dirty="0" smtClean="0"/>
              <a:t>на картинке</a:t>
            </a:r>
            <a:r>
              <a:rPr lang="ru-RU" dirty="0" smtClean="0"/>
              <a:t>?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Как </a:t>
            </a:r>
            <a:r>
              <a:rPr lang="ru-RU" dirty="0" smtClean="0"/>
              <a:t>называются упражнения, которые выполняют перед </a:t>
            </a:r>
            <a:r>
              <a:rPr lang="ru-RU" dirty="0" smtClean="0"/>
              <a:t>началом и после физической </a:t>
            </a:r>
            <a:r>
              <a:rPr lang="ru-RU" dirty="0" smtClean="0"/>
              <a:t>деятельности? Выполните данные </a:t>
            </a:r>
            <a:r>
              <a:rPr lang="ru-RU" dirty="0" err="1" smtClean="0"/>
              <a:t>общеразвивающие</a:t>
            </a:r>
            <a:r>
              <a:rPr lang="ru-RU" dirty="0" smtClean="0"/>
              <a:t> упражнения.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0034" y="714356"/>
            <a:ext cx="8229600" cy="7857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10991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Дескриптор</a:t>
            </a:r>
            <a:r>
              <a:rPr lang="ru-RU" b="1" dirty="0" smtClean="0"/>
              <a:t>: </a:t>
            </a:r>
            <a:r>
              <a:rPr lang="ru-RU" b="1" i="1" dirty="0" smtClean="0"/>
              <a:t>Обучающийся</a:t>
            </a:r>
          </a:p>
          <a:p>
            <a:pPr>
              <a:buNone/>
            </a:pPr>
            <a:r>
              <a:rPr lang="ru-RU" dirty="0" smtClean="0"/>
              <a:t>- определяет, что на рисунке изображены физические</a:t>
            </a:r>
          </a:p>
          <a:p>
            <a:pPr>
              <a:buNone/>
            </a:pPr>
            <a:r>
              <a:rPr lang="ru-RU" dirty="0" smtClean="0"/>
              <a:t>упражнения;</a:t>
            </a:r>
          </a:p>
          <a:p>
            <a:pPr>
              <a:buNone/>
            </a:pPr>
            <a:r>
              <a:rPr lang="ru-RU" dirty="0" smtClean="0"/>
              <a:t>- называет вид упражнений, которые выполняют перед</a:t>
            </a:r>
          </a:p>
          <a:p>
            <a:pPr>
              <a:buNone/>
            </a:pPr>
            <a:r>
              <a:rPr lang="ru-RU" dirty="0" smtClean="0"/>
              <a:t>началом и после физической деятельности, разминка и</a:t>
            </a:r>
          </a:p>
          <a:p>
            <a:pPr>
              <a:buNone/>
            </a:pPr>
            <a:r>
              <a:rPr lang="ru-RU" dirty="0" smtClean="0"/>
              <a:t>заминка;</a:t>
            </a:r>
          </a:p>
          <a:p>
            <a:pPr>
              <a:buNone/>
            </a:pPr>
            <a:r>
              <a:rPr lang="ru-RU" dirty="0" smtClean="0"/>
              <a:t>- правильно выполняет гимнастические </a:t>
            </a:r>
            <a:r>
              <a:rPr lang="ru-RU" dirty="0" smtClean="0"/>
              <a:t>упражнения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35824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внимания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590465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Суммативное</a:t>
            </a:r>
            <a:r>
              <a:rPr lang="ru-RU" sz="5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раздела </a:t>
            </a:r>
            <a:r>
              <a:rPr lang="ru-RU" sz="5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</a:t>
            </a:r>
            <a:r>
              <a:rPr lang="ru-RU" sz="5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вид оценивания, который проводится по завершении разделов/сквозных тем учебных программ, определенного учебного периода (четверть/триместр, учебный год). </a:t>
            </a:r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Суммативное</a:t>
            </a:r>
            <a:r>
              <a:rPr lang="ru-RU" sz="5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оценивание за четверть </a:t>
            </a:r>
            <a:r>
              <a:rPr lang="ru-RU" sz="5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</a:t>
            </a:r>
            <a:r>
              <a:rPr lang="ru-RU" sz="5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работа обучающегося, предназначенная для определения уровня учебных достижений обучающегося по предмету за определенный период обучения.</a:t>
            </a:r>
          </a:p>
          <a:p>
            <a:pPr algn="just"/>
            <a:r>
              <a:rPr lang="ru-RU" sz="5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</a:t>
            </a:r>
            <a:r>
              <a:rPr lang="ru-RU" sz="5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мыслительных навыков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иерархическая система целей обучения, каждый уровень которой направлен на формирование определенных навыков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(таксономия </a:t>
            </a:r>
            <a:r>
              <a:rPr lang="ru-RU" sz="5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5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Модерация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процесс обсуждения работ обучающихся по суммативному оцениванию за четверть с целью стандартизации выставления баллов для обеспечения объективности и прозрачности оценивания.</a:t>
            </a:r>
          </a:p>
          <a:p>
            <a:pPr algn="just"/>
            <a:r>
              <a:rPr lang="ru-RU" sz="5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оценивания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признак, на основании которого проводится оценка учебных достижений обучающихся.</a:t>
            </a:r>
            <a:endParaRPr lang="ru-RU" sz="5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характеристика, описывающая действия при выполнении заданий.</a:t>
            </a:r>
          </a:p>
          <a:p>
            <a:pPr algn="just"/>
            <a:r>
              <a:rPr lang="ru-RU" sz="5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учебных достижений обучающихся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степень развития учебных достижений обучающихся в соответствии с критериями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оценивания(низкий, средний, высокий).</a:t>
            </a: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</a:t>
            </a:r>
            <a:r>
              <a:rPr lang="ru-RU" sz="5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 описания уровней учебных достижений обучающихся в соответствии с критериями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(обратная связь).</a:t>
            </a: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</a:t>
            </a:r>
            <a:r>
              <a:rPr lang="ru-RU" sz="5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суммативного</a:t>
            </a:r>
            <a:r>
              <a:rPr lang="ru-RU" sz="5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 за четверть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требования к структуре и содержанию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суммативного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 за четверть и его проведению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1739" y="275636"/>
            <a:ext cx="8229600" cy="56107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Терминология </a:t>
            </a:r>
            <a:endParaRPr lang="ru-RU" sz="28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5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5" y="89307"/>
            <a:ext cx="9036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  <a:cs typeface="Times New Roman" panose="02020603050405020304" pitchFamily="18" charset="0"/>
              </a:rPr>
              <a:t>Структура </a:t>
            </a:r>
            <a:r>
              <a:rPr lang="ru-RU" sz="2400" b="1" dirty="0" err="1" smtClean="0">
                <a:latin typeface="Arial Narrow" pitchFamily="34" charset="0"/>
                <a:cs typeface="Times New Roman" panose="02020603050405020304" pitchFamily="18" charset="0"/>
              </a:rPr>
              <a:t>критериального</a:t>
            </a:r>
            <a:r>
              <a:rPr lang="ru-RU" sz="2400" b="1" dirty="0" smtClean="0">
                <a:latin typeface="Arial Narrow" pitchFamily="34" charset="0"/>
                <a:cs typeface="Times New Roman" panose="02020603050405020304" pitchFamily="18" charset="0"/>
              </a:rPr>
              <a:t> оценивания </a:t>
            </a:r>
            <a:endParaRPr lang="ru-RU" sz="2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09565" y="613864"/>
            <a:ext cx="8229926" cy="4876728"/>
            <a:chOff x="812753" y="1411731"/>
            <a:chExt cx="10973234" cy="39726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914804" y="1411731"/>
              <a:ext cx="10505731" cy="3630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Критериальное </a:t>
              </a:r>
              <a:r>
                <a:rPr lang="ru-RU" sz="16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оценивание</a:t>
              </a:r>
              <a:endParaRPr lang="ru-RU" sz="1600" dirty="0">
                <a:solidFill>
                  <a:schemeClr val="tx1"/>
                </a:solidFill>
                <a:effectLst/>
                <a:latin typeface="Arial Narrow" pitchFamily="34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6056558" y="1952226"/>
              <a:ext cx="0" cy="22485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428013" y="2184605"/>
              <a:ext cx="4963560" cy="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3428013" y="1956804"/>
              <a:ext cx="4963560" cy="16086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1600" b="1" dirty="0" err="1" smtClean="0">
                  <a:solidFill>
                    <a:schemeClr val="tx1"/>
                  </a:solidFill>
                  <a:effectLst/>
                  <a:latin typeface="Arial Narrow" pitchFamily="34" charset="0"/>
                  <a:ea typeface="Calibri"/>
                  <a:cs typeface="Times New Roman" pitchFamily="18" charset="0"/>
                </a:rPr>
                <a:t>Формативное</a:t>
              </a:r>
              <a:r>
                <a:rPr lang="ru-RU" sz="1600" b="1" dirty="0" smtClean="0">
                  <a:solidFill>
                    <a:schemeClr val="tx1"/>
                  </a:solidFill>
                  <a:effectLst/>
                  <a:latin typeface="Arial Narrow" pitchFamily="34" charset="0"/>
                  <a:ea typeface="Calibri"/>
                  <a:cs typeface="Times New Roman" pitchFamily="18" charset="0"/>
                </a:rPr>
                <a:t> оценивание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проводится непрерывно учителем, </a:t>
              </a:r>
              <a:r>
                <a:rPr lang="ru-RU" sz="1600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обеспечивает обратную связь между учеником и учителем и позволяет своевременно корректировать учебный процесс без выставления баллов и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оценок.</a:t>
              </a:r>
              <a:r>
                <a:rPr lang="ru-RU" sz="1600" dirty="0" smtClean="0">
                  <a:solidFill>
                    <a:schemeClr val="tx1"/>
                  </a:solidFill>
                  <a:effectLst/>
                  <a:latin typeface="Arial Narrow" pitchFamily="34" charset="0"/>
                  <a:ea typeface="Calibri"/>
                  <a:cs typeface="Times New Roman" pitchFamily="18" charset="0"/>
                </a:rPr>
                <a:t> </a:t>
              </a:r>
            </a:p>
            <a:p>
              <a:pPr algn="ctr">
                <a:spcAft>
                  <a:spcPts val="1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Arial Narrow" pitchFamily="34" charset="0"/>
                  <a:ea typeface="Calibri"/>
                  <a:cs typeface="Times New Roman" pitchFamily="18" charset="0"/>
                </a:rPr>
                <a:t>ФО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itchFamily="34" charset="0"/>
                  <a:ea typeface="Calibri"/>
                  <a:cs typeface="Times New Roman" pitchFamily="18" charset="0"/>
                </a:rPr>
                <a:t> подготавливает учащихся к </a:t>
              </a:r>
              <a:r>
                <a:rPr lang="ru-RU" sz="1600" b="1" dirty="0" err="1" smtClean="0">
                  <a:solidFill>
                    <a:schemeClr val="tx1"/>
                  </a:solidFill>
                  <a:latin typeface="Arial Narrow" pitchFamily="34" charset="0"/>
                  <a:ea typeface="Calibri"/>
                  <a:cs typeface="Times New Roman" pitchFamily="18" charset="0"/>
                </a:rPr>
                <a:t>СОр</a:t>
              </a:r>
              <a:endParaRPr lang="ru-RU" sz="1600" b="1" dirty="0">
                <a:solidFill>
                  <a:schemeClr val="tx1"/>
                </a:solidFill>
                <a:effectLst/>
                <a:latin typeface="Arial Narrow" pitchFamily="34" charset="0"/>
                <a:ea typeface="Calibri"/>
                <a:cs typeface="Times New Roman" pitchFamily="18" charset="0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140444" y="3565476"/>
              <a:ext cx="7705201" cy="694340"/>
              <a:chOff x="3140444" y="3142388"/>
              <a:chExt cx="7705201" cy="694340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0444" y="3336758"/>
                <a:ext cx="0" cy="49090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6152016" y="3345824"/>
                <a:ext cx="0" cy="49090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0845645" y="3331335"/>
                <a:ext cx="0" cy="49090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140444" y="3338198"/>
                <a:ext cx="7705201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6147208" y="3142388"/>
                <a:ext cx="0" cy="14459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Прямоугольник 10"/>
            <p:cNvSpPr/>
            <p:nvPr/>
          </p:nvSpPr>
          <p:spPr>
            <a:xfrm>
              <a:off x="4698682" y="3926566"/>
              <a:ext cx="3495373" cy="1457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b="1" dirty="0" smtClean="0">
                  <a:solidFill>
                    <a:schemeClr val="tx1"/>
                  </a:solidFill>
                  <a:effectLst/>
                  <a:latin typeface="Arial Narrow" pitchFamily="34" charset="0"/>
                  <a:ea typeface="Calibri"/>
                  <a:cs typeface="Times New Roman" pitchFamily="18" charset="0"/>
                </a:rPr>
                <a:t>На каждом этапе урока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12753" y="3906973"/>
              <a:ext cx="3759247" cy="1457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b="1" dirty="0" smtClean="0">
                  <a:solidFill>
                    <a:schemeClr val="tx1"/>
                  </a:solidFill>
                  <a:latin typeface="Arial Narrow" pitchFamily="34" charset="0"/>
                  <a:ea typeface="Calibri"/>
                  <a:cs typeface="Times New Roman" pitchFamily="18" charset="0"/>
                </a:rPr>
                <a:t>Цели обучения всего раздела</a:t>
              </a:r>
            </a:p>
            <a:p>
              <a:pPr algn="ctr">
                <a:lnSpc>
                  <a:spcPct val="115000"/>
                </a:lnSpc>
              </a:pPr>
              <a:endParaRPr lang="ru-RU" dirty="0">
                <a:solidFill>
                  <a:schemeClr val="tx1"/>
                </a:solidFill>
                <a:effectLst/>
                <a:latin typeface="Arial Narrow" pitchFamily="34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279710" y="3926566"/>
              <a:ext cx="3506277" cy="1457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b="1" dirty="0">
                  <a:solidFill>
                    <a:schemeClr val="tx1"/>
                  </a:solidFill>
                  <a:latin typeface="Arial Narrow" pitchFamily="34" charset="0"/>
                  <a:ea typeface="Calibri"/>
                  <a:cs typeface="Times New Roman" pitchFamily="18" charset="0"/>
                </a:rPr>
                <a:t>Обратная </a:t>
              </a:r>
              <a:r>
                <a:rPr lang="ru-RU" b="1" dirty="0" smtClean="0">
                  <a:solidFill>
                    <a:schemeClr val="tx1"/>
                  </a:solidFill>
                  <a:latin typeface="Arial Narrow" pitchFamily="34" charset="0"/>
                  <a:ea typeface="Calibri"/>
                  <a:cs typeface="Times New Roman" pitchFamily="18" charset="0"/>
                </a:rPr>
                <a:t>связь</a:t>
              </a:r>
            </a:p>
            <a:p>
              <a:pPr algn="ctr">
                <a:lnSpc>
                  <a:spcPct val="115000"/>
                </a:lnSpc>
              </a:pPr>
              <a:endParaRPr lang="ru-RU" b="1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u-RU" b="1" dirty="0" smtClean="0">
                  <a:solidFill>
                    <a:schemeClr val="tx1"/>
                  </a:solidFill>
                  <a:latin typeface="Arial Narrow" pitchFamily="34" charset="0"/>
                  <a:ea typeface="Calibri"/>
                  <a:cs typeface="Times New Roman" pitchFamily="18" charset="0"/>
                </a:rPr>
                <a:t>(устная/письменная)</a:t>
              </a:r>
            </a:p>
            <a:p>
              <a:pPr algn="ctr">
                <a:lnSpc>
                  <a:spcPct val="115000"/>
                </a:lnSpc>
              </a:pPr>
              <a:endParaRPr lang="ru-RU" b="1" dirty="0" smtClean="0">
                <a:solidFill>
                  <a:schemeClr val="tx1"/>
                </a:solidFill>
                <a:effectLst/>
                <a:latin typeface="Arial Narrow" pitchFamily="34" charset="0"/>
                <a:ea typeface="Calibri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94366" y="5524588"/>
            <a:ext cx="2758190" cy="728899"/>
            <a:chOff x="2490081" y="5091591"/>
            <a:chExt cx="3677587" cy="728899"/>
          </a:xfrm>
        </p:grpSpPr>
        <p:cxnSp>
          <p:nvCxnSpPr>
            <p:cNvPr id="24" name="Прямая соединительная линия 23"/>
            <p:cNvCxnSpPr>
              <a:endCxn id="22" idx="1"/>
            </p:cNvCxnSpPr>
            <p:nvPr/>
          </p:nvCxnSpPr>
          <p:spPr>
            <a:xfrm flipV="1">
              <a:off x="2526726" y="5555791"/>
              <a:ext cx="793523" cy="524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490081" y="5091591"/>
              <a:ext cx="0" cy="42805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6147386" y="5091591"/>
              <a:ext cx="20282" cy="41182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Скругленный прямоугольник 21"/>
            <p:cNvSpPr/>
            <p:nvPr/>
          </p:nvSpPr>
          <p:spPr>
            <a:xfrm>
              <a:off x="3320249" y="5291091"/>
              <a:ext cx="2068498" cy="529399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Учебный план</a:t>
              </a:r>
              <a:endParaRPr lang="ru-RU" sz="14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5394661" y="5496753"/>
              <a:ext cx="773007" cy="665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6145542" y="5403663"/>
            <a:ext cx="2693949" cy="849824"/>
            <a:chOff x="2490081" y="5091591"/>
            <a:chExt cx="3591932" cy="616751"/>
          </a:xfrm>
        </p:grpSpPr>
        <p:cxnSp>
          <p:nvCxnSpPr>
            <p:cNvPr id="34" name="Прямая соединительная линия 33"/>
            <p:cNvCxnSpPr>
              <a:endCxn id="37" idx="1"/>
            </p:cNvCxnSpPr>
            <p:nvPr/>
          </p:nvCxnSpPr>
          <p:spPr>
            <a:xfrm>
              <a:off x="2490081" y="5486401"/>
              <a:ext cx="830168" cy="1331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490081" y="5091591"/>
              <a:ext cx="0" cy="42805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6061732" y="5118226"/>
              <a:ext cx="20281" cy="41182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Скругленный прямоугольник 36"/>
            <p:cNvSpPr/>
            <p:nvPr/>
          </p:nvSpPr>
          <p:spPr>
            <a:xfrm>
              <a:off x="3320249" y="5291091"/>
              <a:ext cx="2068497" cy="417251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Журнал/ листы наблюдений</a:t>
              </a:r>
              <a:endParaRPr lang="ru-RU" sz="14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5394661" y="5493059"/>
              <a:ext cx="687352" cy="3695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3452556" y="5524588"/>
            <a:ext cx="2758190" cy="728899"/>
            <a:chOff x="2490081" y="5091591"/>
            <a:chExt cx="3677587" cy="728899"/>
          </a:xfrm>
        </p:grpSpPr>
        <p:cxnSp>
          <p:nvCxnSpPr>
            <p:cNvPr id="47" name="Прямая соединительная линия 46"/>
            <p:cNvCxnSpPr>
              <a:endCxn id="50" idx="1"/>
            </p:cNvCxnSpPr>
            <p:nvPr/>
          </p:nvCxnSpPr>
          <p:spPr>
            <a:xfrm>
              <a:off x="2490081" y="5555790"/>
              <a:ext cx="830168" cy="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490081" y="5091591"/>
              <a:ext cx="0" cy="46944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6147386" y="5091591"/>
              <a:ext cx="20282" cy="41182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Скругленный прямоугольник 49"/>
            <p:cNvSpPr/>
            <p:nvPr/>
          </p:nvSpPr>
          <p:spPr>
            <a:xfrm>
              <a:off x="3320249" y="5291091"/>
              <a:ext cx="2068498" cy="529399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Краткосрочный план</a:t>
              </a:r>
              <a:endParaRPr lang="ru-RU" sz="14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5394661" y="5496753"/>
              <a:ext cx="773007" cy="665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174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5" y="87015"/>
            <a:ext cx="9036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  <a:cs typeface="Times New Roman" panose="02020603050405020304" pitchFamily="18" charset="0"/>
              </a:rPr>
              <a:t>Структура </a:t>
            </a:r>
            <a:r>
              <a:rPr lang="ru-RU" sz="2400" b="1" dirty="0" err="1" smtClean="0">
                <a:latin typeface="Arial Narrow" pitchFamily="34" charset="0"/>
                <a:cs typeface="Times New Roman" panose="02020603050405020304" pitchFamily="18" charset="0"/>
              </a:rPr>
              <a:t>критериального</a:t>
            </a:r>
            <a:r>
              <a:rPr lang="ru-RU" sz="2400" b="1" dirty="0" smtClean="0">
                <a:latin typeface="Arial Narrow" pitchFamily="34" charset="0"/>
                <a:cs typeface="Times New Roman" panose="02020603050405020304" pitchFamily="18" charset="0"/>
              </a:rPr>
              <a:t> оценивания </a:t>
            </a:r>
            <a:endParaRPr lang="ru-RU" sz="2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09564" y="836712"/>
            <a:ext cx="8048404" cy="4653879"/>
            <a:chOff x="812752" y="1593265"/>
            <a:chExt cx="10731205" cy="379108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12753" y="1593265"/>
              <a:ext cx="10505731" cy="3630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 err="1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Критериальное</a:t>
              </a:r>
              <a:r>
                <a:rPr lang="ru-RU" sz="1600" b="1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оценивание</a:t>
              </a:r>
              <a:endParaRPr lang="ru-RU" sz="1600" dirty="0">
                <a:solidFill>
                  <a:schemeClr val="tx1"/>
                </a:solidFill>
                <a:effectLst/>
                <a:latin typeface="Arial Narrow" pitchFamily="34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6056558" y="1952226"/>
              <a:ext cx="0" cy="22485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428013" y="2184605"/>
              <a:ext cx="4963560" cy="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3140445" y="2199094"/>
              <a:ext cx="5879216" cy="13536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endParaRPr lang="en-US" sz="1400" b="1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ru-RU" sz="1600" b="1" dirty="0" err="1" smtClean="0">
                  <a:solidFill>
                    <a:schemeClr val="tx1"/>
                  </a:solidFill>
                  <a:latin typeface="Arial Narrow" pitchFamily="34" charset="0"/>
                  <a:ea typeface="Calibri"/>
                  <a:cs typeface="Times New Roman" pitchFamily="18" charset="0"/>
                </a:rPr>
                <a:t>Суммативное</a:t>
              </a:r>
              <a:r>
                <a:rPr lang="ru-RU" sz="1600" b="1" dirty="0" smtClean="0">
                  <a:solidFill>
                    <a:schemeClr val="tx1"/>
                  </a:solidFill>
                  <a:latin typeface="Arial Narrow" pitchFamily="34" charset="0"/>
                  <a:ea typeface="Calibri"/>
                  <a:cs typeface="Times New Roman" pitchFamily="18" charset="0"/>
                </a:rPr>
                <a:t> </a:t>
              </a:r>
              <a:r>
                <a:rPr lang="ru-RU" sz="1600" b="1" dirty="0">
                  <a:solidFill>
                    <a:schemeClr val="tx1"/>
                  </a:solidFill>
                  <a:latin typeface="Arial Narrow" pitchFamily="34" charset="0"/>
                  <a:ea typeface="Calibri"/>
                  <a:cs typeface="Times New Roman" pitchFamily="18" charset="0"/>
                </a:rPr>
                <a:t>оценивание за раздел/сквозную тему </a:t>
              </a:r>
            </a:p>
            <a:p>
              <a:pPr lvl="0" indent="225425" algn="just">
                <a:buFont typeface="+mj-lt"/>
                <a:buAutoNum type="arabicPeriod"/>
              </a:pPr>
              <a:r>
                <a:rPr lang="ru-RU" sz="16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Проводится по окончании изучения раздела.</a:t>
              </a:r>
              <a:endParaRPr lang="ru-RU" sz="16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  <a:p>
              <a:pPr lvl="0" indent="225425" algn="just">
                <a:buFont typeface="+mj-lt"/>
                <a:buAutoNum type="arabicPeriod"/>
              </a:pPr>
              <a:r>
                <a:rPr lang="ru-RU" sz="16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Уровень усвоения учебного материала раздела.</a:t>
              </a:r>
            </a:p>
            <a:p>
              <a:pPr lvl="0" indent="225425" algn="just">
                <a:buFont typeface="+mj-lt"/>
                <a:buAutoNum type="arabicPeriod"/>
              </a:pPr>
              <a:r>
                <a:rPr lang="ru-RU" sz="16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Фиксирование </a:t>
              </a:r>
              <a:r>
                <a:rPr lang="ru-RU" sz="1600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и учет результатов при выставлении оценок за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четверть</a:t>
              </a:r>
              <a:r>
                <a:rPr lang="ru-RU" sz="1600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в электронном журнале</a:t>
              </a:r>
              <a:r>
                <a:rPr lang="ru-RU" sz="15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. </a:t>
              </a:r>
              <a:endParaRPr lang="ru-RU" sz="1500" dirty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400" dirty="0">
                <a:solidFill>
                  <a:schemeClr val="tx1"/>
                </a:solidFill>
                <a:effectLst/>
                <a:latin typeface="Arial Narrow" pitchFamily="34" charset="0"/>
                <a:ea typeface="Calibri"/>
                <a:cs typeface="Times New Roman" pitchFamily="18" charset="0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140444" y="3609825"/>
              <a:ext cx="7705202" cy="649991"/>
              <a:chOff x="3140444" y="3186737"/>
              <a:chExt cx="7705202" cy="649991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0444" y="3336758"/>
                <a:ext cx="0" cy="49090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6152016" y="3345824"/>
                <a:ext cx="0" cy="49090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0845645" y="3331335"/>
                <a:ext cx="0" cy="49090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140445" y="3338198"/>
                <a:ext cx="7705201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8366549" y="3186737"/>
                <a:ext cx="0" cy="15719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Прямоугольник 10"/>
            <p:cNvSpPr/>
            <p:nvPr/>
          </p:nvSpPr>
          <p:spPr>
            <a:xfrm>
              <a:off x="4698682" y="3926566"/>
              <a:ext cx="3414539" cy="1457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b="1" dirty="0" smtClean="0">
                  <a:solidFill>
                    <a:schemeClr val="tx1"/>
                  </a:solidFill>
                  <a:effectLst/>
                  <a:latin typeface="Arial Narrow" pitchFamily="34" charset="0"/>
                  <a:ea typeface="Calibri"/>
                  <a:cs typeface="Times New Roman" pitchFamily="18" charset="0"/>
                </a:rPr>
                <a:t>На </a:t>
              </a:r>
              <a:r>
                <a:rPr lang="ru-RU" b="1" u="sng" dirty="0" smtClean="0">
                  <a:solidFill>
                    <a:schemeClr val="tx1"/>
                  </a:solidFill>
                  <a:effectLst/>
                  <a:latin typeface="Arial Narrow" pitchFamily="34" charset="0"/>
                  <a:ea typeface="Calibri"/>
                  <a:cs typeface="Times New Roman" pitchFamily="18" charset="0"/>
                </a:rPr>
                <a:t>ИТОГОВОМ</a:t>
              </a:r>
              <a:r>
                <a:rPr lang="ru-RU" b="1" dirty="0" smtClean="0">
                  <a:solidFill>
                    <a:schemeClr val="tx1"/>
                  </a:solidFill>
                  <a:effectLst/>
                  <a:latin typeface="Arial Narrow" pitchFamily="34" charset="0"/>
                  <a:ea typeface="Calibri"/>
                  <a:cs typeface="Times New Roman" pitchFamily="18" charset="0"/>
                </a:rPr>
                <a:t> уроке  раздела</a:t>
              </a:r>
            </a:p>
            <a:p>
              <a:pPr algn="ctr">
                <a:lnSpc>
                  <a:spcPct val="115000"/>
                </a:lnSpc>
              </a:pPr>
              <a:r>
                <a:rPr lang="ru-RU" b="1" dirty="0" smtClean="0">
                  <a:solidFill>
                    <a:schemeClr val="tx1"/>
                  </a:solidFill>
                  <a:effectLst/>
                  <a:latin typeface="Arial Narrow" pitchFamily="34" charset="0"/>
                  <a:ea typeface="Calibri"/>
                  <a:cs typeface="Times New Roman" pitchFamily="18" charset="0"/>
                </a:rPr>
                <a:t>(20 минут)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12752" y="3926567"/>
              <a:ext cx="3759247" cy="1457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2000" b="1" dirty="0" smtClean="0">
                  <a:solidFill>
                    <a:schemeClr val="tx1"/>
                  </a:solidFill>
                  <a:effectLst/>
                  <a:latin typeface="Arial Narrow" pitchFamily="34" charset="0"/>
                  <a:ea typeface="Calibri"/>
                  <a:cs typeface="Times New Roman" pitchFamily="18" charset="0"/>
                </a:rPr>
                <a:t>Отобранные </a:t>
              </a:r>
            </a:p>
            <a:p>
              <a:pPr algn="ctr">
                <a:lnSpc>
                  <a:spcPct val="115000"/>
                </a:lnSpc>
              </a:pPr>
              <a:r>
                <a:rPr lang="ru-RU" sz="2000" b="1" dirty="0" smtClean="0">
                  <a:solidFill>
                    <a:schemeClr val="tx1"/>
                  </a:solidFill>
                  <a:effectLst/>
                  <a:latin typeface="Arial Narrow" pitchFamily="34" charset="0"/>
                  <a:ea typeface="Calibri"/>
                  <a:cs typeface="Times New Roman" pitchFamily="18" charset="0"/>
                </a:rPr>
                <a:t>цели обучения за раздел</a:t>
              </a:r>
            </a:p>
            <a:p>
              <a:pPr algn="ctr">
                <a:lnSpc>
                  <a:spcPct val="115000"/>
                </a:lnSpc>
              </a:pPr>
              <a:r>
                <a:rPr lang="ru-RU" b="1" dirty="0" smtClean="0">
                  <a:solidFill>
                    <a:srgbClr val="FF0000"/>
                  </a:solidFill>
                  <a:latin typeface="Arial Narrow" pitchFamily="34" charset="0"/>
                  <a:ea typeface="Calibri"/>
                  <a:cs typeface="Times New Roman" pitchFamily="18" charset="0"/>
                </a:rPr>
                <a:t>(основные цели обучения)</a:t>
              </a:r>
              <a:endParaRPr lang="ru-RU" b="1" dirty="0" smtClean="0">
                <a:solidFill>
                  <a:srgbClr val="FF0000"/>
                </a:solidFill>
                <a:effectLst/>
                <a:latin typeface="Arial Narrow" pitchFamily="34" charset="0"/>
                <a:ea typeface="Calibri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</a:pPr>
              <a:endParaRPr lang="ru-RU" sz="2000" b="1" dirty="0" smtClean="0">
                <a:solidFill>
                  <a:schemeClr val="tx1"/>
                </a:solidFill>
                <a:effectLst/>
                <a:latin typeface="Arial Narrow" pitchFamily="34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279710" y="3926566"/>
              <a:ext cx="3264247" cy="1457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1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. </a:t>
              </a:r>
              <a:r>
                <a:rPr lang="ru-RU" sz="16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Оценивается  по дескрипторам</a:t>
              </a:r>
            </a:p>
            <a:p>
              <a:pPr algn="ctr">
                <a:lnSpc>
                  <a:spcPct val="115000"/>
                </a:lnSpc>
              </a:pPr>
              <a:r>
                <a:rPr lang="ru-RU" sz="16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Выставляются  баллы</a:t>
              </a:r>
            </a:p>
            <a:p>
              <a:pPr algn="ctr">
                <a:lnSpc>
                  <a:spcPct val="115000"/>
                </a:lnSpc>
              </a:pPr>
              <a:r>
                <a:rPr lang="ru-RU" sz="1600" b="1" dirty="0" smtClean="0">
                  <a:solidFill>
                    <a:schemeClr val="tx1"/>
                  </a:solidFill>
                  <a:effectLst/>
                  <a:latin typeface="Arial Narrow" pitchFamily="34" charset="0"/>
                  <a:ea typeface="Calibri"/>
                  <a:cs typeface="Times New Roman" pitchFamily="18" charset="0"/>
                </a:rPr>
                <a:t>Определяются уровни учебных достижений </a:t>
              </a:r>
            </a:p>
            <a:p>
              <a:pPr algn="ctr">
                <a:lnSpc>
                  <a:spcPct val="115000"/>
                </a:lnSpc>
              </a:pPr>
              <a:r>
                <a:rPr lang="ru-RU" sz="1600" b="1" dirty="0" smtClean="0">
                  <a:solidFill>
                    <a:schemeClr val="tx1"/>
                  </a:solidFill>
                  <a:latin typeface="Arial Narrow" pitchFamily="34" charset="0"/>
                  <a:ea typeface="Calibri"/>
                  <a:cs typeface="Times New Roman" pitchFamily="18" charset="0"/>
                </a:rPr>
                <a:t>(высокий/средний/низкий)</a:t>
              </a:r>
              <a:endParaRPr lang="ru-RU" sz="1600" b="1" dirty="0" smtClean="0">
                <a:solidFill>
                  <a:schemeClr val="tx1"/>
                </a:solidFill>
                <a:effectLst/>
                <a:latin typeface="Arial Narrow" pitchFamily="34" charset="0"/>
                <a:ea typeface="Calibri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09565" y="5490591"/>
            <a:ext cx="2758190" cy="768452"/>
            <a:chOff x="2490081" y="4989824"/>
            <a:chExt cx="3677587" cy="768452"/>
          </a:xfrm>
        </p:grpSpPr>
        <p:cxnSp>
          <p:nvCxnSpPr>
            <p:cNvPr id="24" name="Прямая соединительная линия 23"/>
            <p:cNvCxnSpPr>
              <a:endCxn id="22" idx="1"/>
            </p:cNvCxnSpPr>
            <p:nvPr/>
          </p:nvCxnSpPr>
          <p:spPr>
            <a:xfrm>
              <a:off x="2490081" y="5519650"/>
              <a:ext cx="830168" cy="503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490081" y="5091591"/>
              <a:ext cx="0" cy="42805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6147387" y="4989824"/>
              <a:ext cx="1" cy="51358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Скругленный прямоугольник 21"/>
            <p:cNvSpPr/>
            <p:nvPr/>
          </p:nvSpPr>
          <p:spPr>
            <a:xfrm>
              <a:off x="3320249" y="5291091"/>
              <a:ext cx="2068498" cy="467185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Долгосрочный план</a:t>
              </a:r>
              <a:endParaRPr lang="ru-RU" sz="14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5394661" y="5496753"/>
              <a:ext cx="773007" cy="665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6209782" y="5266576"/>
            <a:ext cx="2445772" cy="1330776"/>
            <a:chOff x="1983783" y="4657779"/>
            <a:chExt cx="4053246" cy="1330776"/>
          </a:xfrm>
        </p:grpSpPr>
        <p:cxnSp>
          <p:nvCxnSpPr>
            <p:cNvPr id="41" name="Прямая соединительная линия 40"/>
            <p:cNvCxnSpPr>
              <a:endCxn id="44" idx="1"/>
            </p:cNvCxnSpPr>
            <p:nvPr/>
          </p:nvCxnSpPr>
          <p:spPr>
            <a:xfrm>
              <a:off x="1983785" y="5585808"/>
              <a:ext cx="334116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983783" y="4657779"/>
              <a:ext cx="2" cy="92802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037029" y="4657779"/>
              <a:ext cx="0" cy="92802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Скругленный прямоугольник 43"/>
            <p:cNvSpPr/>
            <p:nvPr/>
          </p:nvSpPr>
          <p:spPr>
            <a:xfrm>
              <a:off x="2317900" y="5183061"/>
              <a:ext cx="3399943" cy="805494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Обратная связь ученикам/родителям </a:t>
              </a:r>
              <a:r>
                <a:rPr lang="ru-RU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(рубрика). Баллы не изменяются</a:t>
              </a:r>
              <a:endPara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единительная линия 44"/>
            <p:cNvCxnSpPr>
              <a:stCxn id="44" idx="3"/>
            </p:cNvCxnSpPr>
            <p:nvPr/>
          </p:nvCxnSpPr>
          <p:spPr>
            <a:xfrm>
              <a:off x="5717843" y="5585808"/>
              <a:ext cx="319186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3524012" y="5490591"/>
            <a:ext cx="2563088" cy="962745"/>
            <a:chOff x="2490081" y="4939890"/>
            <a:chExt cx="3657307" cy="962745"/>
          </a:xfrm>
        </p:grpSpPr>
        <p:cxnSp>
          <p:nvCxnSpPr>
            <p:cNvPr id="35" name="Прямая соединительная линия 34"/>
            <p:cNvCxnSpPr>
              <a:endCxn id="38" idx="1"/>
            </p:cNvCxnSpPr>
            <p:nvPr/>
          </p:nvCxnSpPr>
          <p:spPr>
            <a:xfrm>
              <a:off x="2490081" y="5596863"/>
              <a:ext cx="570646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490081" y="4939890"/>
              <a:ext cx="0" cy="65697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6144272" y="4989824"/>
              <a:ext cx="3116" cy="58207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Скругленный прямоугольник 37"/>
            <p:cNvSpPr/>
            <p:nvPr/>
          </p:nvSpPr>
          <p:spPr>
            <a:xfrm>
              <a:off x="3060727" y="5291091"/>
              <a:ext cx="2720437" cy="611544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 Narrow" pitchFamily="34" charset="0"/>
                  <a:cs typeface="Times New Roman" pitchFamily="18" charset="0"/>
                </a:rPr>
                <a:t>Разрабатывается учителем (-ми)</a:t>
              </a:r>
              <a:endParaRPr lang="ru-RU" sz="1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46" name="Прямая соединительная линия 45"/>
            <p:cNvCxnSpPr>
              <a:stCxn id="38" idx="3"/>
            </p:cNvCxnSpPr>
            <p:nvPr/>
          </p:nvCxnSpPr>
          <p:spPr>
            <a:xfrm>
              <a:off x="5781163" y="5596863"/>
              <a:ext cx="36310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553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Логотип\00 ЦПИ Логотип\Орнаменты\Безымянный-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033"/>
            <a:ext cx="9144000" cy="68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1" y="40466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Arial Narrow" panose="020B0606020202030204" pitchFamily="34" charset="0"/>
              </a:rPr>
              <a:t>Представление </a:t>
            </a:r>
            <a:r>
              <a:rPr lang="ru-RU" sz="2400" b="1" dirty="0" smtClean="0">
                <a:latin typeface="Arial Narrow" panose="020B0606020202030204" pitchFamily="34" charset="0"/>
              </a:rPr>
              <a:t>результатов 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7465189"/>
              </p:ext>
            </p:extLst>
          </p:nvPr>
        </p:nvGraphicFramePr>
        <p:xfrm>
          <a:off x="467544" y="1241230"/>
          <a:ext cx="8352929" cy="420399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3608"/>
                <a:gridCol w="6219321"/>
              </a:tblGrid>
              <a:tr h="454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Документ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Содержание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Рубрики 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Информация для родителей по итогам суммативного оценивания за раздел/сквозную тему.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Портфолио обучающегося</a:t>
                      </a:r>
                      <a:endParaRPr lang="en-US" sz="18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dirty="0" err="1" smtClean="0"/>
                        <a:t>Суммативные</a:t>
                      </a:r>
                      <a:r>
                        <a:rPr lang="ru-RU" sz="1800" dirty="0" smtClean="0"/>
                        <a:t> работы за разделы, за четверти.</a:t>
                      </a:r>
                      <a:endParaRPr lang="en-US" sz="1800" dirty="0" smtClean="0"/>
                    </a:p>
                    <a:p>
                      <a:pPr lvl="0">
                        <a:tabLst/>
                      </a:pPr>
                      <a:r>
                        <a:rPr lang="ru-RU" sz="1800" dirty="0" smtClean="0"/>
                        <a:t>Рекомендации, отзывы, рубрики, обратная связь.</a:t>
                      </a:r>
                    </a:p>
                    <a:p>
                      <a:pPr lvl="0"/>
                      <a:r>
                        <a:rPr lang="ru-RU" sz="1800" dirty="0" smtClean="0"/>
                        <a:t>Рефлексия учащегося.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Классный журнал 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/>
                        <a:t>Посещение занятий учащимися.</a:t>
                      </a:r>
                      <a:endParaRPr lang="en-US" sz="1800" dirty="0" smtClean="0"/>
                    </a:p>
                    <a:p>
                      <a:pPr lvl="0"/>
                      <a:r>
                        <a:rPr lang="ru-RU" sz="1800" dirty="0" smtClean="0"/>
                        <a:t>Темы уроков.</a:t>
                      </a:r>
                      <a:endParaRPr lang="en-US" sz="1800" dirty="0" smtClean="0"/>
                    </a:p>
                    <a:p>
                      <a:pPr lvl="0"/>
                      <a:r>
                        <a:rPr lang="ru-RU" sz="1800" dirty="0" smtClean="0"/>
                        <a:t>Четвертные и годовые оценки.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Электронный журнал </a:t>
                      </a: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/>
                        <a:t>Баллы за </a:t>
                      </a:r>
                      <a:r>
                        <a:rPr lang="ru-RU" sz="1800" dirty="0" err="1" smtClean="0"/>
                        <a:t>суммативные</a:t>
                      </a:r>
                      <a:r>
                        <a:rPr lang="ru-RU" sz="1800" dirty="0" smtClean="0"/>
                        <a:t> работы (за раздел/сквозную тему, четверть). </a:t>
                      </a:r>
                      <a:endParaRPr lang="en-US" sz="1800" dirty="0" smtClean="0"/>
                    </a:p>
                    <a:p>
                      <a:pPr lvl="0"/>
                      <a:r>
                        <a:rPr lang="ru-RU" sz="1800" dirty="0" smtClean="0"/>
                        <a:t>Четвертные и годовые оценки. 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Табель учащегося </a:t>
                      </a:r>
                      <a:endParaRPr lang="en-US" sz="18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Четвертные и годовые оценки. 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4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1901880"/>
              </p:ext>
            </p:extLst>
          </p:nvPr>
        </p:nvGraphicFramePr>
        <p:xfrm>
          <a:off x="111518" y="2976540"/>
          <a:ext cx="8852970" cy="282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4849" y="260648"/>
            <a:ext cx="813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АЛГОРИТМ РАЗРАБОТКИ </a:t>
            </a: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СУММАТИВНОГО ОЦЕНИВАНИЯ ЗА РАЗДЕЛ/СКВОЗНУЮ ТЕМУ</a:t>
            </a:r>
            <a: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660020" y="1998132"/>
            <a:ext cx="2399812" cy="9784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*</a:t>
            </a:r>
            <a:r>
              <a:rPr lang="ru-RU" b="1" dirty="0" smtClean="0">
                <a:latin typeface="Arial Narrow" panose="020B0606020202030204" pitchFamily="34" charset="0"/>
              </a:rPr>
              <a:t>Учитель 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20879718">
            <a:off x="44316" y="2627166"/>
            <a:ext cx="896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и з у ч а е т            р а з р а б а т ы в а е т </a:t>
            </a:r>
            <a:endParaRPr lang="ru-RU" sz="2800" b="1" dirty="0"/>
          </a:p>
        </p:txBody>
      </p:sp>
      <p:sp>
        <p:nvSpPr>
          <p:cNvPr id="5" name="Левая фигурная скобка 4"/>
          <p:cNvSpPr/>
          <p:nvPr/>
        </p:nvSpPr>
        <p:spPr>
          <a:xfrm rot="4660365">
            <a:off x="6545337" y="883204"/>
            <a:ext cx="579810" cy="4333356"/>
          </a:xfrm>
          <a:prstGeom prst="leftBrace">
            <a:avLst>
              <a:gd name="adj1" fmla="val 8333"/>
              <a:gd name="adj2" fmla="val 514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 rot="4825513">
            <a:off x="1874887" y="1939944"/>
            <a:ext cx="579810" cy="3992085"/>
          </a:xfrm>
          <a:prstGeom prst="leftBrace">
            <a:avLst>
              <a:gd name="adj1" fmla="val 66436"/>
              <a:gd name="adj2" fmla="val 523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1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72" y="51416"/>
            <a:ext cx="8779534" cy="48060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 Narrow" pitchFamily="34" charset="0"/>
                <a:cs typeface="Times New Roman" pitchFamily="18" charset="0"/>
              </a:rPr>
              <a:t>Уровни учебных достижений обучающихся 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877745"/>
              </p:ext>
            </p:extLst>
          </p:nvPr>
        </p:nvGraphicFramePr>
        <p:xfrm>
          <a:off x="141686" y="545672"/>
          <a:ext cx="879419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98"/>
                <a:gridCol w="1647207"/>
                <a:gridCol w="1638347"/>
                <a:gridCol w="1384518"/>
                <a:gridCol w="1280680"/>
                <a:gridCol w="1004154"/>
                <a:gridCol w="1153386"/>
              </a:tblGrid>
              <a:tr h="283742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Уровни</a:t>
                      </a:r>
                      <a:endParaRPr lang="ru-RU" sz="12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Описание</a:t>
                      </a:r>
                      <a:endParaRPr lang="ru-RU" sz="12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Прогноз при переводе в 5-балльную шкалу</a:t>
                      </a:r>
                      <a:endParaRPr lang="ru-RU" sz="12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17262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Знание и понимание</a:t>
                      </a:r>
                      <a:endParaRPr lang="ru-RU" sz="12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Применение</a:t>
                      </a:r>
                      <a:endParaRPr lang="ru-RU" sz="12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Анализ</a:t>
                      </a:r>
                      <a:endParaRPr lang="ru-RU" sz="12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Синтез</a:t>
                      </a:r>
                      <a:endParaRPr lang="ru-RU" sz="12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Оценка</a:t>
                      </a:r>
                      <a:endParaRPr lang="ru-RU" sz="12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04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Низкий уровень</a:t>
                      </a:r>
                      <a:r>
                        <a:rPr lang="ru-RU" sz="12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демонстрирует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элементарные знания и понимание </a:t>
                      </a: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предметных терминов и понятий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выполняет</a:t>
                      </a:r>
                      <a:r>
                        <a:rPr lang="ru-RU" sz="12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простые задания </a:t>
                      </a: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и следует</a:t>
                      </a:r>
                      <a:r>
                        <a:rPr lang="ru-RU" sz="12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процедурам</a:t>
                      </a:r>
                      <a:r>
                        <a:rPr lang="ru-RU" sz="12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выполнения</a:t>
                      </a: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 в соответствии с прямыми указаниями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формулирует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простые выводы</a:t>
                      </a:r>
                      <a:r>
                        <a:rPr lang="ru-RU" sz="1200" b="0" i="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на основе </a:t>
                      </a: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различных форм</a:t>
                      </a:r>
                      <a:r>
                        <a:rPr lang="ru-RU" sz="12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представления </a:t>
                      </a: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информации (таблицы, графики и диаграммы)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распознает шаблоны в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простых </a:t>
                      </a: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заданиях</a:t>
                      </a:r>
                      <a:endParaRPr lang="ru-RU" sz="12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соответствует оценкам 1 - 2</a:t>
                      </a:r>
                      <a:endParaRPr lang="ru-RU" sz="1200" dirty="0" smtClean="0"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Средний уровень</a:t>
                      </a:r>
                      <a:r>
                        <a:rPr lang="ru-RU" sz="12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демонстрирует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остаточное знание и понимание </a:t>
                      </a: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предметных терминов и понятий </a:t>
                      </a: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выполняет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типичные задания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и умеет успешно применять знания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знакомых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и некоторых незнакомых ситуациях</a:t>
                      </a:r>
                      <a:endParaRPr lang="ru-RU" sz="1200" b="0" dirty="0"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обобщает информацию и формулирует выводы    с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частичным обоснованием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, может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приводить аргументы к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полученным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результатам</a:t>
                      </a:r>
                      <a:endParaRPr lang="ru-RU" sz="1200" b="0" dirty="0"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распознает шаблоны </a:t>
                      </a:r>
                      <a:r>
                        <a:rPr lang="ru-RU" sz="1200" b="0" dirty="0" smtClean="0">
                          <a:latin typeface="Arial Narrow" pitchFamily="34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типичных </a:t>
                      </a:r>
                      <a:r>
                        <a:rPr lang="ru-RU" sz="1200" b="0" dirty="0" smtClean="0">
                          <a:latin typeface="Arial Narrow" pitchFamily="34" charset="0"/>
                          <a:cs typeface="Times New Roman" pitchFamily="18" charset="0"/>
                        </a:rPr>
                        <a:t>заданиях, предлагает и использует</a:t>
                      </a:r>
                      <a:r>
                        <a:rPr lang="ru-RU" sz="1200" b="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стандартные пути решения</a:t>
                      </a:r>
                      <a:endParaRPr lang="ru-RU" sz="1200" b="1" i="1" dirty="0" smtClean="0">
                        <a:solidFill>
                          <a:srgbClr val="C0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интегрирует знания, умения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и навыки из других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областей учебной программы для решения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фиксированного набора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задач</a:t>
                      </a:r>
                      <a:endParaRPr lang="ru-RU" sz="1200" b="1" i="1" dirty="0">
                        <a:solidFill>
                          <a:srgbClr val="C0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соответствует оценкам 3 - 4</a:t>
                      </a:r>
                      <a:endParaRPr lang="ru-RU" sz="1200" dirty="0" smtClean="0"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dirty="0">
                        <a:solidFill>
                          <a:srgbClr val="C0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Высокий уровень</a:t>
                      </a:r>
                      <a:r>
                        <a:rPr lang="ru-RU" sz="12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демонстрирует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глубокие знания и понимание </a:t>
                      </a: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предметных терминов и понятий 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выполняет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сложные задания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и успешно применяет знания в широком диапазоне ситуаций</a:t>
                      </a:r>
                      <a:endParaRPr lang="ru-RU" sz="1200" b="0" dirty="0"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обобщает информацию из различных источников  и формулирует выводы с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полным обоснованием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,  приводит четкие,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л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огически 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последовательные аргументы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к полученным результатам</a:t>
                      </a:r>
                      <a:endParaRPr lang="ru-RU" sz="1200" b="0" dirty="0"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распознает шаблоны в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сложных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заданиях, </a:t>
                      </a:r>
                      <a:r>
                        <a:rPr lang="ru-RU" sz="1200" b="0" dirty="0" smtClean="0">
                          <a:latin typeface="Arial Narrow" pitchFamily="34" charset="0"/>
                          <a:cs typeface="Times New Roman" pitchFamily="18" charset="0"/>
                        </a:rPr>
                        <a:t>предлагает и использует</a:t>
                      </a:r>
                      <a:r>
                        <a:rPr lang="ru-RU" sz="1200" b="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альтернативные и нестандартные пути решения</a:t>
                      </a:r>
                      <a:endParaRPr lang="ru-RU" sz="1200" b="1" i="1" dirty="0" smtClean="0">
                        <a:solidFill>
                          <a:srgbClr val="C0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интегрирует знания, умения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и навыки из других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областей учебной программы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для решения</a:t>
                      </a:r>
                      <a:r>
                        <a:rPr lang="ru-RU" sz="1200" b="1" i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широкого</a:t>
                      </a:r>
                      <a:r>
                        <a:rPr lang="ru-RU" sz="1200" b="1" i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спектра задач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, использует различные стратегии, оценивает значимость и обоснованность полученных результатов</a:t>
                      </a:r>
                      <a:endParaRPr lang="ru-RU" sz="12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соответствует оценке 5</a:t>
                      </a:r>
                      <a:endParaRPr lang="ru-RU" sz="1200" dirty="0" smtClean="0"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2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1809290"/>
              </p:ext>
            </p:extLst>
          </p:nvPr>
        </p:nvGraphicFramePr>
        <p:xfrm>
          <a:off x="374075" y="5532734"/>
          <a:ext cx="8478981" cy="106461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46909"/>
                <a:gridCol w="2468880"/>
                <a:gridCol w="2294312"/>
                <a:gridCol w="2468880"/>
              </a:tblGrid>
              <a:tr h="38000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itchFamily="34" charset="0"/>
                        </a:rPr>
                        <a:t>Шкала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для определения уровня учебных достижений в начальных классах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25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Arial Narrow" pitchFamily="34" charset="0"/>
                        </a:rPr>
                        <a:t>Уровень </a:t>
                      </a:r>
                      <a:endParaRPr lang="en-US" sz="14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 Narrow" pitchFamily="34" charset="0"/>
                        </a:rPr>
                        <a:t>Высокий</a:t>
                      </a:r>
                      <a:endParaRPr lang="en-US" sz="14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 Narrow" pitchFamily="34" charset="0"/>
                        </a:rPr>
                        <a:t>Средний</a:t>
                      </a:r>
                      <a:endParaRPr lang="en-US" sz="14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 Narrow" pitchFamily="34" charset="0"/>
                        </a:rPr>
                        <a:t>Низкий</a:t>
                      </a:r>
                      <a:endParaRPr lang="en-US" sz="14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811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Arial Narrow" pitchFamily="34" charset="0"/>
                        </a:rPr>
                        <a:t>%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81%-100%</a:t>
                      </a:r>
                      <a:endParaRPr lang="en-US" sz="14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41%-80%</a:t>
                      </a:r>
                      <a:endParaRPr lang="en-US" sz="14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0%-40%</a:t>
                      </a:r>
                      <a:endParaRPr lang="en-US" sz="14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39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79962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effectLst/>
              </a:rPr>
              <a:t>Рубрика для предоставления информации родителям по итогам суммативного оценивания за раздел/сквозную тему 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23" t="22875" r="51111" b="21817"/>
          <a:stretch/>
        </p:blipFill>
        <p:spPr bwMode="auto">
          <a:xfrm>
            <a:off x="1187624" y="836712"/>
            <a:ext cx="6705600" cy="56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81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/>
              <a:t>Раздел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b="1" dirty="0" smtClean="0"/>
              <a:t>Подраздел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b="1" dirty="0" smtClean="0"/>
              <a:t>Цели обучения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357166"/>
          <a:ext cx="8229629" cy="2000261"/>
        </p:xfrm>
        <a:graphic>
          <a:graphicData uri="http://schemas.openxmlformats.org/drawingml/2006/table">
            <a:tbl>
              <a:tblPr/>
              <a:tblGrid>
                <a:gridCol w="921710"/>
                <a:gridCol w="1149992"/>
                <a:gridCol w="6157927"/>
              </a:tblGrid>
              <a:tr h="33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Раздел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Подраздел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Цели обучения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72" marR="59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207109"/>
          <a:ext cx="8286808" cy="3293725"/>
        </p:xfrm>
        <a:graphic>
          <a:graphicData uri="http://schemas.openxmlformats.org/drawingml/2006/table">
            <a:tbl>
              <a:tblPr/>
              <a:tblGrid>
                <a:gridCol w="2761896"/>
                <a:gridCol w="2762456"/>
                <a:gridCol w="2762456"/>
              </a:tblGrid>
              <a:tr h="118236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latin typeface="Times New Roman"/>
                          <a:ea typeface="Calibri"/>
                          <a:cs typeface="Times New Roman"/>
                        </a:rPr>
                        <a:t>Уровни учебных достижений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2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b="1" dirty="0"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b="1" dirty="0"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b="1" dirty="0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</TotalTime>
  <Words>1355</Words>
  <Application>Microsoft Office PowerPoint</Application>
  <PresentationFormat>Экран (4:3)</PresentationFormat>
  <Paragraphs>276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Уровни учебных достижений обучающихся </vt:lpstr>
      <vt:lpstr>Рубрика для предоставления информации родителям по итогам суммативного оценивания за раздел/сквозную тему  </vt:lpstr>
      <vt:lpstr>Раздел Подраздел Цели обучения                                                 </vt:lpstr>
      <vt:lpstr>Суммативное оценивание за раздел Предмет:  Класс: </vt:lpstr>
      <vt:lpstr>Обратная связь в педагогической практике.</vt:lpstr>
      <vt:lpstr>Как можно сделать более эффективной обратную связь учителя?</vt:lpstr>
      <vt:lpstr>Слайд 13</vt:lpstr>
      <vt:lpstr>ПРОЦЕСС СУММАТИВНОГО ОЦЕНИВАНИЯ В ТЕЧЕНИЕ 1 ЧЕТВЕРТИ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Огриневич</dc:creator>
  <cp:lastModifiedBy>us</cp:lastModifiedBy>
  <cp:revision>32</cp:revision>
  <dcterms:created xsi:type="dcterms:W3CDTF">2016-08-30T12:43:06Z</dcterms:created>
  <dcterms:modified xsi:type="dcterms:W3CDTF">2016-09-25T16:09:46Z</dcterms:modified>
</cp:coreProperties>
</file>