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301" r:id="rId2"/>
    <p:sldId id="307" r:id="rId3"/>
    <p:sldId id="284" r:id="rId4"/>
    <p:sldId id="305" r:id="rId5"/>
    <p:sldId id="302" r:id="rId6"/>
    <p:sldId id="285" r:id="rId7"/>
    <p:sldId id="291" r:id="rId8"/>
    <p:sldId id="292" r:id="rId9"/>
    <p:sldId id="286" r:id="rId10"/>
    <p:sldId id="288" r:id="rId11"/>
    <p:sldId id="308" r:id="rId12"/>
    <p:sldId id="309" r:id="rId13"/>
    <p:sldId id="310" r:id="rId14"/>
    <p:sldId id="289" r:id="rId15"/>
    <p:sldId id="304" r:id="rId16"/>
    <p:sldId id="311" r:id="rId17"/>
    <p:sldId id="29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FFCC"/>
    <a:srgbClr val="CCECFF"/>
    <a:srgbClr val="99FF99"/>
    <a:srgbClr val="FF0000"/>
    <a:srgbClr val="CC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4660"/>
  </p:normalViewPr>
  <p:slideViewPr>
    <p:cSldViewPr>
      <p:cViewPr>
        <p:scale>
          <a:sx n="125" d="100"/>
          <a:sy n="125" d="100"/>
        </p:scale>
        <p:origin x="-153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0228" name="Rectangle 1028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180229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180230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03AC1537-022B-453A-8D8A-3639915478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6C57-73C8-47BF-B259-E9E2FEA05A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FA7F4-AFBD-4F29-ACB4-E99356BFE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C040A-628D-4EC9-9024-53C9E374D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349953-54A1-41BB-990A-B7E533F48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CA28-9E39-441A-B429-570F98D68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77093-CB54-49F9-9BDD-110C762BD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DE56-4BA6-4A5A-9854-876EC9049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DCBB4-307F-4A59-8118-FFAC3FED5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6464-3B13-4F68-A29B-9D91046FA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582D4-F6DC-4CFB-97E9-21C0E6655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5DF4F-69F9-48B2-A65B-F15627496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8D626-E9B4-482B-8287-39EDD7120D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0E59C9A5-273A-460A-9634-BDB67391999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79206" name="Picture 6" descr="strtegic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</p:spPr>
      </p:pic>
      <p:sp>
        <p:nvSpPr>
          <p:cNvPr id="1792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comp%201\&#1052;&#1086;&#1080;%20&#1076;&#1086;&#1082;&#1091;&#1084;&#1077;&#1085;&#1090;&#1099;\%7b85433EA6-F31F-4D1A-B265-1ED8C00AE6C9%7d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msotw9_temp0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 bwMode="auto">
          <a:xfrm>
            <a:off x="381000" y="315913"/>
            <a:ext cx="62484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086600" cy="1524000"/>
          </a:xfrm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47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«Наша армия. Долг и честь службы».</a:t>
            </a:r>
            <a:endParaRPr lang="ru-RU" sz="47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9988" name="Picture 4" descr="msotw9_temp0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6858000" y="1828800"/>
            <a:ext cx="19685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405688" cy="1047750"/>
          </a:xfr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Профессиональное образование</a:t>
            </a: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7897" name="{85433EA6-F31F-4D1A-B265-1ED8C00AE6C9}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6324600"/>
            <a:ext cx="304800" cy="304800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600200" y="1676400"/>
            <a:ext cx="70104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Дальневосточное высшее военное командное училище (военный институт) имени Маршала Советского Союза К.К. Рокоссовского»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676400" y="3200400"/>
            <a:ext cx="7010400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/>
              <a:t>Адрес</a:t>
            </a:r>
            <a:r>
              <a:rPr lang="ru-RU"/>
              <a:t>:		675021, Амурская область, г. 			Благовещенск, ул. им. Ленина, 158</a:t>
            </a:r>
          </a:p>
          <a:p>
            <a:pPr>
              <a:spcBef>
                <a:spcPct val="50000"/>
              </a:spcBef>
            </a:pPr>
            <a:r>
              <a:rPr lang="ru-RU" u="sng"/>
              <a:t>Контактный телефон</a:t>
            </a:r>
            <a:r>
              <a:rPr lang="ru-RU"/>
              <a:t>:	52-48-03, </a:t>
            </a:r>
            <a:r>
              <a:rPr lang="en-US"/>
              <a:t>52-56-04                    				</a:t>
            </a:r>
            <a:r>
              <a:rPr lang="ru-RU"/>
              <a:t>доп. 20-84, </a:t>
            </a:r>
            <a:r>
              <a:rPr lang="en-US"/>
              <a:t>						dvoku @ amur. ru</a:t>
            </a:r>
            <a:endParaRPr lang="ru-RU"/>
          </a:p>
          <a:p>
            <a:pPr algn="ctr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78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78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78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  <p:bldLst>
      <p:bldP spid="37890" grpId="0"/>
      <p:bldP spid="37898" grpId="0"/>
      <p:bldP spid="378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7315200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	</a:t>
            </a:r>
            <a:r>
              <a:rPr lang="ru-RU" b="1"/>
              <a:t>Училище готовит для Российской армии – Сухопутных войск и Военно-морского флота офицеров командного профиля с высшим военно-специальным образованием по специальностям:</a:t>
            </a:r>
            <a:r>
              <a:rPr lang="ru-RU"/>
              <a:t> военная – </a:t>
            </a:r>
            <a:r>
              <a:rPr lang="ru-RU" i="1"/>
              <a:t>«Применение мотострелковых подразделений»,</a:t>
            </a:r>
            <a:r>
              <a:rPr lang="ru-RU"/>
              <a:t> специализация </a:t>
            </a:r>
            <a:r>
              <a:rPr lang="ru-RU" i="1"/>
              <a:t>«Боевое применение подразделений морской пехоты»;</a:t>
            </a:r>
            <a:r>
              <a:rPr lang="ru-RU"/>
              <a:t> </a:t>
            </a:r>
            <a:r>
              <a:rPr lang="ru-RU" i="1"/>
              <a:t>«Применение мотострелковых подразделений (горная)»,</a:t>
            </a:r>
            <a:r>
              <a:rPr lang="ru-RU"/>
              <a:t> гражданская – </a:t>
            </a:r>
            <a:r>
              <a:rPr lang="ru-RU" i="1"/>
              <a:t>«Управление персоналом»,</a:t>
            </a:r>
            <a:r>
              <a:rPr lang="ru-RU"/>
              <a:t> квалификация </a:t>
            </a:r>
            <a:r>
              <a:rPr lang="ru-RU" i="1"/>
              <a:t>«Менеджер».</a:t>
            </a:r>
          </a:p>
        </p:txBody>
      </p:sp>
      <p:pic>
        <p:nvPicPr>
          <p:cNvPr id="188421" name="Picture 5" descr="0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419600"/>
            <a:ext cx="4419600" cy="20447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752600" y="457200"/>
            <a:ext cx="6858000" cy="2709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Предназначение выпускника</a:t>
            </a:r>
            <a:r>
              <a:rPr lang="ru-RU" sz="2800" b="1"/>
              <a:t>:</a:t>
            </a:r>
          </a:p>
          <a:p>
            <a:pPr>
              <a:spcBef>
                <a:spcPct val="50000"/>
              </a:spcBef>
            </a:pPr>
            <a:r>
              <a:rPr lang="ru-RU"/>
              <a:t>Замещение должностей командиров мотострелковых взводов (взводов морской пехоты, командиров мотострелковых взводов горных, горно-альпийских).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1676400" y="3048000"/>
            <a:ext cx="4267200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После получения войскового опыта – последовательное продвижение по службе до командира батальона и ему равных должностей.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828800" y="5486400"/>
            <a:ext cx="670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Срок обучения – 4 года.</a:t>
            </a:r>
          </a:p>
        </p:txBody>
      </p:sp>
      <p:pic>
        <p:nvPicPr>
          <p:cNvPr id="189447" name="Picture 7" descr="morpeh_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3600" y="2514600"/>
            <a:ext cx="2819400" cy="18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676400" y="1447800"/>
            <a:ext cx="3200400" cy="410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окончании училища присваивается первое офицерское звание «Лейтенант», выдаются нагрудный знак и диплом квалифицированного специалиста государственного образца.</a:t>
            </a:r>
          </a:p>
        </p:txBody>
      </p:sp>
      <p:pic>
        <p:nvPicPr>
          <p:cNvPr id="190469" name="Picture 5" descr="2521_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295400"/>
            <a:ext cx="318135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524000" y="381000"/>
            <a:ext cx="7162800" cy="301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Возможность продолжения образования, карьерный рост:</a:t>
            </a:r>
            <a:r>
              <a:rPr lang="ru-RU" sz="2800" b="1">
                <a:solidFill>
                  <a:srgbClr val="6699FF"/>
                </a:solidFill>
                <a:latin typeface="Arial" charset="0"/>
                <a:cs typeface="Times New Roman" charset="0"/>
              </a:rPr>
              <a:t> </a:t>
            </a:r>
            <a:endParaRPr lang="ru-RU" sz="2800" b="1">
              <a:solidFill>
                <a:srgbClr val="6699FF"/>
              </a:solidFill>
              <a:latin typeface="Arial" charset="0"/>
            </a:endParaRPr>
          </a:p>
          <a:p>
            <a:pPr algn="ctr"/>
            <a:endParaRPr lang="ru-RU" sz="1600" b="1">
              <a:solidFill>
                <a:srgbClr val="6699FF"/>
              </a:solidFill>
              <a:latin typeface="Arial" charset="0"/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Обучение в академии.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Ординатура.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Выслуга лет.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Повышение в звании.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Получение наград. </a:t>
            </a:r>
            <a:endParaRPr lang="ru-RU" sz="2000" b="1">
              <a:solidFill>
                <a:srgbClr val="000000"/>
              </a:solidFill>
            </a:endParaRPr>
          </a:p>
          <a:p>
            <a:pPr lvl="3">
              <a:buFontTx/>
              <a:buChar char="•"/>
            </a:pPr>
            <a:r>
              <a:rPr lang="ru-RU" sz="2000" b="1">
                <a:solidFill>
                  <a:srgbClr val="000000"/>
                </a:solidFill>
              </a:rPr>
              <a:t> 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Работа по родственным специальностям.</a:t>
            </a:r>
            <a:r>
              <a:rPr lang="en-US" sz="2000">
                <a:latin typeface="Arial" charset="0"/>
              </a:rPr>
              <a:t> </a:t>
            </a:r>
          </a:p>
        </p:txBody>
      </p:sp>
      <p:pic>
        <p:nvPicPr>
          <p:cNvPr id="38923" name="Picture 11" descr="0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0"/>
            <a:ext cx="4343400" cy="2419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925" name="Picture 13" descr="cpecnazzAvb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4191000"/>
            <a:ext cx="1074738" cy="13747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926" name="Picture 14" descr="7171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43800" y="4800600"/>
            <a:ext cx="946150" cy="1828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8924" name="Picture 12" descr="20060831181555_bi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01000" y="3505200"/>
            <a:ext cx="879475" cy="1600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685800" y="228600"/>
          <a:ext cx="81534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9" name="Точечный рисунок" r:id="rId3" imgW="3761905" imgH="2409524" progId="">
                  <p:embed/>
                </p:oleObj>
              </mc:Choice>
              <mc:Fallback>
                <p:oleObj name="Точечный рисунок" r:id="rId3" imgW="3761905" imgH="24095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8153400" cy="5222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299" name="WordArt 3"/>
          <p:cNvSpPr>
            <a:spLocks noChangeArrowheads="1" noChangeShapeType="1" noTextEdit="1"/>
          </p:cNvSpPr>
          <p:nvPr/>
        </p:nvSpPr>
        <p:spPr bwMode="auto">
          <a:xfrm>
            <a:off x="685800" y="5410200"/>
            <a:ext cx="82296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107763" dir="2700000" algn="ctr" rotWithShape="0">
                    <a:srgbClr val="CCCC00"/>
                  </a:outerShdw>
                </a:effectLst>
                <a:latin typeface="Arial"/>
                <a:cs typeface="Arial"/>
              </a:rPr>
              <a:t>Военная служба -</a:t>
            </a:r>
          </a:p>
          <a:p>
            <a:pPr algn="ctr"/>
            <a:r>
              <a:rPr lang="ru-RU" sz="3600" b="1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107763" dir="2700000" algn="ctr" rotWithShape="0">
                    <a:srgbClr val="CCCC00"/>
                  </a:outerShdw>
                </a:effectLst>
                <a:latin typeface="Arial"/>
                <a:cs typeface="Arial"/>
              </a:rPr>
              <a:t>выбор настоящих мужчин!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7620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Поступайте в военно-учебные заведения!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981200" y="4953000"/>
            <a:ext cx="64770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Профессия военного – профессия для настоящих мужчин!</a:t>
            </a:r>
          </a:p>
        </p:txBody>
      </p:sp>
      <p:graphicFrame>
        <p:nvGraphicFramePr>
          <p:cNvPr id="191495" name="Object 7"/>
          <p:cNvGraphicFramePr>
            <a:graphicFrameLocks noChangeAspect="1"/>
          </p:cNvGraphicFramePr>
          <p:nvPr/>
        </p:nvGraphicFramePr>
        <p:xfrm>
          <a:off x="2286000" y="1066800"/>
          <a:ext cx="5943600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6" name="Точечный рисунок" r:id="rId3" imgW="3572374" imgH="2266667" progId="">
                  <p:embed/>
                </p:oleObj>
              </mc:Choice>
              <mc:Fallback>
                <p:oleObj name="Точечный рисунок" r:id="rId3" imgW="3572374" imgH="226666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5943600" cy="3773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1219200" y="6096000"/>
            <a:ext cx="7924800" cy="730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О правилах поступления в военно-учебные заведения обращайтесь к преподавателю-организатору ОБЖ Ромненской СОШ имени И.А. Гончарова Онищенко Н.А. или в районный военный комиссариат.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609600"/>
          </a:xfrm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6588125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	Профессия военного – необходимый для вооружённой защиты Отечества род трудовой деятельности, требующий специальной военно-теоретической и практической подготовленности, определённых индивидуально-психологических качеств. </a:t>
            </a:r>
          </a:p>
        </p:txBody>
      </p:sp>
      <p:pic>
        <p:nvPicPr>
          <p:cNvPr id="58373" name="Picture 5" descr="507467d395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1400" y="4572000"/>
            <a:ext cx="3200400" cy="1939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8153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Военная служба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/>
              <a:t>– </a:t>
            </a:r>
            <a:r>
              <a:rPr lang="ru-RU" sz="2800"/>
              <a:t>это особый вид федеральной государственной службы , которая заключается в повседневном исполнении гражданами воинских обязанностей.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7848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Основная задача военной службы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/>
              <a:t>постоянная целенаправленная подготовка к вооружённой защите или вооружённая защита целостности и неприкосновенности территории Российской Федерации.</a:t>
            </a:r>
          </a:p>
        </p:txBody>
      </p:sp>
      <p:pic>
        <p:nvPicPr>
          <p:cNvPr id="186372" name="Picture 4" descr="msotw9_temp0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3276600" y="2008188"/>
            <a:ext cx="5334000" cy="282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6373" name="Picture 5" descr="клип0011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1066800" y="2590800"/>
            <a:ext cx="1700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3152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/>
            </a:r>
            <a:br>
              <a:rPr lang="ru-RU" sz="2000"/>
            </a:br>
            <a:r>
              <a:rPr lang="ru-RU" sz="2000"/>
              <a:t>	</a:t>
            </a:r>
            <a:r>
              <a:rPr lang="ru-RU" sz="2000">
                <a:solidFill>
                  <a:srgbClr val="000000"/>
                </a:solidFill>
                <a:cs typeface="Times New Roman" charset="0"/>
              </a:rPr>
              <a:t>Профессия военного является разновидностью государственной службы.</a:t>
            </a:r>
            <a:r>
              <a:rPr lang="ru-RU" sz="2000">
                <a:solidFill>
                  <a:srgbClr val="6699FF"/>
                </a:solidFill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Times New Roman" charset="0"/>
              </a:rPr>
              <a:t>С целью защиты и удержания территории, материальных и людских ресурсов принимает решение или выполняет приказы о необходимых военных мероприятиях и операциях, участвует в различных акциях на местах и "горячих точках". Прогнозирует потребности в технике и количестве военных-сотрудников. Обнаруживает потенциальную опасность и составляет доклады в серьезных случаях, соблюдая при этом неукоснительно закон и устав во всех мероприятиях.</a:t>
            </a:r>
            <a:r>
              <a:rPr lang="ru-RU" sz="2000"/>
              <a:t> 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431925"/>
          </a:xfrm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Содержание деятельности:</a:t>
            </a:r>
          </a:p>
        </p:txBody>
      </p:sp>
      <p:pic>
        <p:nvPicPr>
          <p:cNvPr id="33799" name="Picture 7" descr="03_02_02_b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4648200"/>
            <a:ext cx="2197100" cy="1833563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3800" name="Picture 8" descr="02595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4648200"/>
            <a:ext cx="2590800" cy="18224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3801" name="Picture 9" descr="031109_8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4648200"/>
            <a:ext cx="2514600" cy="1830388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msotw9_temp0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295400" y="2286000"/>
            <a:ext cx="6629400" cy="344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305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Защита Отечества является долгом и обязанностью гражданина Российской Федерации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(</a:t>
            </a:r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ст.59 Конституции РФ</a:t>
            </a: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600200" y="5867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Святое дело – Родине служить!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Военная служба требует от военнослужащих полной самоотдачи, высокой профессиональной подготовки, особой ответственности за исполнение обязанностей.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524000" y="2133600"/>
            <a:ext cx="52578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К гражданам, проходящим военную службу, предъявляются повышенные требования к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состоянию здоровья;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образовательному уровню;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морально-психологическим   качествам;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  уровню физической подготовленности.</a:t>
            </a:r>
          </a:p>
        </p:txBody>
      </p:sp>
      <p:pic>
        <p:nvPicPr>
          <p:cNvPr id="181252" name="Picture 4" descr="msotw9_temp0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6781800" y="1752600"/>
            <a:ext cx="19685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609600"/>
          </a:xfrm>
          <a:noFill/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Необходимые навыки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/>
              <a:t>	</a:t>
            </a:r>
          </a:p>
          <a:p>
            <a:endParaRPr lang="ru-RU" sz="20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00200" y="1066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Должен уметь: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600200" y="1828800"/>
            <a:ext cx="4114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Организовать себя и других для выполнения задания.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Быстро принимать решение адекватное сложившейся ситуации.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Анализировать факты с целью предвидения возможной опасности.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Сосредотачивать свое внимание на необходимом объекте нужное количество времени.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Прогнозировать дальнейшее развитие обстановки.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Контролировать свое эмоциональное состояние. </a:t>
            </a:r>
            <a:endParaRPr lang="ru-RU" sz="1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>
                <a:solidFill>
                  <a:srgbClr val="000000"/>
                </a:solidFill>
                <a:latin typeface="Arial" charset="0"/>
                <a:cs typeface="Times New Roman" charset="0"/>
              </a:rPr>
              <a:t>Представлять свое подразделение во время официальных мероприятий. </a:t>
            </a:r>
            <a:endParaRPr lang="ru-RU" sz="1800">
              <a:latin typeface="Arial" charset="0"/>
            </a:endParaRPr>
          </a:p>
        </p:txBody>
      </p:sp>
      <p:pic>
        <p:nvPicPr>
          <p:cNvPr id="34827" name="Picture 11" descr="73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524000"/>
            <a:ext cx="2743200" cy="4762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5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7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75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7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7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75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75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1" grpId="0" autoUpdateAnimBg="0"/>
      <p:bldP spid="3482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676400" y="381000"/>
            <a:ext cx="701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Области применения</a:t>
            </a:r>
            <a:r>
              <a:rPr lang="ru-RU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>
                <a:solidFill>
                  <a:srgbClr val="FF6699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Times New Roman" charset="0"/>
              </a:rPr>
              <a:t>Имеющий данную специальность работает в военных организациях, гарнизонах, частях, подразделениях, миротворческих войсках, "горячих точках" , в органах юстиции, суда, прокуратуры, внутренних дел, таможни, на стройках, стратегических объектах, на предприятиях. Может работать в научно-исследовательских и учебных институтах, академиях в качестве ученого и преподавателя.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447800" y="4800600"/>
            <a:ext cx="5486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Доминирующая профессиональная направленность</a:t>
            </a:r>
            <a:r>
              <a:rPr lang="ru-RU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 b="1">
                <a:solidFill>
                  <a:srgbClr val="FF6699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</a:rPr>
              <a:t>на работу с людьми и техникой,</a:t>
            </a:r>
            <a:r>
              <a:rPr lang="en-US" sz="2000"/>
              <a:t> </a:t>
            </a:r>
            <a:r>
              <a:rPr lang="ru-RU" sz="2000">
                <a:solidFill>
                  <a:srgbClr val="000000"/>
                </a:solidFill>
              </a:rPr>
              <a:t>а также</a:t>
            </a:r>
            <a:r>
              <a:rPr lang="en-US" sz="2000"/>
              <a:t> 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Times New Roman" charset="0"/>
              </a:rPr>
              <a:t>на работу со знаковыми системами (тексты, цифры, схемы, карты и т.п.). </a:t>
            </a:r>
            <a:endParaRPr lang="en-US" sz="200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50185" name="Picture 9" descr="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2971800"/>
            <a:ext cx="2209800" cy="1657350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6" name="Picture 10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2971800"/>
            <a:ext cx="2209800" cy="1655763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7" name="Picture 11" descr="Image-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52600" y="2971800"/>
            <a:ext cx="2286000" cy="166687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50188" name="Picture 12" descr="t62_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5029200"/>
            <a:ext cx="2057400" cy="1344613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1032"/>
          <p:cNvSpPr>
            <a:spLocks noChangeArrowheads="1"/>
          </p:cNvSpPr>
          <p:nvPr/>
        </p:nvSpPr>
        <p:spPr bwMode="auto">
          <a:xfrm>
            <a:off x="1676400" y="304800"/>
            <a:ext cx="7010400" cy="3870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Необходимые качества, обеспечивающие успешность в профессии</a:t>
            </a:r>
            <a:r>
              <a:rPr lang="ru-RU" sz="2000" b="1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 Ответственность. Честность. Принципиальность. Исполнительность. Дисциплинированность. Грамотная, четкая, логичная устная и письменная речь. Умение убеждать, доказывать свою точку зрения. Организованность. Сильная воля. Аналитические, вербальные, коммуникативные способности. Высоко развитое дедуктивное мышление (от общего к частному). Быстрота реакции. Физическая и психическая выносливость. Инициативность. Хорошая интуиция. Патриотизм. Справедливость. Умение хранить тайну. Чувство долга. </a:t>
            </a:r>
            <a:endParaRPr lang="ru-RU" sz="2000">
              <a:latin typeface="Arial" charset="0"/>
            </a:endParaRPr>
          </a:p>
        </p:txBody>
      </p:sp>
      <p:graphicFrame>
        <p:nvGraphicFramePr>
          <p:cNvPr id="51209" name="Object 1033"/>
          <p:cNvGraphicFramePr>
            <a:graphicFrameLocks noChangeAspect="1"/>
          </p:cNvGraphicFramePr>
          <p:nvPr/>
        </p:nvGraphicFramePr>
        <p:xfrm>
          <a:off x="3276600" y="4343400"/>
          <a:ext cx="3352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Точечный рисунок" r:id="rId3" imgW="3505689" imgH="2257740" progId="">
                  <p:embed/>
                </p:oleObj>
              </mc:Choice>
              <mc:Fallback>
                <p:oleObj name="Точечный рисунок" r:id="rId3" imgW="3505689" imgH="2257740" progId="">
                  <p:embed/>
                  <p:pic>
                    <p:nvPicPr>
                      <p:cNvPr id="0" name="Picture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3352800" cy="215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37433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</a:t>
            </a:r>
            <a:endParaRPr lang="ru-RU" sz="160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04800" y="51816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800600" y="10668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800">
                <a:latin typeface="Arial" charset="0"/>
              </a:rPr>
              <a:t>     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676400" y="381000"/>
            <a:ext cx="70104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Медицинские ограничения</a:t>
            </a:r>
            <a:r>
              <a:rPr lang="ru-RU" sz="2000" b="1">
                <a:solidFill>
                  <a:srgbClr val="6699FF"/>
                </a:solidFill>
                <a:latin typeface="Arial" charset="0"/>
                <a:cs typeface="Times New Roman" charset="0"/>
              </a:rPr>
              <a:t>:</a:t>
            </a:r>
            <a:r>
              <a:rPr lang="ru-RU" sz="2000" b="1">
                <a:solidFill>
                  <a:srgbClr val="FF6699"/>
                </a:solidFill>
                <a:latin typeface="Arial" charset="0"/>
                <a:cs typeface="Times New Roman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charset="0"/>
              </a:rPr>
              <a:t>Нервно-психические расстройства. Низкий интеллект. Хронические болезни. Нарушения в работе опорно-двигательного аппарата. Физическая слабость. Быстрая утомляемость.</a:t>
            </a:r>
            <a:r>
              <a:rPr lang="en-US" sz="2000">
                <a:latin typeface="Arial" charset="0"/>
              </a:rPr>
              <a:t> </a:t>
            </a:r>
          </a:p>
        </p:txBody>
      </p:sp>
      <p:pic>
        <p:nvPicPr>
          <p:cNvPr id="35867" name="Picture 27" descr="70441_PICT6709"/>
          <p:cNvPicPr>
            <a:picLocks noChangeAspect="1" noChangeArrowheads="1"/>
          </p:cNvPicPr>
          <p:nvPr/>
        </p:nvPicPr>
        <p:blipFill>
          <a:blip r:embed="rId2"/>
          <a:srcRect b="2908"/>
          <a:stretch>
            <a:fillRect/>
          </a:stretch>
        </p:blipFill>
        <p:spPr bwMode="auto">
          <a:xfrm>
            <a:off x="2667000" y="2286000"/>
            <a:ext cx="5029200" cy="3657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Designs\Стратегия.pot</Template>
  <TotalTime>1173</TotalTime>
  <Words>546</Words>
  <Application>Microsoft Office PowerPoint</Application>
  <PresentationFormat>Экран (4:3)</PresentationFormat>
  <Paragraphs>54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Стратегия</vt:lpstr>
      <vt:lpstr>Точечный рисунок</vt:lpstr>
      <vt:lpstr> «Наша армия. Долг и честь службы».</vt:lpstr>
      <vt:lpstr>Презентация PowerPoint</vt:lpstr>
      <vt:lpstr>Содержание деятельности:</vt:lpstr>
      <vt:lpstr>Презентация PowerPoint</vt:lpstr>
      <vt:lpstr>Презентация PowerPoint</vt:lpstr>
      <vt:lpstr>Необходимые навыки</vt:lpstr>
      <vt:lpstr>Презентация PowerPoint</vt:lpstr>
      <vt:lpstr>Презентация PowerPoint</vt:lpstr>
      <vt:lpstr>Презентация PowerPoint</vt:lpstr>
      <vt:lpstr>Профессиональное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Company>Institute of Computer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Sandy Somera</dc:creator>
  <cp:lastModifiedBy>1</cp:lastModifiedBy>
  <cp:revision>194</cp:revision>
  <dcterms:created xsi:type="dcterms:W3CDTF">2004-06-09T04:46:00Z</dcterms:created>
  <dcterms:modified xsi:type="dcterms:W3CDTF">2022-10-23T05:48:09Z</dcterms:modified>
</cp:coreProperties>
</file>