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1" r:id="rId2"/>
    <p:sldId id="273" r:id="rId3"/>
    <p:sldId id="270" r:id="rId4"/>
    <p:sldId id="269" r:id="rId5"/>
    <p:sldId id="257" r:id="rId6"/>
    <p:sldId id="267" r:id="rId7"/>
    <p:sldId id="258" r:id="rId8"/>
    <p:sldId id="261" r:id="rId9"/>
    <p:sldId id="262" r:id="rId10"/>
    <p:sldId id="260" r:id="rId11"/>
    <p:sldId id="264" r:id="rId12"/>
    <p:sldId id="263" r:id="rId13"/>
    <p:sldId id="27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265406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969119-96D1-42D4-A8DD-6F4D6D57C502}" type="datetimeFigureOut">
              <a:rPr lang="ru-RU" smtClean="0"/>
              <a:t>24.11.2017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0928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962123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047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57423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212050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271132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60682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161185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186883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4921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969119-96D1-42D4-A8DD-6F4D6D57C502}" type="datetimeFigureOut">
              <a:rPr lang="ru-RU" smtClean="0"/>
              <a:t>24.11.2017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273638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969119-96D1-42D4-A8DD-6F4D6D57C502}" type="datetimeFigureOut">
              <a:rPr lang="ru-RU" smtClean="0"/>
              <a:t>24.11.2017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265604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403410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12420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5969119-96D1-42D4-A8DD-6F4D6D57C502}" type="datetimeFigureOut">
              <a:rPr lang="ru-RU" smtClean="0"/>
              <a:t>24.11.2017</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81340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969119-96D1-42D4-A8DD-6F4D6D57C502}" type="datetimeFigureOut">
              <a:rPr lang="ru-RU" smtClean="0"/>
              <a:t>24.11.2017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15BFB-B259-4CE1-9C1D-61C0B018494C}" type="slidenum">
              <a:rPr lang="ru-RU" smtClean="0"/>
              <a:t>‹#›</a:t>
            </a:fld>
            <a:endParaRPr lang="ru-RU"/>
          </a:p>
        </p:txBody>
      </p:sp>
    </p:spTree>
    <p:extLst>
      <p:ext uri="{BB962C8B-B14F-4D97-AF65-F5344CB8AC3E}">
        <p14:creationId xmlns:p14="http://schemas.microsoft.com/office/powerpoint/2010/main" val="351531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969119-96D1-42D4-A8DD-6F4D6D57C502}" type="datetimeFigureOut">
              <a:rPr lang="ru-RU" smtClean="0"/>
              <a:t>24.11.2017</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715BFB-B259-4CE1-9C1D-61C0B018494C}" type="slidenum">
              <a:rPr lang="ru-RU" smtClean="0"/>
              <a:t>‹#›</a:t>
            </a:fld>
            <a:endParaRPr lang="ru-RU"/>
          </a:p>
        </p:txBody>
      </p:sp>
    </p:spTree>
    <p:extLst>
      <p:ext uri="{BB962C8B-B14F-4D97-AF65-F5344CB8AC3E}">
        <p14:creationId xmlns:p14="http://schemas.microsoft.com/office/powerpoint/2010/main" val="134708808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topvreditel.com/nasekomye/nasekomye-parazity.html#muha-cece" TargetMode="External"/><Relationship Id="rId3" Type="http://schemas.openxmlformats.org/officeDocument/2006/relationships/hyperlink" Target="http://stopvreditel.ru/parazity/" TargetMode="External"/><Relationship Id="rId7" Type="http://schemas.openxmlformats.org/officeDocument/2006/relationships/hyperlink" Target="https://prochizdoma.ru/wp-content/uploads/Esli-zavelis-na-kukhne-tarakany-1.jpg" TargetMode="External"/><Relationship Id="rId2" Type="http://schemas.openxmlformats.org/officeDocument/2006/relationships/hyperlink" Target="http://oglistah.ru/gelminty/nasekomye-parazity-u-cheloveka-i-zhivotnyh.html" TargetMode="External"/><Relationship Id="rId1" Type="http://schemas.openxmlformats.org/officeDocument/2006/relationships/slideLayout" Target="../slideLayouts/slideLayout7.xml"/><Relationship Id="rId6" Type="http://schemas.openxmlformats.org/officeDocument/2006/relationships/hyperlink" Target="https://sesuslugi.ru/uploads/posts/2017-03/1490861257_uslugi-dezinsekciya-klopov.jpg" TargetMode="External"/><Relationship Id="rId5" Type="http://schemas.openxmlformats.org/officeDocument/2006/relationships/hyperlink" Target="http://www.sofokl.net/wp-content/uploads/2013/09/213.jpg" TargetMode="External"/><Relationship Id="rId10" Type="http://schemas.openxmlformats.org/officeDocument/2006/relationships/hyperlink" Target="http://ladyspecial.ru/images/2013/10/24/5c816d2d1b27faa1a66e0f76f32d8358.jpg" TargetMode="External"/><Relationship Id="rId4" Type="http://schemas.openxmlformats.org/officeDocument/2006/relationships/hyperlink" Target="http://animalsfoto.com/photo/4a/4a5a899976af1d4b02667482e04952cc.jpg" TargetMode="External"/><Relationship Id="rId9" Type="http://schemas.openxmlformats.org/officeDocument/2006/relationships/hyperlink" Target="http://beetlestop.ru/wp-content/uploads/2017/05/image1-27.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69" y="2879651"/>
            <a:ext cx="2680561" cy="280991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468" y="976775"/>
            <a:ext cx="2506762" cy="118061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730" y="758794"/>
            <a:ext cx="3881659" cy="151271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0200" y="625993"/>
            <a:ext cx="3267689" cy="1632249"/>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7389" y="3030298"/>
            <a:ext cx="3184226" cy="2732948"/>
          </a:xfrm>
          <a:prstGeom prst="rect">
            <a:avLst/>
          </a:prstGeom>
        </p:spPr>
      </p:pic>
      <p:sp>
        <p:nvSpPr>
          <p:cNvPr id="8" name="Прямоугольник 7"/>
          <p:cNvSpPr/>
          <p:nvPr/>
        </p:nvSpPr>
        <p:spPr>
          <a:xfrm>
            <a:off x="1516284" y="2201333"/>
            <a:ext cx="9815331" cy="707886"/>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Насекомые паразиты человека и животных</a:t>
            </a:r>
          </a:p>
        </p:txBody>
      </p:sp>
      <p:sp>
        <p:nvSpPr>
          <p:cNvPr id="9" name="Прямоугольник 8"/>
          <p:cNvSpPr/>
          <p:nvPr/>
        </p:nvSpPr>
        <p:spPr>
          <a:xfrm>
            <a:off x="4386805" y="3275635"/>
            <a:ext cx="3310360" cy="2031325"/>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Автор: учитель биологии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МКОУ «</a:t>
            </a:r>
            <a:r>
              <a:rPr lang="ru-RU" sz="1400" dirty="0" err="1">
                <a:latin typeface="Times New Roman" panose="02020603050405020304" pitchFamily="18" charset="0"/>
                <a:cs typeface="Times New Roman" panose="02020603050405020304" pitchFamily="18" charset="0"/>
              </a:rPr>
              <a:t>Новокаякентская</a:t>
            </a:r>
            <a:r>
              <a:rPr lang="ru-RU" sz="1400" dirty="0">
                <a:latin typeface="Times New Roman" panose="02020603050405020304" pitchFamily="18" charset="0"/>
                <a:cs typeface="Times New Roman" panose="02020603050405020304" pitchFamily="18" charset="0"/>
              </a:rPr>
              <a:t> СОШ»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Республика </a:t>
            </a:r>
            <a:r>
              <a:rPr lang="ru-RU" sz="1400" dirty="0">
                <a:latin typeface="Times New Roman" panose="02020603050405020304" pitchFamily="18" charset="0"/>
                <a:cs typeface="Times New Roman" panose="02020603050405020304" pitchFamily="18" charset="0"/>
              </a:rPr>
              <a:t>Дагестан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Умалатова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Равганият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Бийбулатовна</a:t>
            </a:r>
            <a:r>
              <a:rPr lang="ru-RU" sz="1400" dirty="0">
                <a:latin typeface="Times New Roman" panose="02020603050405020304" pitchFamily="18" charset="0"/>
                <a:cs typeface="Times New Roman" panose="02020603050405020304" pitchFamily="18" charset="0"/>
              </a:rPr>
              <a:t>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2017 </a:t>
            </a:r>
            <a:r>
              <a:rPr lang="ru-RU" sz="1400" dirty="0">
                <a:latin typeface="Times New Roman" panose="02020603050405020304" pitchFamily="18" charset="0"/>
                <a:cs typeface="Times New Roman" panose="02020603050405020304" pitchFamily="18" charset="0"/>
              </a:rPr>
              <a:t>г.</a:t>
            </a:r>
          </a:p>
        </p:txBody>
      </p:sp>
      <p:sp>
        <p:nvSpPr>
          <p:cNvPr id="11" name="Рамка 10"/>
          <p:cNvSpPr/>
          <p:nvPr/>
        </p:nvSpPr>
        <p:spPr>
          <a:xfrm>
            <a:off x="-104172" y="0"/>
            <a:ext cx="12512233"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5176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04534" y="880533"/>
            <a:ext cx="5825068" cy="707886"/>
          </a:xfrm>
          <a:prstGeom prst="rect">
            <a:avLst/>
          </a:prstGeom>
        </p:spPr>
        <p:txBody>
          <a:bodyPr wrap="square">
            <a:spAutoFit/>
          </a:bodyPr>
          <a:lstStyle/>
          <a:p>
            <a:r>
              <a:rPr lang="ru-RU" sz="4000" dirty="0">
                <a:solidFill>
                  <a:srgbClr val="FF0000"/>
                </a:solidFill>
                <a:latin typeface="Times New Roman" panose="02020603050405020304" pitchFamily="18" charset="0"/>
                <a:cs typeface="Times New Roman" panose="02020603050405020304" pitchFamily="18" charset="0"/>
              </a:rPr>
              <a:t>Опасность паразитов</a:t>
            </a:r>
          </a:p>
        </p:txBody>
      </p:sp>
      <p:sp>
        <p:nvSpPr>
          <p:cNvPr id="5" name="Прямоугольник 4"/>
          <p:cNvSpPr/>
          <p:nvPr/>
        </p:nvSpPr>
        <p:spPr>
          <a:xfrm>
            <a:off x="1174044" y="1501421"/>
            <a:ext cx="9753601" cy="4191084"/>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Основную опасность насекомые, паразитирующие на человеке и животных, представляют как переносчики инфекционных болезней.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Укусы вызывают вторичное инфицирование кожи – в расчесы проникают бактерии, вызывая нагноение и раздражение кожи. У людей, склонных к аллергическим реакциям, укус насекомого провоцирует крапивницу или мелкую зудящую сыпь аллергического характера.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Также укусы вызывают нервные расстройства как у человека, так и домашних животных. Может возникнуть нарушение сна, снизиться аппетит.</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Все паразиты размножаются довольно быстрыми темпами. Заражённое животное теряет вес, становится раздражительным, у него снижается иммунитет.</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Рамка 1"/>
          <p:cNvSpPr/>
          <p:nvPr/>
        </p:nvSpPr>
        <p:spPr>
          <a:xfrm>
            <a:off x="1" y="1"/>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45516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2089" y="880533"/>
            <a:ext cx="10184361" cy="584775"/>
          </a:xfrm>
          <a:prstGeom prst="rect">
            <a:avLst/>
          </a:prstGeom>
        </p:spPr>
        <p:txBody>
          <a:bodyPr wrap="square">
            <a:spAutoFit/>
          </a:bodyPr>
          <a:lstStyle/>
          <a:p>
            <a:r>
              <a:rPr lang="ru-RU" sz="3200" b="1" dirty="0">
                <a:solidFill>
                  <a:srgbClr val="FF0000"/>
                </a:solidFill>
                <a:latin typeface="Times New Roman" panose="02020603050405020304" pitchFamily="18" charset="0"/>
                <a:cs typeface="Times New Roman" panose="02020603050405020304" pitchFamily="18" charset="0"/>
              </a:rPr>
              <a:t>Способы </a:t>
            </a:r>
            <a:r>
              <a:rPr lang="ru-RU" sz="3200" b="1" dirty="0" smtClean="0">
                <a:solidFill>
                  <a:srgbClr val="FF0000"/>
                </a:solidFill>
                <a:latin typeface="Times New Roman" panose="02020603050405020304" pitchFamily="18" charset="0"/>
                <a:cs typeface="Times New Roman" panose="02020603050405020304" pitchFamily="18" charset="0"/>
              </a:rPr>
              <a:t>борьбы паразитами человека </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75828" y="1557866"/>
            <a:ext cx="9796972" cy="4376967"/>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Слюна клопов содержит ядовитое вещество, которое вызывает раздражение кожи. Для уничтожения колонии паразитов необходимо закрыть все щели в полу, пропарить утюгом или прокипятить постельное бельё, обработать паровой шваброй мягкую мебель. К эффективным методам борьбы относят обработку. Большинство видов с лёгкостью инсектицидами. Блохи опасны возникновением дерматитов, заражением чумой, меняет хозяев. То есть, укусив животное, эта же блоха будет питаться кровью человека. Для борьбы применяются инсектициды. Обработка производится дважды! Интервал составляет одну неделю. К профилактическим мерам относится стирка одежды в горячей воде, мытьё полов, ликвидация щелей в полу и уничтожение грызунов. Вши живут и на абсолютно чистых волосах. Ими легко заразиться в учебных заведениях, парикмахерской, общественном транспорте. К профилактическим мерам относится частый осмотр волос. Для уничтожения вшей применяются специальные шампуни или аэрозоли. Некоторые из них могут быть опасны для маленьких детей! Перед обработкой волос у ребёнка необходимо проконсультироваться у врача.</a:t>
            </a: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Рамка 1"/>
          <p:cNvSpPr/>
          <p:nvPr/>
        </p:nvSpPr>
        <p:spPr>
          <a:xfrm>
            <a:off x="0" y="0"/>
            <a:ext cx="12191999"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740221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8890" y="1811952"/>
            <a:ext cx="10013244"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Поддержание чистоты в сараях и местах обитания домашних питомцев. В сараях стены и пол регулярно обрабатываются известковым раствором, в полу конопатятся все щели, отлавливаются или травятся грызуны. Дома регулярно меняется подстилка у собак и кошек. Обязательно ношение антиблошиного ошейника. Шерсть животных осматривается с целью выявления паразитов раз в одну-две недели. При обнаружении заражения применяется шампунь, спрей или капли для холки. Последние не используются у щенков и беременных самок. Для избавления от пухоедов одним из эффективных методов считается использование спрея. Препарат хорош для профилактики и лечения птиц и животных. Неплохим народным средством для птичников является использование пылевых ванн. У кур размещается ёмкость, наполненная песком, смешанным с древесной золой. Птицы охотно «плещутся» в такой смеси, избавляясь не только от пухоедов, но и вшей с блохами.</a:t>
            </a:r>
          </a:p>
        </p:txBody>
      </p:sp>
      <p:sp>
        <p:nvSpPr>
          <p:cNvPr id="4" name="Прямоугольник 3"/>
          <p:cNvSpPr/>
          <p:nvPr/>
        </p:nvSpPr>
        <p:spPr>
          <a:xfrm rot="10800000" flipV="1">
            <a:off x="1670754" y="1165620"/>
            <a:ext cx="9076269" cy="646331"/>
          </a:xfrm>
          <a:prstGeom prst="rect">
            <a:avLst/>
          </a:prstGeom>
        </p:spPr>
        <p:txBody>
          <a:bodyPr wrap="square">
            <a:spAutoFit/>
          </a:bodyPr>
          <a:lstStyle/>
          <a:p>
            <a:r>
              <a:rPr lang="ru-RU" sz="3600" b="1" dirty="0">
                <a:solidFill>
                  <a:srgbClr val="FF0000"/>
                </a:solidFill>
                <a:latin typeface="Times New Roman" panose="02020603050405020304" pitchFamily="18" charset="0"/>
                <a:cs typeface="Times New Roman" panose="02020603050405020304" pitchFamily="18" charset="0"/>
              </a:rPr>
              <a:t>Способы борьбы паразитами животных </a:t>
            </a:r>
          </a:p>
        </p:txBody>
      </p:sp>
      <p:sp>
        <p:nvSpPr>
          <p:cNvPr id="5" name="Рамка 4"/>
          <p:cNvSpPr/>
          <p:nvPr/>
        </p:nvSpPr>
        <p:spPr>
          <a:xfrm>
            <a:off x="0" y="0"/>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72396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5644" y="1286933"/>
            <a:ext cx="9408397" cy="4058740"/>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Источники информации:</a:t>
            </a:r>
            <a:endParaRPr lang="ru-R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http://oglistah.ru/gelminty/nasekomye-parazity-u-cheloveka-i-zhivotnyh.html</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http://stopvreditel.ru/parazity/</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http://animalsfoto.com/photo/4a/4a5a899976af1d4b02667482e04952cc.jpg</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http://www.sofokl.net/wp-content/uploads/2013/09/213.jpg</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https://sesuslugi.ru/uploads/posts/2017-03/1490861257_uslugi-dezinsekciya-klopov.jpg</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https://prochizdoma.ru/wp-content/uploads/Esli-zavelis-na-kukhne-tarakany-1.jpg</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http://stopvreditel.com/nasekomye/nasekomye-parazity.html#muha-cece</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http://beetlestop.ru/wp-content/uploads/2017/05/image1-27.jpg</a:t>
            </a:r>
            <a:r>
              <a:rPr lang="ru-RU" dirty="0">
                <a:latin typeface="Calibri" panose="020F0502020204030204" pitchFamily="34" charset="0"/>
                <a:ea typeface="Calibri" panose="020F0502020204030204" pitchFamily="34" charset="0"/>
                <a:cs typeface="Times New Roman" panose="02020603050405020304" pitchFamily="18" charset="0"/>
              </a:rPr>
              <a:t> </a:t>
            </a:r>
          </a:p>
          <a:p>
            <a:r>
              <a:rPr lang="ru-R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http://ladyspecial.ru/images/2013/10/24/5c816d2d1b27faa1a66e0f76f32d8358.jpg</a:t>
            </a:r>
            <a:endParaRPr lang="ru-RU" dirty="0"/>
          </a:p>
        </p:txBody>
      </p:sp>
      <p:sp>
        <p:nvSpPr>
          <p:cNvPr id="4" name="Рамка 3"/>
          <p:cNvSpPr/>
          <p:nvPr/>
        </p:nvSpPr>
        <p:spPr>
          <a:xfrm>
            <a:off x="1" y="1"/>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78583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7200" y="1896533"/>
            <a:ext cx="8432800" cy="3046988"/>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И</a:t>
            </a:r>
            <a:r>
              <a:rPr lang="ru-RU" sz="2400" dirty="0" smtClean="0">
                <a:latin typeface="Times New Roman" panose="02020603050405020304" pitchFamily="18" charset="0"/>
                <a:cs typeface="Times New Roman" panose="02020603050405020304" pitchFamily="18" charset="0"/>
              </a:rPr>
              <a:t>зучено  </a:t>
            </a:r>
            <a:r>
              <a:rPr lang="ru-RU" sz="2400" dirty="0">
                <a:latin typeface="Times New Roman" panose="02020603050405020304" pitchFamily="18" charset="0"/>
                <a:cs typeface="Times New Roman" panose="02020603050405020304" pitchFamily="18" charset="0"/>
              </a:rPr>
              <a:t>больше одного миллиона видов насекомых. В медицинской паразитологии насекомых-паразитов принято называть эктопаразитами.</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Здоровье человека, домашнего и дикого животного зависит от насекомых. Человек способен заразиться ими от животного. Следует знать, какой паразит и какие заболевания передает человеку и животным.</a:t>
            </a:r>
          </a:p>
        </p:txBody>
      </p:sp>
      <p:sp>
        <p:nvSpPr>
          <p:cNvPr id="3" name="Рамка 2"/>
          <p:cNvSpPr/>
          <p:nvPr/>
        </p:nvSpPr>
        <p:spPr>
          <a:xfrm>
            <a:off x="1" y="0"/>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9239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9866" y="1478844"/>
            <a:ext cx="6489923"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Оводы откладывают яйца на теле человека или животного. Самка выбирает специальные места для ее кладки. Они характеризуются тонкой прослойкой кожи, которая имеет волосяной покров (паховая и подмышечные области). Личинки, развивающиеся из яиц, прогрызают кожу и затем, двигаясь по направлению спины, вылезают уже созревшие наружу. Окукливавшиеся, они срываются на землю. Из них затем вырастает взрослая особь. Нередко этот процесс заканчивается смертью для хозяина. Оводы сильно вредят животноводству, так как ощутимо снижается привес и удой животных.</a:t>
            </a:r>
          </a:p>
        </p:txBody>
      </p:sp>
      <p:sp>
        <p:nvSpPr>
          <p:cNvPr id="3" name="Прямоугольник 2"/>
          <p:cNvSpPr/>
          <p:nvPr/>
        </p:nvSpPr>
        <p:spPr>
          <a:xfrm flipH="1">
            <a:off x="8602133" y="733778"/>
            <a:ext cx="2258370" cy="584775"/>
          </a:xfrm>
          <a:prstGeom prst="rect">
            <a:avLst/>
          </a:prstGeom>
        </p:spPr>
        <p:txBody>
          <a:bodyPr wrap="square">
            <a:spAutoFit/>
          </a:bodyPr>
          <a:lstStyle/>
          <a:p>
            <a:r>
              <a:rPr lang="ru-RU" sz="3200" b="1" dirty="0">
                <a:solidFill>
                  <a:srgbClr val="FF0000"/>
                </a:solidFill>
                <a:latin typeface="Times New Roman" panose="02020603050405020304" pitchFamily="18" charset="0"/>
                <a:cs typeface="Times New Roman" panose="02020603050405020304" pitchFamily="18" charset="0"/>
              </a:rPr>
              <a:t>Оводы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789" y="1318553"/>
            <a:ext cx="3613633" cy="4521962"/>
          </a:xfrm>
          <a:prstGeom prst="rect">
            <a:avLst/>
          </a:prstGeom>
        </p:spPr>
      </p:pic>
      <p:sp>
        <p:nvSpPr>
          <p:cNvPr id="5" name="Рамка 4"/>
          <p:cNvSpPr/>
          <p:nvPr/>
        </p:nvSpPr>
        <p:spPr>
          <a:xfrm>
            <a:off x="0" y="1"/>
            <a:ext cx="12192000" cy="68579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8737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H="1">
            <a:off x="9143999" y="982133"/>
            <a:ext cx="1674251" cy="584775"/>
          </a:xfrm>
          <a:prstGeom prst="rect">
            <a:avLst/>
          </a:prstGeom>
        </p:spPr>
        <p:txBody>
          <a:bodyPr wrap="square">
            <a:spAutoFit/>
          </a:bodyPr>
          <a:lstStyle/>
          <a:p>
            <a:r>
              <a:rPr lang="ru-RU" sz="3200" b="1" dirty="0">
                <a:solidFill>
                  <a:srgbClr val="FF0000"/>
                </a:solidFill>
                <a:latin typeface="Times New Roman" panose="02020603050405020304" pitchFamily="18" charset="0"/>
                <a:cs typeface="Times New Roman" panose="02020603050405020304" pitchFamily="18" charset="0"/>
              </a:rPr>
              <a:t>Вши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1300" y="1582513"/>
            <a:ext cx="2649817" cy="4275793"/>
          </a:xfrm>
          <a:prstGeom prst="rect">
            <a:avLst/>
          </a:prstGeom>
        </p:spPr>
      </p:pic>
      <p:sp>
        <p:nvSpPr>
          <p:cNvPr id="5" name="Рамка 4"/>
          <p:cNvSpPr/>
          <p:nvPr/>
        </p:nvSpPr>
        <p:spPr>
          <a:xfrm>
            <a:off x="1" y="0"/>
            <a:ext cx="12191999"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1185333" y="1267051"/>
            <a:ext cx="6942668" cy="4591255"/>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Встречается три основных вида этих насекомых, досаждающих человеку: лобковая, головная и платяная вошь. Тело вредителя несколько сплющено в брюшном отделе, а ноги снабжены крючьями, помогающими удерживаться на теле хозяина. Лобковые виды передаются в основном половым путём. Живут не только в волосистом покрове области лобка, но и в бороде, подмышечных впадинах. Головные вши встречаются исключительно в густом волосяном покрове головы. Их присутствие можно обнаружить по тускло-серым каплевидным яйцам-гнидам. Платяные виды держатся бельевых складок. Их часто можно встретить в постельном белье. Паразиты погибают при температуре +55 градусов и совсем не боятся воды или холода.</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362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5332" y="1370730"/>
            <a:ext cx="5794201" cy="5201424"/>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Клопы обитают чаще всего в человеческом жилье, но встретить их можно и в птичьих гнёздах, а также на птичьих дворах. В доме насекомые забираются в щели между досками пола или за плинтусами. Насекомое отличается сплющенным телом и цепким челюстным аппаратом. Размеры клопа небольшие. Взрослая особь достигает в длину 0,5 сантиметра. Самки после питания кровью приступают к откладыванию яиц. За сезон может появиться несколько сотен новых паразитов. Питаются кровью не только взрослые особи, но и личинки с нимфами.</a:t>
            </a:r>
          </a:p>
          <a:p>
            <a:r>
              <a:rPr lang="ru-RU" sz="20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692444" y="293511"/>
            <a:ext cx="2261116" cy="1138773"/>
          </a:xfrm>
          <a:prstGeom prst="rect">
            <a:avLst/>
          </a:prstGeom>
        </p:spPr>
        <p:txBody>
          <a:bodyPr wrap="square">
            <a:spAutoFit/>
          </a:bodyPr>
          <a:lstStyle/>
          <a:p>
            <a:r>
              <a:rPr lang="ru-RU" sz="4000" dirty="0" smtClean="0">
                <a:solidFill>
                  <a:srgbClr val="555555"/>
                </a:solidFill>
                <a:latin typeface="Arial" panose="020B0604020202020204" pitchFamily="34" charset="0"/>
              </a:rPr>
              <a:t>                          </a:t>
            </a:r>
            <a:r>
              <a:rPr lang="ru-RU" sz="2800" dirty="0" smtClean="0">
                <a:solidFill>
                  <a:srgbClr val="FF0000"/>
                </a:solidFill>
                <a:latin typeface="Times New Roman" panose="02020603050405020304" pitchFamily="18" charset="0"/>
                <a:cs typeface="Times New Roman" panose="02020603050405020304" pitchFamily="18" charset="0"/>
              </a:rPr>
              <a:t>Клопы</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126" y="1580444"/>
            <a:ext cx="3898408" cy="4233334"/>
          </a:xfrm>
          <a:prstGeom prst="rect">
            <a:avLst/>
          </a:prstGeom>
        </p:spPr>
      </p:pic>
      <p:sp>
        <p:nvSpPr>
          <p:cNvPr id="5" name="Рамка 4"/>
          <p:cNvSpPr/>
          <p:nvPr/>
        </p:nvSpPr>
        <p:spPr>
          <a:xfrm>
            <a:off x="0" y="-248356"/>
            <a:ext cx="12192000" cy="71853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94453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8771467" y="767644"/>
            <a:ext cx="2153204" cy="523220"/>
          </a:xfrm>
          <a:prstGeom prst="rect">
            <a:avLst/>
          </a:prstGeom>
        </p:spPr>
        <p:txBody>
          <a:bodyPr wrap="square">
            <a:spAutoFit/>
          </a:bodyPr>
          <a:lstStyle/>
          <a:p>
            <a:r>
              <a:rPr lang="ru-RU" sz="2800" dirty="0">
                <a:solidFill>
                  <a:srgbClr val="FF0000"/>
                </a:solidFill>
                <a:latin typeface="Times New Roman" panose="02020603050405020304" pitchFamily="18" charset="0"/>
                <a:cs typeface="Times New Roman" panose="02020603050405020304" pitchFamily="18" charset="0"/>
              </a:rPr>
              <a:t>Слепни</a:t>
            </a:r>
          </a:p>
        </p:txBody>
      </p:sp>
      <p:sp>
        <p:nvSpPr>
          <p:cNvPr id="3" name="Прямоугольник 2"/>
          <p:cNvSpPr/>
          <p:nvPr/>
        </p:nvSpPr>
        <p:spPr>
          <a:xfrm>
            <a:off x="1501422" y="1501422"/>
            <a:ext cx="5870222"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Слепни являются крупными двукрылыми насекомыми, самки которых питаются кровью</a:t>
            </a:r>
            <a:r>
              <a:rPr lang="ru-RU"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Они причиняют сильную боль, могут передавать различные заболевания (сибирскую язву, полиомиелит), вызвать аллергическую реакцию. За один раз самка может отнять двести миллилитров крови. Такое количество высасывают около семидесяти комаров! Кусая животных, они выпивают большое количество крови, вследствие чего животные худеют, ослабевают, а у коров уменьшается количество молока. Укус слепня может сильно ослабить иммунитет домашней кошки и привести к ее гибели.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807" y="1388533"/>
            <a:ext cx="3231593" cy="4357403"/>
          </a:xfrm>
          <a:prstGeom prst="rect">
            <a:avLst/>
          </a:prstGeom>
        </p:spPr>
      </p:pic>
      <p:sp>
        <p:nvSpPr>
          <p:cNvPr id="5" name="Рамка 4"/>
          <p:cNvSpPr/>
          <p:nvPr/>
        </p:nvSpPr>
        <p:spPr>
          <a:xfrm>
            <a:off x="0" y="-101599"/>
            <a:ext cx="12192000" cy="6959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073444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8861778" y="790221"/>
            <a:ext cx="2690570" cy="707886"/>
          </a:xfrm>
          <a:prstGeom prst="rect">
            <a:avLst/>
          </a:prstGeom>
        </p:spPr>
        <p:txBody>
          <a:bodyPr wrap="square">
            <a:spAutoFit/>
          </a:bodyPr>
          <a:lstStyle/>
          <a:p>
            <a:r>
              <a:rPr lang="ru-RU" sz="4000" dirty="0">
                <a:solidFill>
                  <a:srgbClr val="FF0000"/>
                </a:solidFill>
                <a:latin typeface="Times New Roman" panose="02020603050405020304" pitchFamily="18" charset="0"/>
                <a:cs typeface="Times New Roman" panose="02020603050405020304" pitchFamily="18" charset="0"/>
              </a:rPr>
              <a:t>Блохи</a:t>
            </a:r>
          </a:p>
        </p:txBody>
      </p:sp>
      <p:sp>
        <p:nvSpPr>
          <p:cNvPr id="3" name="Прямоугольник 2"/>
          <p:cNvSpPr/>
          <p:nvPr/>
        </p:nvSpPr>
        <p:spPr>
          <a:xfrm>
            <a:off x="1140178" y="1309511"/>
            <a:ext cx="6739466" cy="440120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Блохи также являются обитателями полов и щелей. Существуют человеческие и крысиные блохи. ￼Любят они сухой мусор или норы грызунов, где достаточно питания. Отличаются быстрым размножением. Проникнувшая в дом самка в скором времени обзаведётся потомством, таким же охочим до крови человека и животных</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Отличаются эти кровососущие насекомые сплющенным с боков туловищем и колющим челюстным аппаратом. Насекомые способны выживать в неблагоприятных условиях (при недостатке питания или низких температурах) до двух лет. В сельской местности блохи легко мигрируют из сараев в дома хозяев. Укусы насекомых отличаются болезненностью и способностью вызывать острую аллергическую </a:t>
            </a:r>
            <a:r>
              <a:rPr lang="ru-RU" sz="2000" dirty="0" smtClean="0">
                <a:latin typeface="Times New Roman" panose="02020603050405020304" pitchFamily="18" charset="0"/>
                <a:cs typeface="Times New Roman" panose="02020603050405020304" pitchFamily="18" charset="0"/>
              </a:rPr>
              <a:t>реакцию.</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541" y="1498106"/>
            <a:ext cx="2931903" cy="4315671"/>
          </a:xfrm>
          <a:prstGeom prst="rect">
            <a:avLst/>
          </a:prstGeom>
        </p:spPr>
      </p:pic>
      <p:sp>
        <p:nvSpPr>
          <p:cNvPr id="4" name="Рамка 3"/>
          <p:cNvSpPr/>
          <p:nvPr/>
        </p:nvSpPr>
        <p:spPr>
          <a:xfrm>
            <a:off x="1" y="0"/>
            <a:ext cx="12271022"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99923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6311" y="1365956"/>
            <a:ext cx="5926668"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Укус комара чреват тем, что в ранку попадает слюна, которая вызывает вполне определенную симптоматику: жжение, зуд, который порою просто нестерпим, появление покраснений и небольших волдырей, которые постоянно чешутся. Вред заключается не только в слюне, которая по хоботку впрыскивается в ранку и инфицирует, так же следует знать и помнить тот факт, что очень многие комары являются типичными переносчиками множества инфекционных заболеваний, таких как: малярийный плазмодий, японский энцефалит, желтая </a:t>
            </a:r>
            <a:r>
              <a:rPr lang="ru-RU" sz="2000" dirty="0" smtClean="0">
                <a:latin typeface="Times New Roman" panose="02020603050405020304" pitchFamily="18" charset="0"/>
                <a:cs typeface="Times New Roman" panose="02020603050405020304" pitchFamily="18" charset="0"/>
              </a:rPr>
              <a:t>лихорадка.</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683" y="1644129"/>
            <a:ext cx="3727710" cy="4147072"/>
          </a:xfrm>
          <a:prstGeom prst="rect">
            <a:avLst/>
          </a:prstGeom>
        </p:spPr>
      </p:pic>
      <p:sp>
        <p:nvSpPr>
          <p:cNvPr id="4" name="Прямоугольник 3"/>
          <p:cNvSpPr/>
          <p:nvPr/>
        </p:nvSpPr>
        <p:spPr>
          <a:xfrm flipH="1">
            <a:off x="8615475" y="750509"/>
            <a:ext cx="2257776" cy="769441"/>
          </a:xfrm>
          <a:prstGeom prst="rect">
            <a:avLst/>
          </a:prstGeom>
        </p:spPr>
        <p:txBody>
          <a:bodyPr wrap="square">
            <a:spAutoFit/>
          </a:bodyPr>
          <a:lstStyle/>
          <a:p>
            <a:r>
              <a:rPr lang="ru-RU" sz="4400" dirty="0" smtClean="0">
                <a:solidFill>
                  <a:srgbClr val="FF0000"/>
                </a:solidFill>
                <a:latin typeface="Times New Roman" panose="02020603050405020304" pitchFamily="18" charset="0"/>
                <a:cs typeface="Times New Roman" panose="02020603050405020304" pitchFamily="18" charset="0"/>
              </a:rPr>
              <a:t>Комар</a:t>
            </a:r>
            <a:r>
              <a:rPr lang="ru-RU" sz="4400" dirty="0" smtClean="0">
                <a:latin typeface="Times New Roman" panose="02020603050405020304" pitchFamily="18" charset="0"/>
                <a:cs typeface="Times New Roman" panose="02020603050405020304" pitchFamily="18" charset="0"/>
              </a:rPr>
              <a:t> </a:t>
            </a:r>
            <a:endParaRPr lang="ru-RU" sz="4400" dirty="0"/>
          </a:p>
        </p:txBody>
      </p:sp>
      <p:sp>
        <p:nvSpPr>
          <p:cNvPr id="5" name="Рамка 4"/>
          <p:cNvSpPr/>
          <p:nvPr/>
        </p:nvSpPr>
        <p:spPr>
          <a:xfrm>
            <a:off x="0" y="0"/>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56237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8026400" y="835378"/>
            <a:ext cx="2962440" cy="646331"/>
          </a:xfrm>
          <a:prstGeom prst="rect">
            <a:avLst/>
          </a:prstGeom>
        </p:spPr>
        <p:txBody>
          <a:bodyPr wrap="square">
            <a:spAutoFit/>
          </a:bodyPr>
          <a:lstStyle/>
          <a:p>
            <a:r>
              <a:rPr lang="ru-RU" sz="3600" b="1" dirty="0">
                <a:solidFill>
                  <a:srgbClr val="FF0000"/>
                </a:solidFill>
                <a:latin typeface="Times New Roman" panose="02020603050405020304" pitchFamily="18" charset="0"/>
                <a:cs typeface="Times New Roman" panose="02020603050405020304" pitchFamily="18" charset="0"/>
              </a:rPr>
              <a:t>Тараканы</a:t>
            </a:r>
            <a:r>
              <a:rPr lang="ru-RU" sz="3600" b="1"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2" y="1659467"/>
            <a:ext cx="3696815" cy="4075289"/>
          </a:xfrm>
          <a:prstGeom prst="rect">
            <a:avLst/>
          </a:prstGeom>
        </p:spPr>
      </p:pic>
      <p:sp>
        <p:nvSpPr>
          <p:cNvPr id="6" name="Прямоугольник 5"/>
          <p:cNvSpPr/>
          <p:nvPr/>
        </p:nvSpPr>
        <p:spPr>
          <a:xfrm>
            <a:off x="1026695" y="1443789"/>
            <a:ext cx="6384757" cy="461665"/>
          </a:xfrm>
          <a:prstGeom prst="rect">
            <a:avLst/>
          </a:prstGeom>
        </p:spPr>
        <p:txBody>
          <a:bodyPr wrap="square">
            <a:spAutoFit/>
          </a:bodyPr>
          <a:lstStyle/>
          <a:p>
            <a:endParaRPr lang="ru-RU" sz="2400" dirty="0"/>
          </a:p>
        </p:txBody>
      </p:sp>
      <p:sp>
        <p:nvSpPr>
          <p:cNvPr id="3" name="Прямоугольник 2"/>
          <p:cNvSpPr/>
          <p:nvPr/>
        </p:nvSpPr>
        <p:spPr>
          <a:xfrm>
            <a:off x="1320800" y="1443789"/>
            <a:ext cx="5785852" cy="4541949"/>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Тараканам присуща активность в ночное время суток. Любят прятаться в щелях и выходить из них в ночное время в поисках еды. Едят они тоже, что и человек, а также различные отходы и выделения человека. Заразить прусаки могут дизентерией и дифтерией, туберкулезом. Кроме этих инфекций, они переносят на себе и лапках яйца гельминтов. Обычно эти насекомые не нападают на человека и животного, но могут сгрызать частички ороговевшей кожи вокруг носа и рта у новорождённых и маленьких детей, занося инфекцию.</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Рамка 6"/>
          <p:cNvSpPr/>
          <p:nvPr/>
        </p:nvSpPr>
        <p:spPr>
          <a:xfrm>
            <a:off x="1" y="0"/>
            <a:ext cx="12192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730704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263</TotalTime>
  <Words>1156</Words>
  <Application>Microsoft Office PowerPoint</Application>
  <PresentationFormat>Широкоэкранный</PresentationFormat>
  <Paragraphs>47</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 учитель биологии                                                                            МКОУ «Новокаякентская СОШ»                                                                         Республика Дагестан                                                                                                                                                                                                          Умалатова Равганият Бийбулатовна                                                                                2017 г.</dc:title>
  <dc:creator>Ravganiyt</dc:creator>
  <cp:lastModifiedBy>Ravganiyt</cp:lastModifiedBy>
  <cp:revision>32</cp:revision>
  <dcterms:created xsi:type="dcterms:W3CDTF">2017-11-19T20:05:49Z</dcterms:created>
  <dcterms:modified xsi:type="dcterms:W3CDTF">2017-11-24T17:31:54Z</dcterms:modified>
</cp:coreProperties>
</file>