
<file path=[Content_Types].xml><?xml version="1.0" encoding="utf-8"?>
<Types xmlns="http://schemas.openxmlformats.org/package/2006/content-types">
  <Default ContentType="audio/unknown" Extension="mp3"/>
  <Default ContentType="image/png" Extension="png"/>
  <Default ContentType="image/jpeg" Extension="jpeg"/>
  <Default ContentType="application/vnd.openxmlformats-package.relationships+xml" Extension="rels"/>
  <Default ContentType="application/xml" Extension="xml"/>
  <Default ContentType="audio/wav" Extension="wav"/>
  <Default ContentType="image/vnd.ms-photo" Extension="wdp"/>
  <Default ContentType="image/gif" Extension="gif"/>
  <Default ContentType="image/jpeg" Extension="jpg"/>
  <Override ContentType="application/vnd.openxmlformats-officedocument.presentationml.presentation.main+xml" PartName="/ppt/presentation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presProps+xml" PartName="/ppt/presProp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package.core-properties+xml" PartName="/docProps/core.xml"/>
  <Override ContentType="application/vnd.openxmlformats-officedocument.extended-properties+xml" PartName="/docProps/app.xml"/>
  <Override ContentType="application/vnd.openxmlformats-officedocument.custom-properties+xml" PartName="/docProps/custom.xml"/>
</Types>
</file>

<file path=_rels/.rels><?xml version="1.0" encoding="UTF-8" standalone="yes" ?><Relationships xmlns="http://schemas.openxmlformats.org/package/2006/relationships"><Relationship Id="rId3" Target="docProps/core.xml" Type="http://schemas.openxmlformats.org/package/2006/relationships/metadata/core-properties"/><Relationship Id="rId2" Target="docProps/thumbnail.jpeg" Type="http://schemas.openxmlformats.org/package/2006/relationships/metadata/thumbnail"/><Relationship Id="rId1" Target="ppt/presentation.xml" Type="http://schemas.openxmlformats.org/officeDocument/2006/relationships/officeDocument"/><Relationship Id="rId4" Target="docProps/app.xml" Type="http://schemas.openxmlformats.org/officeDocument/2006/relationships/extended-properties"/><Relationship Id="rId5" Target="docProps/custom.xml" Type="http://schemas.openxmlformats.org/officeDocument/2006/relationships/custom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256" r:id="rId3"/>
    <p:sldId id="258" r:id="rId4"/>
    <p:sldId id="267" r:id="rId5"/>
    <p:sldId id="259" r:id="rId6"/>
    <p:sldId id="260" r:id="rId7"/>
    <p:sldId id="264" r:id="rId8"/>
    <p:sldId id="261" r:id="rId9"/>
    <p:sldId id="262" r:id="rId10"/>
    <p:sldId id="265" r:id="rId11"/>
    <p:sldId id="266" r:id="rId12"/>
    <p:sldId id="268" r:id="rId13"/>
    <p:sldId id="263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267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98D45-8C2D-4043-9EA4-E6973C6C1492}" type="datetimeFigureOut">
              <a:rPr lang="ru-RU" smtClean="0"/>
              <a:t>17.03.2013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9809E-CD29-450A-BC3A-ABEA83CE9404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98D45-8C2D-4043-9EA4-E6973C6C1492}" type="datetimeFigureOut">
              <a:rPr lang="ru-RU" smtClean="0"/>
              <a:t>17.03.2013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9809E-CD29-450A-BC3A-ABEA83CE9404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98D45-8C2D-4043-9EA4-E6973C6C1492}" type="datetimeFigureOut">
              <a:rPr lang="ru-RU" smtClean="0"/>
              <a:t>17.03.2013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9809E-CD29-450A-BC3A-ABEA83CE9404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98D45-8C2D-4043-9EA4-E6973C6C1492}" type="datetimeFigureOut">
              <a:rPr lang="ru-RU" smtClean="0"/>
              <a:t>17.03.2013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9809E-CD29-450A-BC3A-ABEA83CE940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98D45-8C2D-4043-9EA4-E6973C6C1492}" type="datetimeFigureOut">
              <a:rPr lang="ru-RU" smtClean="0"/>
              <a:t>17.03.2013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9809E-CD29-450A-BC3A-ABEA83CE9404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98D45-8C2D-4043-9EA4-E6973C6C1492}" type="datetimeFigureOut">
              <a:rPr lang="ru-RU" smtClean="0"/>
              <a:t>17.03.2013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9809E-CD29-450A-BC3A-ABEA83CE940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98D45-8C2D-4043-9EA4-E6973C6C1492}" type="datetimeFigureOut">
              <a:rPr lang="ru-RU" smtClean="0"/>
              <a:t>17.03.2013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9809E-CD29-450A-BC3A-ABEA83CE9404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98D45-8C2D-4043-9EA4-E6973C6C1492}" type="datetimeFigureOut">
              <a:rPr lang="ru-RU" smtClean="0"/>
              <a:t>17.03.2013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9809E-CD29-450A-BC3A-ABEA83CE9404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98D45-8C2D-4043-9EA4-E6973C6C1492}" type="datetimeFigureOut">
              <a:rPr lang="ru-RU" smtClean="0"/>
              <a:t>17.03.2013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9809E-CD29-450A-BC3A-ABEA83CE9404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98D45-8C2D-4043-9EA4-E6973C6C1492}" type="datetimeFigureOut">
              <a:rPr lang="ru-RU" smtClean="0"/>
              <a:t>17.03.2013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9809E-CD29-450A-BC3A-ABEA83CE940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98D45-8C2D-4043-9EA4-E6973C6C1492}" type="datetimeFigureOut">
              <a:rPr lang="ru-RU" smtClean="0"/>
              <a:t>17.03.2013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9809E-CD29-450A-BC3A-ABEA83CE940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13798D45-8C2D-4043-9EA4-E6973C6C1492}" type="datetimeFigureOut">
              <a:rPr lang="ru-RU" smtClean="0"/>
              <a:t>17.03.2013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A19809E-CD29-450A-BC3A-ABEA83CE940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microsoft.com/office/2007/relationships/hdphoto" Target="../media/hdphoto22.wdp"/><Relationship Id="rId3" Type="http://schemas.microsoft.com/office/2007/relationships/media" Target="../media/media6.mp3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5.jpeg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7.xml"/><Relationship Id="rId10" Type="http://schemas.microsoft.com/office/2007/relationships/hdphoto" Target="../media/hdphoto21.wdp"/><Relationship Id="rId4" Type="http://schemas.openxmlformats.org/officeDocument/2006/relationships/audio" Target="../media/media6.mp3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13" Type="http://schemas.microsoft.com/office/2007/relationships/hdphoto" Target="../media/hdphoto25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microsoft.com/office/2007/relationships/hdphoto" Target="../media/hdphoto23.wdp"/><Relationship Id="rId11" Type="http://schemas.microsoft.com/office/2007/relationships/hdphoto" Target="../media/hdphoto24.wdp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40.jpg"/><Relationship Id="rId9" Type="http://schemas.openxmlformats.org/officeDocument/2006/relationships/image" Target="../media/image44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7.wdp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8.png"/><Relationship Id="rId5" Type="http://schemas.microsoft.com/office/2007/relationships/hdphoto" Target="../media/hdphoto26.wdp"/><Relationship Id="rId10" Type="http://schemas.openxmlformats.org/officeDocument/2006/relationships/image" Target="../media/image38.png"/><Relationship Id="rId4" Type="http://schemas.openxmlformats.org/officeDocument/2006/relationships/image" Target="../media/image47.png"/><Relationship Id="rId9" Type="http://schemas.microsoft.com/office/2007/relationships/hdphoto" Target="../media/hdphoto28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arstyle.org/graphic/wallpappers/29596-200-animal-wallpapers.html" TargetMode="External"/><Relationship Id="rId3" Type="http://schemas.openxmlformats.org/officeDocument/2006/relationships/hyperlink" Target="http://www.psd-/" TargetMode="External"/><Relationship Id="rId7" Type="http://schemas.openxmlformats.org/officeDocument/2006/relationships/hyperlink" Target="http://turbina.ru/guide/Kazakhstan-102509/Zametki/Kazakhskaya-loshad-53545/?feed=1" TargetMode="External"/><Relationship Id="rId12" Type="http://schemas.openxmlformats.org/officeDocument/2006/relationships/hyperlink" Target="http://girls-svadba.ru/content/svadba-v-kazakhstane" TargetMode="External"/><Relationship Id="rId2" Type="http://schemas.openxmlformats.org/officeDocument/2006/relationships/hyperlink" Target="http://vk.com/inside_kz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turbina.ru/guide/Kazakhstan-10250" TargetMode="External"/><Relationship Id="rId11" Type="http://schemas.openxmlformats.org/officeDocument/2006/relationships/hyperlink" Target="http://foto.real-trick.ru/nooruz-blyuda.html" TargetMode="External"/><Relationship Id="rId5" Type="http://schemas.openxmlformats.org/officeDocument/2006/relationships/hyperlink" Target="http://pit-tamb.flyboard.ru/topic492-1185.html" TargetMode="External"/><Relationship Id="rId10" Type="http://schemas.openxmlformats.org/officeDocument/2006/relationships/hyperlink" Target="http://shimkent.info/?p=12808" TargetMode="External"/><Relationship Id="rId4" Type="http://schemas.openxmlformats.org/officeDocument/2006/relationships/hyperlink" Target="http://muzofon.com/search-&#1040;&#1089;&#1099;&#1083;&#1073;&#1077;&#1082;" TargetMode="External"/><Relationship Id="rId9" Type="http://schemas.openxmlformats.org/officeDocument/2006/relationships/hyperlink" Target="http://zhivotnye.narod.ru/horse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8.wdp"/><Relationship Id="rId18" Type="http://schemas.openxmlformats.org/officeDocument/2006/relationships/image" Target="../media/image18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openxmlformats.org/officeDocument/2006/relationships/image" Target="../media/image14.png"/><Relationship Id="rId17" Type="http://schemas.microsoft.com/office/2007/relationships/hdphoto" Target="../media/hdphoto9.wdp"/><Relationship Id="rId2" Type="http://schemas.openxmlformats.org/officeDocument/2006/relationships/image" Target="../media/image9.png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5" Type="http://schemas.openxmlformats.org/officeDocument/2006/relationships/image" Target="../media/image16.png"/><Relationship Id="rId10" Type="http://schemas.openxmlformats.org/officeDocument/2006/relationships/image" Target="../media/image13.png"/><Relationship Id="rId19" Type="http://schemas.microsoft.com/office/2007/relationships/hdphoto" Target="../media/hdphoto10.wdp"/><Relationship Id="rId4" Type="http://schemas.openxmlformats.org/officeDocument/2006/relationships/image" Target="../media/image10.png"/><Relationship Id="rId9" Type="http://schemas.microsoft.com/office/2007/relationships/hdphoto" Target="../media/hdphoto6.wdp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microsoft.com/office/2007/relationships/hdphoto" Target="../media/hdphoto11.wdp"/><Relationship Id="rId10" Type="http://schemas.openxmlformats.org/officeDocument/2006/relationships/image" Target="../media/image24.jpg"/><Relationship Id="rId4" Type="http://schemas.openxmlformats.org/officeDocument/2006/relationships/image" Target="../media/image20.png"/><Relationship Id="rId9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3.wdp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microsoft.com/office/2007/relationships/hdphoto" Target="../media/hdphoto15.wdp"/><Relationship Id="rId12" Type="http://schemas.openxmlformats.org/officeDocument/2006/relationships/image" Target="../media/image32.png"/><Relationship Id="rId2" Type="http://schemas.openxmlformats.org/officeDocument/2006/relationships/audio" Target="../media/media4.wav"/><Relationship Id="rId16" Type="http://schemas.microsoft.com/office/2007/relationships/hdphoto" Target="../media/hdphoto18.wdp"/><Relationship Id="rId1" Type="http://schemas.microsoft.com/office/2007/relationships/media" Target="../media/media4.wav"/><Relationship Id="rId6" Type="http://schemas.openxmlformats.org/officeDocument/2006/relationships/image" Target="../media/image29.png"/><Relationship Id="rId11" Type="http://schemas.microsoft.com/office/2007/relationships/hdphoto" Target="../media/hdphoto17.wdp"/><Relationship Id="rId5" Type="http://schemas.microsoft.com/office/2007/relationships/hdphoto" Target="../media/hdphoto14.wdp"/><Relationship Id="rId15" Type="http://schemas.openxmlformats.org/officeDocument/2006/relationships/image" Target="../media/image33.pn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microsoft.com/office/2007/relationships/hdphoto" Target="../media/hdphoto16.wdp"/><Relationship Id="rId1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0"/>
            <a:ext cx="7128792" cy="620688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b="1" dirty="0" smtClean="0">
                <a:ln w="38100" cmpd="dbl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Наурыз Мейрамы!</a:t>
            </a:r>
            <a:endParaRPr lang="ru-RU" b="1" dirty="0">
              <a:ln w="38100" cmpd="dbl">
                <a:solidFill>
                  <a:srgbClr val="FFC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6353944"/>
            <a:ext cx="7848872" cy="504056"/>
          </a:xfrm>
        </p:spPr>
        <p:txBody>
          <a:bodyPr>
            <a:normAutofit lnSpcReduction="1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Праздник весеннего равноденствия!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2" y="576143"/>
            <a:ext cx="9083489" cy="59050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5909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" y="11293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825" y="1568"/>
            <a:ext cx="9144000" cy="24314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Лошадь 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для казаха всегда была не только средством передвижения, мерилом богатства и одним из источников пищи. </a:t>
            </a:r>
            <a:r>
              <a:rPr lang="ru-RU" sz="2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Лошадь</a:t>
            </a:r>
            <a:r>
              <a:rPr lang="ru-RU" sz="2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-важный элемент мироощущения и жизненной философии кочевника. В жизни кочевников конь всегда ценился и занимал своё особенное, главное место. Казахи очень ценят и берегут коней.</a:t>
            </a:r>
            <a:endParaRPr lang="ru-RU" sz="2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600" y="3760612"/>
            <a:ext cx="3744416" cy="28083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667" l="0" r="9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1" y="2197230"/>
            <a:ext cx="3205597" cy="2404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907704" y="2433003"/>
            <a:ext cx="4067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rgbClr val="FFFF00"/>
                </a:solidFill>
              </a:rPr>
              <a:t>«Крылья батыра-конь».</a:t>
            </a:r>
            <a:endParaRPr lang="ru-RU" sz="2000" b="1" dirty="0">
              <a:ln w="10541" cmpd="sng">
                <a:noFill/>
                <a:prstDash val="solid"/>
              </a:ln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28200" y="4648676"/>
            <a:ext cx="3995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«Неудачливого джигита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выручает удачливый конь».</a:t>
            </a:r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1031" y="5841161"/>
            <a:ext cx="87129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«Жизнь может выдумывать всякую всячину, но если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тебя нет хорошего верного коня, это равносильно твоей смерти».</a:t>
            </a:r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Домбра-кон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7" name="Домбра-кони 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674071"/>
            <a:ext cx="3816625" cy="214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16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57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8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12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0" r="944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309040"/>
            <a:ext cx="2426920" cy="2426920"/>
          </a:xfrm>
          <a:prstGeom prst="rect">
            <a:avLst/>
          </a:prstGeom>
        </p:spPr>
      </p:pic>
      <p:pic>
        <p:nvPicPr>
          <p:cNvPr id="7" name="Домбра-скачки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965.6273"/>
                  <p14:fade ou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4704" y="2283599"/>
            <a:ext cx="2298392" cy="8111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856" y="1828374"/>
            <a:ext cx="2160240" cy="271230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06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147" y="2107749"/>
            <a:ext cx="1080756" cy="72050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062" l="0" r="85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4" y="1645695"/>
            <a:ext cx="3132464" cy="208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5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85185E-6 L 0.91389 -0.02847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694" y="-143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7.40741E-7 L 1.11111E-6 0.18866 C 1.11111E-6 0.27338 0.0368 0.37847 0.06684 0.37847 L 0.13403 0.37847 " pathEditMode="relative" rAng="0" ptsTypes="FfFF">
                                      <p:cBhvr>
                                        <p:cTn id="2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1" y="1891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3.7037E-6 L 0.16841 -0.01736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-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58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867364"/>
            <a:ext cx="4248472" cy="59978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579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8" y="2708920"/>
            <a:ext cx="3719124" cy="31697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00" b="100000" l="531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-417938"/>
            <a:ext cx="2915816" cy="38705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024" y="0"/>
            <a:ext cx="570610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Наурыз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заканчивался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Айтысом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где два акына в стихотворной форме состязались в песнях, символизируя добро и зло, уходящий старый и наступающий в день равноденствия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Новый год.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27525" y="4077072"/>
            <a:ext cx="48457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юге Казахстана народные торжества дополнялись чествованием алого цветка «кыз-галдак». 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Этому нежному созданию посвящались айтысы,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молодёжные хороводы «Алкакотан».</a:t>
            </a:r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Айтыс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328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568" y="1529210"/>
            <a:ext cx="55515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vk.com/inside_kz</a:t>
            </a:r>
            <a:r>
              <a:rPr lang="ru-RU" dirty="0" smtClean="0"/>
              <a:t> -фоны для Наурыза.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72244" y="201414"/>
            <a:ext cx="8280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Презентацию подготовила Гавриленко Татьяна Васильевна</a:t>
            </a:r>
          </a:p>
          <a:p>
            <a:r>
              <a:rPr lang="ru-RU" b="1" dirty="0" smtClean="0"/>
              <a:t>Преподаватель по классу виолончели КГКП ДМШ №1</a:t>
            </a:r>
          </a:p>
          <a:p>
            <a:r>
              <a:rPr lang="ru-RU" b="1" dirty="0" smtClean="0"/>
              <a:t>Акимата г.Усть-Каменогорска ВКО Республики Казахстан.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426704" y="1124744"/>
            <a:ext cx="46506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Ссылки на Интернет ресурсы:</a:t>
            </a:r>
            <a:endParaRPr lang="ru-RU" sz="20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5983" y="1898542"/>
            <a:ext cx="9081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www.psd-</a:t>
            </a:r>
            <a:r>
              <a:rPr lang="ru-RU" dirty="0" smtClean="0"/>
              <a:t> </a:t>
            </a:r>
            <a:r>
              <a:rPr lang="en-US" dirty="0" smtClean="0"/>
              <a:t>shablony.kz/ -</a:t>
            </a:r>
            <a:r>
              <a:rPr lang="ru-RU" dirty="0" smtClean="0"/>
              <a:t>Шаблоны к Наурызу.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7680" y="2317432"/>
            <a:ext cx="6795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muzofon.com/search</a:t>
            </a:r>
            <a:r>
              <a:rPr lang="ru-RU" dirty="0" smtClean="0">
                <a:hlinkClick r:id="rId4"/>
              </a:rPr>
              <a:t>-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415719" y="2331572"/>
            <a:ext cx="5683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-А.Енсепов-Адай-казахская домбра,</a:t>
            </a:r>
          </a:p>
          <a:p>
            <a:r>
              <a:rPr lang="ru-RU" dirty="0" smtClean="0"/>
              <a:t>Жумыр-Кулыш-казахская домбра.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2920" y="294141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pit-tamb.flyboard.ru/</a:t>
            </a:r>
            <a:r>
              <a:rPr lang="ru-RU" dirty="0" smtClean="0"/>
              <a:t>-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445220" y="2977903"/>
            <a:ext cx="3817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Картинки-скачки на лошадях.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40704" y="339078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6"/>
              </a:rPr>
              <a:t>http://</a:t>
            </a:r>
            <a:r>
              <a:rPr lang="en-US" dirty="0" smtClean="0">
                <a:hlinkClick r:id="rId6"/>
              </a:rPr>
              <a:t>turbina.ru/guide/Kazakhstan-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4315361" y="3415941"/>
            <a:ext cx="4653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Картинки-казахские игры: «Кокпар»</a:t>
            </a:r>
          </a:p>
          <a:p>
            <a:r>
              <a:rPr lang="ru-RU" dirty="0"/>
              <a:t>и</a:t>
            </a:r>
            <a:r>
              <a:rPr lang="ru-RU" dirty="0" smtClean="0"/>
              <a:t> «Аударыспак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81648" y="406227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7"/>
              </a:rPr>
              <a:t>http://</a:t>
            </a:r>
            <a:r>
              <a:rPr lang="en-US" dirty="0" smtClean="0">
                <a:hlinkClick r:id="rId7"/>
              </a:rPr>
              <a:t>turbina.ru/guide/Kazakhstan-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4235915" y="4062272"/>
            <a:ext cx="3692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Картинки-казахская лошадь.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2440" y="453366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8"/>
              </a:rPr>
              <a:t>http://</a:t>
            </a:r>
            <a:r>
              <a:rPr lang="en-US" dirty="0" smtClean="0">
                <a:hlinkClick r:id="rId8"/>
              </a:rPr>
              <a:t>arstyle.org/graphic/wallpappers/29596-200-animal-wallpapers.html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4450599" y="4810663"/>
            <a:ext cx="3703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-Картинка-казахская лошадь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30392" y="5227501"/>
            <a:ext cx="4089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9"/>
              </a:rPr>
              <a:t>http://zhivotnye.narod.ru/horse</a:t>
            </a:r>
            <a:r>
              <a:rPr lang="en-US" dirty="0" smtClean="0">
                <a:hlinkClick r:id="rId9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4052645" y="5238579"/>
            <a:ext cx="3855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-Картинка-всадник на лошади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30392" y="5596833"/>
            <a:ext cx="39318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10"/>
              </a:rPr>
              <a:t>http://shimkent.info/?</a:t>
            </a:r>
            <a:r>
              <a:rPr lang="en-US" dirty="0" smtClean="0">
                <a:hlinkClick r:id="rId10"/>
              </a:rPr>
              <a:t>p=12808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4018365" y="5615236"/>
            <a:ext cx="2770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-Картинка-Достархан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40704" y="59845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11"/>
              </a:rPr>
              <a:t>http://</a:t>
            </a:r>
            <a:r>
              <a:rPr lang="en-US" dirty="0" smtClean="0">
                <a:hlinkClick r:id="rId11"/>
              </a:rPr>
              <a:t>foto.real-trick.ru/nooruz-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158410" y="6353900"/>
            <a:ext cx="6471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12"/>
              </a:rPr>
              <a:t>http://</a:t>
            </a:r>
            <a:r>
              <a:rPr lang="en-US" dirty="0" smtClean="0">
                <a:hlinkClick r:id="rId12"/>
              </a:rPr>
              <a:t>girls-svadba.ru/content/svadba-v-kazakhstane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6302228" y="6353900"/>
            <a:ext cx="2432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-Девушки танцуют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3836845" y="6013868"/>
            <a:ext cx="3563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Картинки-казахские блюда.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118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6" y="0"/>
            <a:ext cx="9077781" cy="6879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772538" y="0"/>
            <a:ext cx="6275467" cy="1828283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2000" b="1" dirty="0" smtClean="0">
                <a:ln w="24500" cmpd="dbl">
                  <a:noFill/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Мы здесь сегодня собрались,</a:t>
            </a:r>
          </a:p>
          <a:p>
            <a:r>
              <a:rPr lang="ru-RU" sz="2000" b="1" dirty="0" smtClean="0">
                <a:ln w="24500" cmpd="dbl">
                  <a:noFill/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Чтоб встретить праздник – Наурыз!</a:t>
            </a:r>
          </a:p>
          <a:p>
            <a:r>
              <a:rPr lang="ru-RU" sz="2000" b="1" dirty="0" smtClean="0">
                <a:ln w="24500" cmpd="dbl">
                  <a:noFill/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Улыбки, шутки, звонкий смех,</a:t>
            </a:r>
          </a:p>
          <a:p>
            <a:r>
              <a:rPr lang="ru-RU" sz="2000" b="1" dirty="0" smtClean="0">
                <a:ln w="24500" cmpd="dbl">
                  <a:noFill/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Пусть радуют сегодня всех! </a:t>
            </a:r>
            <a:endParaRPr lang="ru-RU" sz="2000" b="1" dirty="0">
              <a:ln w="24500" cmpd="dbl">
                <a:noFill/>
                <a:prstDash val="solid"/>
                <a:miter lim="800000"/>
              </a:ln>
              <a:solidFill>
                <a:srgbClr val="FFFF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2040" y="1912291"/>
            <a:ext cx="5220072" cy="2875096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2000" b="1" dirty="0" smtClean="0">
                <a:ln w="1905">
                  <a:noFill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60000" endA="900" endPos="58000" dir="5400000" sy="-100000" algn="bl" rotWithShape="0"/>
                </a:effectLst>
              </a:rPr>
              <a:t>Возьмёмся за руки, друзья,</a:t>
            </a:r>
          </a:p>
          <a:p>
            <a:r>
              <a:rPr lang="ru-RU" sz="2000" b="1" dirty="0" smtClean="0">
                <a:ln w="1905">
                  <a:noFill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60000" endA="900" endPos="58000" dir="5400000" sy="-100000" algn="bl" rotWithShape="0"/>
                </a:effectLst>
              </a:rPr>
              <a:t>Ведь мы-единая семья:</a:t>
            </a:r>
          </a:p>
          <a:p>
            <a:r>
              <a:rPr lang="ru-RU" sz="2000" b="1" dirty="0" smtClean="0">
                <a:ln w="1905">
                  <a:noFill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60000" endA="900" endPos="58000" dir="5400000" sy="-100000" algn="bl" rotWithShape="0"/>
                </a:effectLst>
              </a:rPr>
              <a:t>Татарин, русский и казах,</a:t>
            </a:r>
          </a:p>
          <a:p>
            <a:r>
              <a:rPr lang="ru-RU" sz="2000" b="1" dirty="0" smtClean="0">
                <a:ln w="1905">
                  <a:noFill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60000" endA="900" endPos="58000" dir="5400000" sy="-100000" algn="bl" rotWithShape="0"/>
                </a:effectLst>
              </a:rPr>
              <a:t>Литовец, немец и поляк.</a:t>
            </a:r>
          </a:p>
          <a:p>
            <a:r>
              <a:rPr lang="ru-RU" sz="2000" b="1" dirty="0" smtClean="0">
                <a:ln w="1905">
                  <a:noFill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60000" endA="900" endPos="58000" dir="5400000" sy="-100000" algn="bl" rotWithShape="0"/>
                </a:effectLst>
              </a:rPr>
              <a:t>За нашим праздничным столом</a:t>
            </a:r>
          </a:p>
          <a:p>
            <a:r>
              <a:rPr lang="ru-RU" sz="2000" b="1" dirty="0" smtClean="0">
                <a:ln w="1905">
                  <a:noFill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60000" endA="900" endPos="58000" dir="5400000" sy="-100000" algn="bl" rotWithShape="0"/>
                </a:effectLst>
              </a:rPr>
              <a:t>Мы вместе песни запоём!</a:t>
            </a:r>
            <a:endParaRPr lang="ru-RU" sz="2000" b="1" dirty="0">
              <a:ln w="1905">
                <a:noFill/>
              </a:ln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06121" y="4335368"/>
            <a:ext cx="5441884" cy="2492896"/>
          </a:xfrm>
          <a:prstGeom prst="rect">
            <a:avLst/>
          </a:prstGeom>
          <a:noFill/>
        </p:spPr>
        <p:txBody>
          <a:bodyPr wrap="none" rtlCol="0">
            <a:prstTxWarp prst="textCanDow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2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Открыта дверь для всех гостей-</a:t>
            </a:r>
          </a:p>
          <a:p>
            <a:r>
              <a:rPr lang="ru-RU" sz="2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Для пожилых и для детей.</a:t>
            </a:r>
          </a:p>
          <a:p>
            <a:r>
              <a:rPr lang="ru-RU" sz="2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Весна навстречу нам идет,</a:t>
            </a:r>
          </a:p>
          <a:p>
            <a:r>
              <a:rPr lang="ru-RU" sz="2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Весна на праздник всех зовёт,</a:t>
            </a:r>
          </a:p>
          <a:p>
            <a:r>
              <a:rPr lang="ru-RU" sz="2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Народы самых разных стран</a:t>
            </a:r>
          </a:p>
          <a:p>
            <a:r>
              <a:rPr lang="ru-RU" sz="2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Шлют поздравленья в Казахстан!</a:t>
            </a:r>
            <a:endParaRPr lang="ru-RU" sz="20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176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894" l="976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0"/>
            <a:ext cx="1578532" cy="22036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0310" y="0"/>
            <a:ext cx="8922210" cy="2369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2400" b="1" u="sng" dirty="0" smtClean="0">
                <a:ln w="10541" cmpd="sng">
                  <a:noFill/>
                  <a:prstDash val="solid"/>
                </a:ln>
                <a:solidFill>
                  <a:srgbClr val="FFFF00"/>
                </a:solidFill>
              </a:rPr>
              <a:t>Праздник Наурыз-один из самых древних на Земле.</a:t>
            </a:r>
          </a:p>
          <a:p>
            <a:pPr algn="ctr"/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rgbClr val="FFFF00"/>
                </a:solidFill>
              </a:rPr>
              <a:t>Навруз в переводе с фарси означает «Новый день».</a:t>
            </a:r>
          </a:p>
          <a:p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rgbClr val="FFFF00"/>
                </a:solidFill>
              </a:rPr>
              <a:t>Он </a:t>
            </a:r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отмечается</a:t>
            </a:r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rgbClr val="FFFF00"/>
                </a:solidFill>
              </a:rPr>
              <a:t> уже более пяти тысяч лет как праздник Весны и обновления природы у персоязычных и некоторых тюркоязычных народов Казахстана, Средней и Малой Азии, Ирана, а также среди башкир и татар. </a:t>
            </a:r>
            <a:endParaRPr lang="ru-RU" sz="2000" b="1" dirty="0">
              <a:ln w="10541" cmpd="sng">
                <a:noFill/>
                <a:prstDash val="solid"/>
              </a:ln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67349" y="2786325"/>
            <a:ext cx="4407714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</a:t>
            </a:r>
            <a:endParaRPr lang="ru-RU" b="1" dirty="0" smtClean="0">
              <a:ln w="11430"/>
              <a:solidFill>
                <a:srgbClr val="FFFF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pic>
        <p:nvPicPr>
          <p:cNvPr id="2" name="Начало домбр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570.79"/>
                  <p14:fade ou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316" y="2348450"/>
            <a:ext cx="6197684" cy="4488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4800" y="2435365"/>
            <a:ext cx="2933600" cy="440120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2000" b="1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Его написание и произношение могут различаться в разных странах-Новруз, Навруз, Нуруз, Невруз, Наурыз и т. д. Исторические сведения об этом празднике встречаются в трудах античных и средневековых авторов.</a:t>
            </a:r>
          </a:p>
        </p:txBody>
      </p:sp>
    </p:spTree>
    <p:extLst>
      <p:ext uri="{BB962C8B-B14F-4D97-AF65-F5344CB8AC3E}">
        <p14:creationId xmlns:p14="http://schemas.microsoft.com/office/powerpoint/2010/main" val="276734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062103"/>
            <a:ext cx="914400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Наурыз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мейрамы</a:t>
            </a:r>
          </a:p>
          <a:p>
            <a:r>
              <a:rPr lang="ru-RU" dirty="0" smtClean="0">
                <a:effectLst>
                  <a:reflection blurRad="6350" stA="60000" endA="900" endPos="58000" dir="5400000" sy="-100000" algn="bl" rotWithShape="0"/>
                </a:effectLst>
              </a:rPr>
              <a:t> 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как нерелигиозный </a:t>
            </a:r>
            <a:endParaRPr lang="ru-RU" sz="2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6350" stA="60000" endA="900" endPos="58000" dir="5400000" sy="-100000" algn="bl" rotWithShape="0"/>
              </a:effectLst>
            </a:endParaRPr>
          </a:p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праздник весны</a:t>
            </a:r>
          </a:p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 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и 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обновления</a:t>
            </a:r>
          </a:p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 имеет общие</a:t>
            </a:r>
          </a:p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 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корни 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и параллели</a:t>
            </a:r>
          </a:p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 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с проводами 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зимы</a:t>
            </a:r>
          </a:p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 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и 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другими значимыми </a:t>
            </a:r>
          </a:p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моментами 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в жизни 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всех</a:t>
            </a:r>
          </a:p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 народов Казахстана.</a:t>
            </a:r>
          </a:p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 В 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народе повелось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:</a:t>
            </a:r>
          </a:p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 чем щедрее будет отмечен </a:t>
            </a:r>
          </a:p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 праздник Наурыз, </a:t>
            </a:r>
          </a:p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тем благополучнее 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пройдет год. </a:t>
            </a:r>
            <a:endParaRPr lang="ru-RU" sz="2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6350" stA="60000" endA="900" endPos="58000" dir="5400000" sy="-100000" algn="bl" rotWithShape="0"/>
              </a:effectLst>
            </a:endParaRPr>
          </a:p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Отсюда-изобилие 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праздничных обычаев и атрибутов.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 древнему летоисчислению этот день обычно совпадал с </a:t>
            </a:r>
            <a:r>
              <a:rPr lang="ru-RU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22 марта-</a:t>
            </a:r>
            <a:r>
              <a:rPr lang="ru-RU" sz="2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днем весеннего равноденствия. Поэтому казахи назвали месяц март-</a:t>
            </a:r>
            <a:r>
              <a:rPr lang="ru-RU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Наурыз. </a:t>
            </a:r>
            <a:r>
              <a:rPr lang="ru-RU" sz="2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Считалось, что в этот день происходит обновление в природе, гремит первый весенний гром, набухают почки на деревьях, буйно прорастает зелень.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57" b="89700" l="121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158465"/>
            <a:ext cx="6804248" cy="5674175"/>
          </a:xfrm>
          <a:prstGeom prst="rect">
            <a:avLst/>
          </a:prstGeom>
        </p:spPr>
      </p:pic>
      <p:pic>
        <p:nvPicPr>
          <p:cNvPr id="3" name="Начало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98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91" y="0"/>
            <a:ext cx="1758456" cy="22262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21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31" y="0"/>
            <a:ext cx="5561440" cy="704083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30615" y="1580"/>
            <a:ext cx="617669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n w="28575">
                  <a:solidFill>
                    <a:srgbClr val="FFFF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60000" endA="900" endPos="58000" dir="5400000" sy="-100000" algn="bl" rotWithShape="0"/>
                </a:effectLst>
              </a:rPr>
              <a:t>Праздничный достархан</a:t>
            </a:r>
          </a:p>
          <a:p>
            <a:pPr algn="ctr"/>
            <a:r>
              <a:rPr lang="ru-RU" sz="2400" b="1" dirty="0" smtClean="0">
                <a:ln w="28575">
                  <a:solidFill>
                    <a:srgbClr val="FFC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60000" endA="900" endPos="58000" dir="5400000" sy="-100000" algn="bl" rotWithShape="0"/>
                </a:effectLst>
              </a:rPr>
              <a:t>-скатерть с различными яствами.</a:t>
            </a:r>
            <a:endParaRPr lang="ru-RU" sz="2400" b="1" dirty="0">
              <a:ln w="28575">
                <a:solidFill>
                  <a:srgbClr val="FFC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  <a:reflection blurRad="6350" stA="60000" endA="900" endPos="58000" dir="5400000" sy="-100000" algn="bl" rotWithShape="0"/>
              </a:effectLst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61400" y1="2667" x2="99800" y2="40267"/>
                        <a14:backgroundMark x1="2400" y1="49867" x2="31800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178" y="1881908"/>
            <a:ext cx="5382745" cy="495112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486" y="1714854"/>
            <a:ext cx="2745948" cy="205946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18873" y="1396938"/>
            <a:ext cx="3823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Похлёбка-Наурыз коже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81054" y="5211857"/>
            <a:ext cx="1523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n w="9525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60000" endA="900" endPos="60000" dist="29997" dir="5400000" sy="-100000" algn="bl" rotWithShape="0"/>
                </a:effectLst>
              </a:rPr>
              <a:t>Баурсаки.</a:t>
            </a:r>
            <a:endParaRPr lang="ru-RU" b="1" dirty="0">
              <a:ln w="9525">
                <a:solidFill>
                  <a:srgbClr val="FFC000"/>
                </a:solidFill>
              </a:ln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  <a:reflection blurRad="6350" stA="60000" endA="900" endPos="60000" dist="29997" dir="5400000" sy="-100000" algn="bl" rotWithShape="0"/>
              </a:effectLst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4200" b="100000" l="10133" r="79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24" y="1054511"/>
            <a:ext cx="2821907" cy="376254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27584" y="5581189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Кумыс</a:t>
            </a:r>
            <a:endParaRPr lang="ru-RU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2276" b="77724" l="0" r="30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872" y="2967495"/>
            <a:ext cx="5023182" cy="345762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867" b="76533" l="31400" r="7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904" y="1303253"/>
            <a:ext cx="7650111" cy="573758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33" b="35467" l="25200" r="6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969" y="2015392"/>
            <a:ext cx="4482371" cy="33617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65827" y="1068980"/>
            <a:ext cx="28248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Проросшие злаки</a:t>
            </a:r>
            <a:endParaRPr lang="ru-RU" sz="20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390" y="2970709"/>
            <a:ext cx="1421686" cy="14216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05041" y="1239396"/>
            <a:ext cx="1537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Лепешки</a:t>
            </a:r>
            <a:endParaRPr lang="ru-RU" sz="20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60667" l="2500" r="8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823" y="3343867"/>
            <a:ext cx="2796075" cy="20970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067" b="100000" l="10200" r="60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953" y="2229524"/>
            <a:ext cx="5909020" cy="45174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73204" y="2419768"/>
            <a:ext cx="24416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Сумалак-халва</a:t>
            </a:r>
            <a:endParaRPr lang="ru-RU" sz="20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659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1.48148E-6 L -0.16684 -0.005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51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.02107 L -0.00729 -0.1530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0.01562 3.7037E-6 L 0.01562 0.04676 L 0.03281 0.04676 L 0.03281 0.09514 L 0.04983 0.09514 L 0.04983 0.14351 L 0.06719 0.14351 L 0.06719 0.19236 L 0.08437 0.19236 L 0.08437 0.24097 L 0.10139 0.24097 L 0.10139 0.28889 L 0.11962 0.28889 L 0.11962 0.33981 " pathEditMode="relative" rAng="0" ptsTypes="FFFFFFFFFFFFFFF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2" y="1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22222E-6 L 0.28958 -0.0018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79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00532 L 0.11771 0.00532 C 0.17049 0.00532 0.23577 -0.07616 0.23577 -0.1419 L 0.23577 -0.28889 " pathEditMode="relative" rAng="0" ptsTypes="FfFF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88" y="-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0.01823 0.2925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0" y="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85185E-6 L 0.19566 1.85185E-6 C 0.28316 1.85185E-6 0.39149 -0.10949 0.39149 -0.19815 L 0.39149 -0.39584 " pathEditMode="relative" rAng="0" ptsTypes="FfFF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66" y="-1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61608" l="968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22" y="-35024"/>
            <a:ext cx="1621381" cy="20526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41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97"/>
            <a:ext cx="5405733" cy="68436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57" y="1163154"/>
            <a:ext cx="3653818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38" y="3816398"/>
            <a:ext cx="4396829" cy="3041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701" y="3742420"/>
            <a:ext cx="4649940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680166" y="-58608"/>
            <a:ext cx="7451134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28575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Начинаются народные гуляния: дети ходят по домам и поют песни про «Наурыз», а их одаривают сладостями.</a:t>
            </a:r>
            <a:endParaRPr lang="ru-RU" sz="2400" b="1" dirty="0">
              <a:ln w="28575">
                <a:solidFill>
                  <a:srgbClr val="FFC000"/>
                </a:solidFill>
              </a:ln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06042" y="1061504"/>
            <a:ext cx="4587599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2000" b="1" dirty="0" smtClean="0">
                <a:ln w="28575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</a:rPr>
              <a:t>На улицах выступают артисты, соревнуются острословы, звучат песни и шутки. Особое внимание уделяется народным</a:t>
            </a:r>
          </a:p>
          <a:p>
            <a:r>
              <a:rPr lang="ru-RU" sz="2000" b="1" dirty="0" smtClean="0">
                <a:ln w="28575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</a:rPr>
              <a:t>играм и скачкам на лошадях.</a:t>
            </a:r>
          </a:p>
          <a:p>
            <a:r>
              <a:rPr lang="ru-RU" sz="2000" b="1" dirty="0" smtClean="0">
                <a:ln w="28575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</a:rPr>
              <a:t>День заканчивается Айтысом--состязанием акынов.</a:t>
            </a:r>
            <a:endParaRPr lang="ru-RU" sz="2000" b="1" dirty="0">
              <a:ln w="28575" cmpd="sng">
                <a:solidFill>
                  <a:srgbClr val="FFC00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9" name="Наурыз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50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379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631"/>
            <a:ext cx="6689829" cy="50288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22047" y="-124504"/>
            <a:ext cx="77219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Игры и развлечения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выполняли всегда общественные функции,</a:t>
            </a:r>
          </a:p>
          <a:p>
            <a:pPr algn="ctr"/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такие как воспитательные, военно-спортивные,</a:t>
            </a:r>
          </a:p>
          <a:p>
            <a:pPr algn="ctr"/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ритуальные, зрелищно-эстетические,</a:t>
            </a:r>
          </a:p>
          <a:p>
            <a:pPr algn="ctr"/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коммуникативные.</a:t>
            </a:r>
            <a:endParaRPr lang="ru-RU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7704" y="1611174"/>
            <a:ext cx="723629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 </a:t>
            </a:r>
            <a:r>
              <a:rPr lang="ru-RU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«Айкыш-уйкыш»</a:t>
            </a:r>
          </a:p>
          <a:p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(«друг другу навстречу».) После шутливого</a:t>
            </a:r>
          </a:p>
          <a:p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вызова ведущего, мужчина и женщина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выбегали навстречу друг другу, сталкиваясь грудь в грудь</a:t>
            </a:r>
            <a:r>
              <a:rPr lang="ru-RU" sz="2000" dirty="0" smtClean="0">
                <a:solidFill>
                  <a:srgbClr val="0070C0"/>
                </a:solidFill>
              </a:rPr>
              <a:t>.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07487" y="3265081"/>
            <a:ext cx="694826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 </a:t>
            </a:r>
            <a:r>
              <a:rPr lang="ru-RU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«Кокпар»</a:t>
            </a:r>
          </a:p>
          <a:p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Используется туша козла. Только козлиная</a:t>
            </a:r>
          </a:p>
          <a:p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шкура выдерживает усилия нескольких</a:t>
            </a:r>
          </a:p>
          <a:p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всадников, тянущих её на скаку </a:t>
            </a:r>
          </a:p>
          <a:p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разные стороны.</a:t>
            </a:r>
            <a:endParaRPr lang="ru-RU" sz="20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3448" y="4869296"/>
            <a:ext cx="6087616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 </a:t>
            </a:r>
            <a:r>
              <a:rPr lang="ru-RU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«Аударыспак»</a:t>
            </a:r>
          </a:p>
          <a:p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Джигиты перетягивали друг друга</a:t>
            </a:r>
          </a:p>
          <a:p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из седла, а если удавалось пересадить</a:t>
            </a:r>
          </a:p>
          <a:p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соперника задом наперед, его под </a:t>
            </a:r>
          </a:p>
          <a:p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хохот и шутки отправляли в свою</a:t>
            </a:r>
          </a:p>
          <a:p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группу.</a:t>
            </a:r>
          </a:p>
          <a:p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006" y="4478871"/>
            <a:ext cx="3159402" cy="23187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5290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3" y="3933056"/>
            <a:ext cx="5004943" cy="2921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979" y="1220197"/>
            <a:ext cx="2941097" cy="3393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426" r="925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614" y="525381"/>
            <a:ext cx="4439426" cy="2956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3" y="-89963"/>
            <a:ext cx="5622688" cy="3732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34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5" y="85392"/>
            <a:ext cx="5376408" cy="68064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4960" y="-89963"/>
            <a:ext cx="5239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Игры: </a:t>
            </a:r>
            <a:r>
              <a:rPr lang="ru-RU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«Аударыспак»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Ура!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080" l="625" r="7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521" y="2916984"/>
            <a:ext cx="6786653" cy="4517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747768" y="-89963"/>
            <a:ext cx="26901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«Кокпар»</a:t>
            </a:r>
            <a:endParaRPr lang="ru-RU" sz="28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648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-0.12477 L 0.34063 -0.1405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14" y="-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-0.00209 0.50208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2509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6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42 0.0213 L -0.02761 0.504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" y="24144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-0.02315 L 0.00625 -0.28287 C 0.00625 -0.39861 0.07761 -0.54051 0.13629 -0.54051 L 0.26754 -0.54051 " pathEditMode="relative" rAng="0" ptsTypes="FfFF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56" y="-2585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07407E-6 L -0.53264 -0.0240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32" y="-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0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6741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899592" y="0"/>
            <a:ext cx="5996846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3600" b="1" dirty="0" smtClean="0">
                <a:ln w="28575" cmpd="sng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60000" endA="900" endPos="60000" dist="29997" dir="5400000" sy="-100000" algn="bl" rotWithShape="0"/>
                </a:effectLst>
              </a:rPr>
              <a:t>Доскажи пословицы</a:t>
            </a:r>
            <a:endParaRPr lang="ru-RU" sz="3600" b="1" dirty="0">
              <a:ln w="28575" cmpd="sng">
                <a:solidFill>
                  <a:srgbClr val="FFC000"/>
                </a:solidFill>
                <a:prstDash val="solid"/>
              </a:ln>
              <a:solidFill>
                <a:srgbClr val="FFFF00"/>
              </a:solidFill>
              <a:effectLst>
                <a:reflection blurRad="6350" stA="60000" endA="900" endPos="60000" dist="29997" dir="5400000" sy="-10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971436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Дерево крепко корнями, а челов</a:t>
            </a:r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</a:t>
            </a:r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176" y="3061852"/>
            <a:ext cx="7063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Сила птицы в крыльях, сила человека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880" y="1680623"/>
            <a:ext cx="34868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Где хотенье, там и</a:t>
            </a:r>
            <a:endParaRPr lang="ru-RU" sz="24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53" y="2354824"/>
            <a:ext cx="46185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Стыдно не знать, стыдно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853" y="3775677"/>
            <a:ext cx="5508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Умный делу научит, а глупый</a:t>
            </a:r>
            <a:endParaRPr lang="ru-RU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22089" y="4320820"/>
            <a:ext cx="95590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Цветет бутон там, где прижился, джигит силен там, 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880" y="5346274"/>
            <a:ext cx="8646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Дружный дом-счастья полон, дружбу потерял-</a:t>
            </a:r>
            <a:endParaRPr lang="ru-RU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24" y="6289205"/>
            <a:ext cx="67072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Одна у человека мать, одна у него и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44208" y="971436"/>
            <a:ext cx="1991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друзьями.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62032" y="1680622"/>
            <a:ext cx="1582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уменье.</a:t>
            </a:r>
            <a:endParaRPr lang="ru-RU" sz="24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0" y="2354824"/>
            <a:ext cx="2218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учиться.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84775" y="3061852"/>
            <a:ext cx="1965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дружбе.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63943" y="3775676"/>
            <a:ext cx="3228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только наскучит.</a:t>
            </a:r>
            <a:endParaRPr lang="ru-RU" sz="24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62733" y="4784074"/>
            <a:ext cx="2456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где родился.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25326" y="5807938"/>
            <a:ext cx="3818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счастье расплескал.</a:t>
            </a:r>
            <a:endParaRPr lang="ru-RU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81088" y="6290987"/>
            <a:ext cx="1593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Родина.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71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3" grpId="0"/>
      <p:bldP spid="14" grpId="0"/>
      <p:bldP spid="16" grpId="0"/>
      <p:bldP spid="17" grpId="0"/>
      <p:bldP spid="18" grpId="0"/>
      <p:bldP spid="19" grpId="0"/>
      <p:bldP spid="20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1307</TotalTime>
  <Words>796</Words>
  <Application>Microsoft Office PowerPoint</Application>
  <PresentationFormat>Экран (4:3)</PresentationFormat>
  <Paragraphs>128</Paragraphs>
  <Slides>13</Slides>
  <Notes>0</Notes>
  <HiddenSlides>0</HiddenSlides>
  <MMClips>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Волна</vt:lpstr>
      <vt:lpstr>Наурыз Мейрамы!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148</cp:revision>
  <dcterms:created xsi:type="dcterms:W3CDTF">2013-03-09T10:35:33Z</dcterms:created>
  <dcterms:modified xsi:type="dcterms:W3CDTF">2013-03-17T07:47:46Z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NXPowerLiteLastOptimized" pid="2">
    <vt:lpwstr>10526904</vt:lpwstr>
  </property>
  <property fmtid="{D5CDD505-2E9C-101B-9397-08002B2CF9AE}" name="NXPowerLiteSettings" pid="3">
    <vt:lpwstr>F7000400038000</vt:lpwstr>
  </property>
  <property fmtid="{D5CDD505-2E9C-101B-9397-08002B2CF9AE}" name="NXPowerLiteVersion" pid="4">
    <vt:lpwstr>D5.0.3</vt:lpwstr>
  </property>
</Properties>
</file>