
<file path=[Content_Types].xml><?xml version="1.0" encoding="utf-8"?>
<Types xmlns="http://schemas.openxmlformats.org/package/2006/content-types">
  <Default ContentType="audio/unknown" Extension="mp3"/>
  <Default ContentType="image/png" Extension="png"/>
  <Default ContentType="image/jpeg" Extension="jpeg"/>
  <Default ContentType="application/vnd.openxmlformats-package.relationships+xml" Extension="rels"/>
  <Default ContentType="application/xml" Extension="xml"/>
  <Default ContentType="audio/wav" Extension="wav"/>
  <Default ContentType="image/vnd.ms-photo" Extension="wdp"/>
  <Default ContentType="image/gif" Extension="gif"/>
  <Default ContentType="image/jpeg" Extension="jpg"/>
  <Override ContentType="application/vnd.openxmlformats-officedocument.presentationml.presentation.main+xml" PartName="/ppt/presentation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4.xml"/>
  <Override ContentType="application/vnd.openxmlformats-officedocument.presentationml.slide+xml" PartName="/ppt/slides/slide5.xml"/>
  <Override ContentType="application/vnd.openxmlformats-officedocument.presentationml.slide+xml" PartName="/ppt/slides/slide6.xml"/>
  <Override ContentType="application/vnd.openxmlformats-officedocument.presentationml.slide+xml" PartName="/ppt/slides/slide7.xml"/>
  <Override ContentType="application/vnd.openxmlformats-officedocument.presentationml.slide+xml" PartName="/ppt/slides/slide8.xml"/>
  <Override ContentType="application/vnd.openxmlformats-officedocument.presentationml.slide+xml" PartName="/ppt/slides/slide9.xml"/>
  <Override ContentType="application/vnd.openxmlformats-officedocument.presentationml.slide+xml" PartName="/ppt/slides/slide10.xml"/>
  <Override ContentType="application/vnd.openxmlformats-officedocument.presentationml.slide+xml" PartName="/ppt/slides/slide11.xml"/>
  <Override ContentType="application/vnd.openxmlformats-officedocument.presentationml.slide+xml" PartName="/ppt/slides/slide12.xml"/>
  <Override ContentType="application/vnd.openxmlformats-officedocument.presentationml.slide+xml" PartName="/ppt/slides/slide13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11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<Relationship Id="rId3" Target="docProps/core.xml" Type="http://schemas.openxmlformats.org/package/2006/relationships/metadata/core-properties"/><Relationship Id="rId2" Target="docProps/thumbnail.jpeg" Type="http://schemas.openxmlformats.org/package/2006/relationships/metadata/thumbnail"/><Relationship Id="rId1" Target="ppt/presentation.xml" Type="http://schemas.openxmlformats.org/officeDocument/2006/relationships/officeDocument"/><Relationship Id="rId4" Target="docProps/app.xml" Type="http://schemas.openxmlformats.org/officeDocument/2006/relationships/extended-properties"/><Relationship Id="rId5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7" r:id="rId2"/>
    <p:sldId id="256" r:id="rId3"/>
    <p:sldId id="258" r:id="rId4"/>
    <p:sldId id="267" r:id="rId5"/>
    <p:sldId id="259" r:id="rId6"/>
    <p:sldId id="260" r:id="rId7"/>
    <p:sldId id="264" r:id="rId8"/>
    <p:sldId id="261" r:id="rId9"/>
    <p:sldId id="262" r:id="rId10"/>
    <p:sldId id="265" r:id="rId11"/>
    <p:sldId id="266" r:id="rId12"/>
    <p:sldId id="268" r:id="rId13"/>
    <p:sldId id="263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50" d="100"/>
          <a:sy n="50" d="100"/>
        </p:scale>
        <p:origin x="-1267" y="-77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8D45-8C2D-4043-9EA4-E6973C6C1492}" type="datetimeFigureOut">
              <a:rPr lang="ru-RU" smtClean="0"/>
              <a:t>17.03.2013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809E-CD29-450A-BC3A-ABEA83CE940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8D45-8C2D-4043-9EA4-E6973C6C1492}" type="datetimeFigureOut">
              <a:rPr lang="ru-RU" smtClean="0"/>
              <a:t>17.03.2013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809E-CD29-450A-BC3A-ABEA83CE940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8D45-8C2D-4043-9EA4-E6973C6C1492}" type="datetimeFigureOut">
              <a:rPr lang="ru-RU" smtClean="0"/>
              <a:t>17.03.2013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809E-CD29-450A-BC3A-ABEA83CE9404}" type="slidenum">
              <a:rPr lang="ru-RU" smtClean="0"/>
              <a:t>‹#›</a:t>
            </a:fld>
            <a:endParaRPr lang="ru-RU" dirty="0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8D45-8C2D-4043-9EA4-E6973C6C1492}" type="datetimeFigureOut">
              <a:rPr lang="ru-RU" smtClean="0"/>
              <a:t>17.03.2013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809E-CD29-450A-BC3A-ABEA83CE940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8D45-8C2D-4043-9EA4-E6973C6C1492}" type="datetimeFigureOut">
              <a:rPr lang="ru-RU" smtClean="0"/>
              <a:t>17.03.2013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809E-CD29-450A-BC3A-ABEA83CE940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8D45-8C2D-4043-9EA4-E6973C6C1492}" type="datetimeFigureOut">
              <a:rPr lang="ru-RU" smtClean="0"/>
              <a:t>17.03.2013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809E-CD29-450A-BC3A-ABEA83CE940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8D45-8C2D-4043-9EA4-E6973C6C1492}" type="datetimeFigureOut">
              <a:rPr lang="ru-RU" smtClean="0"/>
              <a:t>17.03.2013</a:t>
            </a:fld>
            <a:endParaRPr lang="ru-RU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809E-CD29-450A-BC3A-ABEA83CE940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8D45-8C2D-4043-9EA4-E6973C6C1492}" type="datetimeFigureOut">
              <a:rPr lang="ru-RU" smtClean="0"/>
              <a:t>17.03.2013</a:t>
            </a:fld>
            <a:endParaRPr lang="ru-RU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809E-CD29-450A-BC3A-ABEA83CE940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8D45-8C2D-4043-9EA4-E6973C6C1492}" type="datetimeFigureOut">
              <a:rPr lang="ru-RU" smtClean="0"/>
              <a:t>17.03.2013</a:t>
            </a:fld>
            <a:endParaRPr lang="ru-RU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809E-CD29-450A-BC3A-ABEA83CE9404}" type="slidenum">
              <a:rPr lang="ru-RU" smtClean="0"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8D45-8C2D-4043-9EA4-E6973C6C1492}" type="datetimeFigureOut">
              <a:rPr lang="ru-RU" smtClean="0"/>
              <a:t>17.03.2013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809E-CD29-450A-BC3A-ABEA83CE940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3798D45-8C2D-4043-9EA4-E6973C6C1492}" type="datetimeFigureOut">
              <a:rPr lang="ru-RU" smtClean="0"/>
              <a:t>17.03.2013</a:t>
            </a:fld>
            <a:endParaRPr lang="ru-RU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A19809E-CD29-450A-BC3A-ABEA83CE940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dirty="0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 dirty="0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13798D45-8C2D-4043-9EA4-E6973C6C1492}" type="datetimeFigureOut">
              <a:rPr lang="ru-RU" smtClean="0"/>
              <a:t>17.03.2013</a:t>
            </a:fld>
            <a:endParaRPr lang="ru-RU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6A19809E-CD29-450A-BC3A-ABEA83CE9404}" type="slidenum">
              <a:rPr lang="ru-RU" smtClean="0"/>
              <a:t>‹#›</a:t>
            </a:fld>
            <a:endParaRPr lang="ru-RU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microsoft.com/office/2007/relationships/hdphoto" Target="../media/hdphoto20.wdp"/><Relationship Id="rId13" Type="http://schemas.microsoft.com/office/2007/relationships/hdphoto" Target="../media/hdphoto22.wdp"/><Relationship Id="rId3" Type="http://schemas.microsoft.com/office/2007/relationships/media" Target="../media/media6.mp3"/><Relationship Id="rId7" Type="http://schemas.openxmlformats.org/officeDocument/2006/relationships/image" Target="../media/image36.png"/><Relationship Id="rId12" Type="http://schemas.openxmlformats.org/officeDocument/2006/relationships/image" Target="../media/image39.png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6" Type="http://schemas.openxmlformats.org/officeDocument/2006/relationships/image" Target="../media/image35.jpeg"/><Relationship Id="rId11" Type="http://schemas.openxmlformats.org/officeDocument/2006/relationships/image" Target="../media/image38.png"/><Relationship Id="rId5" Type="http://schemas.openxmlformats.org/officeDocument/2006/relationships/slideLayout" Target="../slideLayouts/slideLayout7.xml"/><Relationship Id="rId10" Type="http://schemas.microsoft.com/office/2007/relationships/hdphoto" Target="../media/hdphoto21.wdp"/><Relationship Id="rId4" Type="http://schemas.openxmlformats.org/officeDocument/2006/relationships/audio" Target="../media/media6.mp3"/><Relationship Id="rId9" Type="http://schemas.openxmlformats.org/officeDocument/2006/relationships/image" Target="../media/image37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gif"/><Relationship Id="rId13" Type="http://schemas.microsoft.com/office/2007/relationships/hdphoto" Target="../media/hdphoto25.wdp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42.png"/><Relationship Id="rId12" Type="http://schemas.openxmlformats.org/officeDocument/2006/relationships/image" Target="../media/image46.png"/><Relationship Id="rId2" Type="http://schemas.microsoft.com/office/2007/relationships/media" Target="../media/media7.mp3"/><Relationship Id="rId1" Type="http://schemas.openxmlformats.org/officeDocument/2006/relationships/audio" Target="NULL" TargetMode="External"/><Relationship Id="rId6" Type="http://schemas.microsoft.com/office/2007/relationships/hdphoto" Target="../media/hdphoto23.wdp"/><Relationship Id="rId11" Type="http://schemas.microsoft.com/office/2007/relationships/hdphoto" Target="../media/hdphoto24.wdp"/><Relationship Id="rId5" Type="http://schemas.openxmlformats.org/officeDocument/2006/relationships/image" Target="../media/image41.png"/><Relationship Id="rId10" Type="http://schemas.openxmlformats.org/officeDocument/2006/relationships/image" Target="../media/image45.png"/><Relationship Id="rId4" Type="http://schemas.openxmlformats.org/officeDocument/2006/relationships/image" Target="../media/image40.jpg"/><Relationship Id="rId9" Type="http://schemas.openxmlformats.org/officeDocument/2006/relationships/image" Target="../media/image44.gif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slideLayout" Target="../slideLayouts/slideLayout7.xml"/><Relationship Id="rId7" Type="http://schemas.microsoft.com/office/2007/relationships/hdphoto" Target="../media/hdphoto27.wdp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6" Type="http://schemas.openxmlformats.org/officeDocument/2006/relationships/image" Target="../media/image48.png"/><Relationship Id="rId5" Type="http://schemas.microsoft.com/office/2007/relationships/hdphoto" Target="../media/hdphoto26.wdp"/><Relationship Id="rId10" Type="http://schemas.openxmlformats.org/officeDocument/2006/relationships/image" Target="../media/image38.png"/><Relationship Id="rId4" Type="http://schemas.openxmlformats.org/officeDocument/2006/relationships/image" Target="../media/image47.png"/><Relationship Id="rId9" Type="http://schemas.microsoft.com/office/2007/relationships/hdphoto" Target="../media/hdphoto28.wdp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hyperlink" Target="http://arstyle.org/graphic/wallpappers/29596-200-animal-wallpapers.html" TargetMode="External"/><Relationship Id="rId3" Type="http://schemas.openxmlformats.org/officeDocument/2006/relationships/hyperlink" Target="http://www.psd-/" TargetMode="External"/><Relationship Id="rId7" Type="http://schemas.openxmlformats.org/officeDocument/2006/relationships/hyperlink" Target="http://turbina.ru/guide/Kazakhstan-102509/Zametki/Kazakhskaya-loshad-53545/?feed=1" TargetMode="External"/><Relationship Id="rId12" Type="http://schemas.openxmlformats.org/officeDocument/2006/relationships/hyperlink" Target="http://girls-svadba.ru/content/svadba-v-kazakhstane" TargetMode="External"/><Relationship Id="rId2" Type="http://schemas.openxmlformats.org/officeDocument/2006/relationships/hyperlink" Target="http://vk.com/inside_kz" TargetMode="External"/><Relationship Id="rId1" Type="http://schemas.openxmlformats.org/officeDocument/2006/relationships/slideLayout" Target="../slideLayouts/slideLayout7.xml"/><Relationship Id="rId6" Type="http://schemas.openxmlformats.org/officeDocument/2006/relationships/hyperlink" Target="http://turbina.ru/guide/Kazakhstan-10250" TargetMode="External"/><Relationship Id="rId11" Type="http://schemas.openxmlformats.org/officeDocument/2006/relationships/hyperlink" Target="http://foto.real-trick.ru/nooruz-blyuda.html" TargetMode="External"/><Relationship Id="rId5" Type="http://schemas.openxmlformats.org/officeDocument/2006/relationships/hyperlink" Target="http://pit-tamb.flyboard.ru/topic492-1185.html" TargetMode="External"/><Relationship Id="rId10" Type="http://schemas.openxmlformats.org/officeDocument/2006/relationships/hyperlink" Target="http://shimkent.info/?p=12808" TargetMode="External"/><Relationship Id="rId4" Type="http://schemas.openxmlformats.org/officeDocument/2006/relationships/hyperlink" Target="http://muzofon.com/search-&#1040;&#1089;&#1099;&#1083;&#1073;&#1077;&#1082;" TargetMode="External"/><Relationship Id="rId9" Type="http://schemas.openxmlformats.org/officeDocument/2006/relationships/hyperlink" Target="http://zhivotnye.narod.ru/horse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6.gif"/><Relationship Id="rId2" Type="http://schemas.microsoft.com/office/2007/relationships/media" Target="../media/media1.mp3"/><Relationship Id="rId1" Type="http://schemas.openxmlformats.org/officeDocument/2006/relationships/audio" Target="NULL" TargetMode="External"/><Relationship Id="rId6" Type="http://schemas.openxmlformats.org/officeDocument/2006/relationships/image" Target="../media/image5.png"/><Relationship Id="rId5" Type="http://schemas.microsoft.com/office/2007/relationships/hdphoto" Target="../media/hdphoto1.wdp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6" Type="http://schemas.openxmlformats.org/officeDocument/2006/relationships/image" Target="../media/image8.png"/><Relationship Id="rId5" Type="http://schemas.microsoft.com/office/2007/relationships/hdphoto" Target="../media/hdphoto2.wdp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13" Type="http://schemas.microsoft.com/office/2007/relationships/hdphoto" Target="../media/hdphoto8.wdp"/><Relationship Id="rId18" Type="http://schemas.openxmlformats.org/officeDocument/2006/relationships/image" Target="../media/image18.png"/><Relationship Id="rId3" Type="http://schemas.microsoft.com/office/2007/relationships/hdphoto" Target="../media/hdphoto3.wdp"/><Relationship Id="rId7" Type="http://schemas.microsoft.com/office/2007/relationships/hdphoto" Target="../media/hdphoto5.wdp"/><Relationship Id="rId12" Type="http://schemas.openxmlformats.org/officeDocument/2006/relationships/image" Target="../media/image14.png"/><Relationship Id="rId17" Type="http://schemas.microsoft.com/office/2007/relationships/hdphoto" Target="../media/hdphoto9.wdp"/><Relationship Id="rId2" Type="http://schemas.openxmlformats.org/officeDocument/2006/relationships/image" Target="../media/image9.png"/><Relationship Id="rId16" Type="http://schemas.openxmlformats.org/officeDocument/2006/relationships/image" Target="../media/image17.png"/><Relationship Id="rId20" Type="http://schemas.openxmlformats.org/officeDocument/2006/relationships/image" Target="../media/image19.png"/><Relationship Id="rId1" Type="http://schemas.openxmlformats.org/officeDocument/2006/relationships/slideLayout" Target="../slideLayouts/slideLayout9.xml"/><Relationship Id="rId6" Type="http://schemas.openxmlformats.org/officeDocument/2006/relationships/image" Target="../media/image11.png"/><Relationship Id="rId11" Type="http://schemas.microsoft.com/office/2007/relationships/hdphoto" Target="../media/hdphoto7.wdp"/><Relationship Id="rId5" Type="http://schemas.microsoft.com/office/2007/relationships/hdphoto" Target="../media/hdphoto4.wdp"/><Relationship Id="rId15" Type="http://schemas.openxmlformats.org/officeDocument/2006/relationships/image" Target="../media/image16.png"/><Relationship Id="rId10" Type="http://schemas.openxmlformats.org/officeDocument/2006/relationships/image" Target="../media/image13.png"/><Relationship Id="rId19" Type="http://schemas.microsoft.com/office/2007/relationships/hdphoto" Target="../media/hdphoto10.wdp"/><Relationship Id="rId4" Type="http://schemas.openxmlformats.org/officeDocument/2006/relationships/image" Target="../media/image10.png"/><Relationship Id="rId9" Type="http://schemas.microsoft.com/office/2007/relationships/hdphoto" Target="../media/hdphoto6.wdp"/><Relationship Id="rId1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.jpg"/><Relationship Id="rId3" Type="http://schemas.openxmlformats.org/officeDocument/2006/relationships/slideLayout" Target="../slideLayouts/slideLayout7.xml"/><Relationship Id="rId7" Type="http://schemas.microsoft.com/office/2007/relationships/hdphoto" Target="../media/hdphoto1.wdp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6" Type="http://schemas.openxmlformats.org/officeDocument/2006/relationships/image" Target="../media/image21.png"/><Relationship Id="rId11" Type="http://schemas.openxmlformats.org/officeDocument/2006/relationships/image" Target="../media/image25.png"/><Relationship Id="rId5" Type="http://schemas.microsoft.com/office/2007/relationships/hdphoto" Target="../media/hdphoto11.wdp"/><Relationship Id="rId10" Type="http://schemas.openxmlformats.org/officeDocument/2006/relationships/image" Target="../media/image24.jpg"/><Relationship Id="rId4" Type="http://schemas.openxmlformats.org/officeDocument/2006/relationships/image" Target="../media/image20.png"/><Relationship Id="rId9" Type="http://schemas.openxmlformats.org/officeDocument/2006/relationships/image" Target="../media/image23.jpg"/></Relationships>
</file>

<file path=ppt/slides/_rels/slide7.xml.rels><?xml version="1.0" encoding="UTF-8" standalone="yes"?>
<Relationships xmlns="http://schemas.openxmlformats.org/package/2006/relationships"><Relationship Id="rId3" Type="http://schemas.microsoft.com/office/2007/relationships/hdphoto" Target="../media/hdphoto12.wdp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5" Type="http://schemas.microsoft.com/office/2007/relationships/hdphoto" Target="../media/hdphoto13.wdp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0.png"/><Relationship Id="rId13" Type="http://schemas.microsoft.com/office/2007/relationships/hdphoto" Target="../media/hdphoto1.wdp"/><Relationship Id="rId3" Type="http://schemas.openxmlformats.org/officeDocument/2006/relationships/slideLayout" Target="../slideLayouts/slideLayout7.xml"/><Relationship Id="rId7" Type="http://schemas.microsoft.com/office/2007/relationships/hdphoto" Target="../media/hdphoto15.wdp"/><Relationship Id="rId12" Type="http://schemas.openxmlformats.org/officeDocument/2006/relationships/image" Target="../media/image32.png"/><Relationship Id="rId2" Type="http://schemas.openxmlformats.org/officeDocument/2006/relationships/audio" Target="../media/media4.wav"/><Relationship Id="rId16" Type="http://schemas.microsoft.com/office/2007/relationships/hdphoto" Target="../media/hdphoto18.wdp"/><Relationship Id="rId1" Type="http://schemas.microsoft.com/office/2007/relationships/media" Target="../media/media4.wav"/><Relationship Id="rId6" Type="http://schemas.openxmlformats.org/officeDocument/2006/relationships/image" Target="../media/image29.png"/><Relationship Id="rId11" Type="http://schemas.microsoft.com/office/2007/relationships/hdphoto" Target="../media/hdphoto17.wdp"/><Relationship Id="rId5" Type="http://schemas.microsoft.com/office/2007/relationships/hdphoto" Target="../media/hdphoto14.wdp"/><Relationship Id="rId15" Type="http://schemas.openxmlformats.org/officeDocument/2006/relationships/image" Target="../media/image33.png"/><Relationship Id="rId10" Type="http://schemas.openxmlformats.org/officeDocument/2006/relationships/image" Target="../media/image31.png"/><Relationship Id="rId4" Type="http://schemas.openxmlformats.org/officeDocument/2006/relationships/image" Target="../media/image28.png"/><Relationship Id="rId9" Type="http://schemas.microsoft.com/office/2007/relationships/hdphoto" Target="../media/hdphoto16.wdp"/><Relationship Id="rId1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9.wdp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259632" y="0"/>
            <a:ext cx="7128792" cy="620688"/>
          </a:xfrm>
        </p:spPr>
        <p:txBody>
          <a:bodyPr>
            <a:normAutofit fontScale="90000"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b="1" dirty="0" smtClean="0">
                <a:ln w="38100" cmpd="dbl">
                  <a:solidFill>
                    <a:srgbClr val="FFC000"/>
                  </a:solidFill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Наурыз Мейрамы!</a:t>
            </a:r>
            <a:endParaRPr lang="ru-RU" b="1" dirty="0">
              <a:ln w="38100" cmpd="dbl">
                <a:solidFill>
                  <a:srgbClr val="FFC000"/>
                </a:solidFill>
                <a:prstDash val="solid"/>
                <a:miter lim="800000"/>
              </a:ln>
              <a:solidFill>
                <a:srgbClr val="FFFF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755576" y="6353944"/>
            <a:ext cx="7848872" cy="504056"/>
          </a:xfrm>
        </p:spPr>
        <p:txBody>
          <a:bodyPr>
            <a:normAutofit lnSpcReduction="1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angle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+mj-lt"/>
              </a:rPr>
              <a:t>Праздник весеннего равноденствия!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+mj-lt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232" y="576143"/>
            <a:ext cx="9083489" cy="590501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359099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5" y="11293"/>
            <a:ext cx="9144000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825" y="1568"/>
            <a:ext cx="9144000" cy="2431435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Лошадь </a:t>
            </a:r>
          </a:p>
          <a:p>
            <a:pPr algn="ctr"/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для казаха всегда была не только средством передвижения, мерилом богатства и одним из источников пищи. </a:t>
            </a:r>
            <a:r>
              <a:rPr lang="ru-RU" sz="24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Лошадь</a:t>
            </a:r>
            <a:r>
              <a:rPr lang="ru-RU" sz="2000" b="1" dirty="0" smtClean="0">
                <a:ln w="11430"/>
                <a:solidFill>
                  <a:srgbClr val="FF00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-важный элемент мироощущения и жизненной философии кочевника. В жизни кочевников конь всегда ценился и занимал своё особенное, главное место. Казахи очень ценят и берегут коней.</a:t>
            </a:r>
            <a:endParaRPr lang="ru-RU" sz="2000" b="1" dirty="0">
              <a:ln w="11430"/>
              <a:solidFill>
                <a:srgbClr val="FF00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828600" y="3760612"/>
            <a:ext cx="3744416" cy="2808312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9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0" b="98667" l="0" r="91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821" y="2197230"/>
            <a:ext cx="3205597" cy="24041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1907704" y="2433003"/>
            <a:ext cx="4067944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ln w="10541" cmpd="sng">
                  <a:noFill/>
                  <a:prstDash val="solid"/>
                </a:ln>
                <a:solidFill>
                  <a:srgbClr val="FFFF00"/>
                </a:solidFill>
              </a:rPr>
              <a:t>«Крылья батыра-конь».</a:t>
            </a:r>
            <a:endParaRPr lang="ru-RU" sz="2000" b="1" dirty="0">
              <a:ln w="10541" cmpd="sng">
                <a:noFill/>
                <a:prstDash val="solid"/>
              </a:ln>
              <a:solidFill>
                <a:srgbClr val="FFFF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328200" y="4648676"/>
            <a:ext cx="399593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«Неудачливого джигита</a:t>
            </a:r>
          </a:p>
          <a:p>
            <a:pPr algn="ctr"/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выручает удачливый конь».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31031" y="5841161"/>
            <a:ext cx="8712969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«Жизнь может выдумывать всякую всячину, но если</a:t>
            </a:r>
          </a:p>
          <a:p>
            <a:pPr algn="ctr"/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у тебя нет хорошего верного коня, это равносильно твоей смерти».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Домбра-кони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7" name="Домбра-кони 2.mp3">
            <a:hlinkClick r:id="" action="ppaction://media"/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48064" y="2674071"/>
            <a:ext cx="3816625" cy="21441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851672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575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18575"/>
                            </p:stCondLst>
                            <p:childTnLst>
                              <p:par>
                                <p:cTn id="8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9" dur="1881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9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6" presetClass="entr" presetSubtype="16" fill="hold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7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  <p:audio>
              <p:cMediaNode vol="80000" showWhenStopped="0">
                <p:cTn id="3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6112"/>
            <a:ext cx="9144000" cy="6858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0" b="90000" l="0" r="944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0192" y="1309040"/>
            <a:ext cx="2426920" cy="2426920"/>
          </a:xfrm>
          <a:prstGeom prst="rect">
            <a:avLst/>
          </a:prstGeom>
        </p:spPr>
      </p:pic>
      <p:pic>
        <p:nvPicPr>
          <p:cNvPr id="7" name="Домбра-скачки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5965.6273"/>
                  <p14:fade out="500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764704" y="2283599"/>
            <a:ext cx="2298392" cy="811198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9856" y="1828374"/>
            <a:ext cx="2160240" cy="2712301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90667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87147" y="2107749"/>
            <a:ext cx="1080756" cy="720504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99062" l="0" r="8537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44" y="1645695"/>
            <a:ext cx="3132464" cy="20870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378575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2196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5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5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42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" dur="5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0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1.85185E-6 L 0.91389 -0.02847 " pathEditMode="relative" rAng="0" ptsTypes="AA">
                                      <p:cBhvr>
                                        <p:cTn id="20" dur="5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5694" y="-1435"/>
                                    </p:animMotion>
                                  </p:childTnLst>
                                </p:cTn>
                              </p:par>
                              <p:par>
                                <p:cTn id="21" presetID="36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11111E-6 -7.40741E-7 L 1.11111E-6 0.18866 C 1.11111E-6 0.27338 0.0368 0.37847 0.06684 0.37847 L 0.13403 0.37847 " pathEditMode="relative" rAng="0" ptsTypes="FfFF">
                                      <p:cBhvr>
                                        <p:cTn id="22" dur="5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6701" y="18912"/>
                                    </p:animMotion>
                                  </p:childTnLst>
                                </p:cTn>
                              </p:par>
                              <p:par>
                                <p:cTn id="23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4" dur="5000" fill="hold"/>
                                        <p:tgtEl>
                                          <p:spTgt spid="8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5" presetID="63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88889E-6 -3.7037E-6 L 0.16841 -0.01736 " pathEditMode="relative" rAng="0" ptsTypes="AA">
                                      <p:cBhvr>
                                        <p:cTn id="26" dur="5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8420" y="-88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58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79712" y="867364"/>
            <a:ext cx="4248472" cy="599784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57955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528" y="2708920"/>
            <a:ext cx="3719124" cy="3169708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4000" b="100000" l="531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28184" y="-417938"/>
            <a:ext cx="2915816" cy="3870552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18024" y="0"/>
            <a:ext cx="5706104" cy="24929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Наурыз</a:t>
            </a:r>
          </a:p>
          <a:p>
            <a:pPr algn="ctr"/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заканчивался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Айтысом</a:t>
            </a:r>
            <a:r>
              <a:rPr lang="ru-RU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,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два акына в стихотворной форме состязались в песнях, символизируя добро и зло, уходящий старый и наступающий в день равноденствия </a:t>
            </a:r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Новый год.</a:t>
            </a:r>
            <a:endParaRPr lang="ru-RU" sz="24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27525" y="4077072"/>
            <a:ext cx="4845732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 юге Казахстана народные торжества дополнялись чествованием алого цветка «кыз-галдак». </a:t>
            </a:r>
          </a:p>
          <a:p>
            <a:pPr algn="ctr"/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Этому нежному созданию посвящались айтысы,</a:t>
            </a:r>
          </a:p>
          <a:p>
            <a:pPr algn="ctr"/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молодёжные хороводы «Алкакотан».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8" name="Айтыс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0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0328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5445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568" y="1529210"/>
            <a:ext cx="55515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2"/>
              </a:rPr>
              <a:t>http://</a:t>
            </a:r>
            <a:r>
              <a:rPr lang="en-US" dirty="0" smtClean="0">
                <a:hlinkClick r:id="rId2"/>
              </a:rPr>
              <a:t>vk.com/inside_kz</a:t>
            </a:r>
            <a:r>
              <a:rPr lang="ru-RU" dirty="0" smtClean="0"/>
              <a:t> -фоны для Наурыза.</a:t>
            </a:r>
            <a:endParaRPr lang="ru-RU" dirty="0"/>
          </a:p>
        </p:txBody>
      </p:sp>
      <p:sp>
        <p:nvSpPr>
          <p:cNvPr id="3" name="TextBox 2"/>
          <p:cNvSpPr txBox="1"/>
          <p:nvPr/>
        </p:nvSpPr>
        <p:spPr>
          <a:xfrm>
            <a:off x="572244" y="201414"/>
            <a:ext cx="828092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dirty="0" smtClean="0"/>
              <a:t>Презентацию подготовила Гавриленко Татьяна Васильевна</a:t>
            </a:r>
          </a:p>
          <a:p>
            <a:r>
              <a:rPr lang="ru-RU" b="1" dirty="0" smtClean="0"/>
              <a:t>Преподаватель по классу виолончели КГКП ДМШ №1</a:t>
            </a:r>
          </a:p>
          <a:p>
            <a:r>
              <a:rPr lang="ru-RU" b="1" dirty="0" smtClean="0"/>
              <a:t>Акимата г.Усть-Каменогорска ВКО Республики Казахстан.</a:t>
            </a:r>
            <a:endParaRPr lang="ru-RU" b="1" dirty="0"/>
          </a:p>
        </p:txBody>
      </p:sp>
      <p:sp>
        <p:nvSpPr>
          <p:cNvPr id="4" name="TextBox 3"/>
          <p:cNvSpPr txBox="1"/>
          <p:nvPr/>
        </p:nvSpPr>
        <p:spPr>
          <a:xfrm>
            <a:off x="2426704" y="1124744"/>
            <a:ext cx="465063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/>
              <a:t>Ссылки на Интернет ресурсы:</a:t>
            </a:r>
            <a:endParaRPr lang="ru-RU" sz="20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35983" y="1898542"/>
            <a:ext cx="90810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3"/>
              </a:rPr>
              <a:t>http://</a:t>
            </a:r>
            <a:r>
              <a:rPr lang="en-US" dirty="0" smtClean="0">
                <a:hlinkClick r:id="rId3"/>
              </a:rPr>
              <a:t>www.psd-</a:t>
            </a:r>
            <a:r>
              <a:rPr lang="ru-RU" dirty="0" smtClean="0"/>
              <a:t> </a:t>
            </a:r>
            <a:r>
              <a:rPr lang="en-US" dirty="0" smtClean="0"/>
              <a:t>shablony.kz/ -</a:t>
            </a:r>
            <a:r>
              <a:rPr lang="ru-RU" dirty="0" smtClean="0"/>
              <a:t>Шаблоны к Наурызу.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47680" y="2317432"/>
            <a:ext cx="679508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hlinkClick r:id="rId4"/>
              </a:rPr>
              <a:t>http://</a:t>
            </a:r>
            <a:r>
              <a:rPr lang="en-US" dirty="0" smtClean="0">
                <a:hlinkClick r:id="rId4"/>
              </a:rPr>
              <a:t>muzofon.com/search</a:t>
            </a:r>
            <a:r>
              <a:rPr lang="ru-RU" dirty="0" smtClean="0">
                <a:hlinkClick r:id="rId4"/>
              </a:rPr>
              <a:t>-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415719" y="2331572"/>
            <a:ext cx="568354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-А.Енсепов-Адай-казахская домбра,</a:t>
            </a:r>
          </a:p>
          <a:p>
            <a:r>
              <a:rPr lang="ru-RU" dirty="0" smtClean="0"/>
              <a:t>Жумыр-Кулыш-казахская домбра.</a:t>
            </a:r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62920" y="294141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5"/>
              </a:rPr>
              <a:t>http://</a:t>
            </a:r>
            <a:r>
              <a:rPr lang="en-US" dirty="0" smtClean="0">
                <a:hlinkClick r:id="rId5"/>
              </a:rPr>
              <a:t>pit-tamb.flyboard.ru/</a:t>
            </a:r>
            <a:r>
              <a:rPr lang="ru-RU" dirty="0" smtClean="0"/>
              <a:t>-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3445220" y="2977903"/>
            <a:ext cx="38170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Картинки-скачки на лошадях.</a:t>
            </a:r>
            <a:endParaRPr lang="ru-RU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140704" y="3390786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6"/>
              </a:rPr>
              <a:t>http://</a:t>
            </a:r>
            <a:r>
              <a:rPr lang="en-US" dirty="0" smtClean="0">
                <a:hlinkClick r:id="rId6"/>
              </a:rPr>
              <a:t>turbina.ru/guide/Kazakhstan-</a:t>
            </a:r>
            <a:endParaRPr lang="ru-RU" dirty="0"/>
          </a:p>
        </p:txBody>
      </p:sp>
      <p:sp>
        <p:nvSpPr>
          <p:cNvPr id="12" name="TextBox 11"/>
          <p:cNvSpPr txBox="1"/>
          <p:nvPr/>
        </p:nvSpPr>
        <p:spPr>
          <a:xfrm>
            <a:off x="4315361" y="3415941"/>
            <a:ext cx="465383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Картинки-казахские игры: «Кокпар»</a:t>
            </a:r>
          </a:p>
          <a:p>
            <a:r>
              <a:rPr lang="ru-RU" dirty="0"/>
              <a:t>и</a:t>
            </a:r>
            <a:r>
              <a:rPr lang="ru-RU" dirty="0" smtClean="0"/>
              <a:t> «Аударыспак</a:t>
            </a:r>
            <a:endParaRPr lang="ru-RU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81648" y="4062272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7"/>
              </a:rPr>
              <a:t>http://</a:t>
            </a:r>
            <a:r>
              <a:rPr lang="en-US" dirty="0" smtClean="0">
                <a:hlinkClick r:id="rId7"/>
              </a:rPr>
              <a:t>turbina.ru/guide/Kazakhstan-</a:t>
            </a:r>
            <a:endParaRPr lang="ru-RU" dirty="0"/>
          </a:p>
        </p:txBody>
      </p:sp>
      <p:sp>
        <p:nvSpPr>
          <p:cNvPr id="14" name="TextBox 13"/>
          <p:cNvSpPr txBox="1"/>
          <p:nvPr/>
        </p:nvSpPr>
        <p:spPr>
          <a:xfrm>
            <a:off x="4235915" y="4062272"/>
            <a:ext cx="369203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Картинки-казахская лошадь.</a:t>
            </a:r>
            <a:endParaRPr lang="ru-RU" dirty="0"/>
          </a:p>
        </p:txBody>
      </p:sp>
      <p:sp>
        <p:nvSpPr>
          <p:cNvPr id="15" name="Прямоугольник 14"/>
          <p:cNvSpPr/>
          <p:nvPr/>
        </p:nvSpPr>
        <p:spPr>
          <a:xfrm>
            <a:off x="72440" y="4533664"/>
            <a:ext cx="4572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8"/>
              </a:rPr>
              <a:t>http://</a:t>
            </a:r>
            <a:r>
              <a:rPr lang="en-US" dirty="0" smtClean="0">
                <a:hlinkClick r:id="rId8"/>
              </a:rPr>
              <a:t>arstyle.org/graphic/wallpappers/29596-200-animal-wallpapers.html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6" name="TextBox 15"/>
          <p:cNvSpPr txBox="1"/>
          <p:nvPr/>
        </p:nvSpPr>
        <p:spPr>
          <a:xfrm>
            <a:off x="4450599" y="4810663"/>
            <a:ext cx="370325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-Картинка-казахская лошадь</a:t>
            </a:r>
            <a:endParaRPr lang="ru-RU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30392" y="5227501"/>
            <a:ext cx="40896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9"/>
              </a:rPr>
              <a:t>http://zhivotnye.narod.ru/horse</a:t>
            </a:r>
            <a:r>
              <a:rPr lang="en-US" dirty="0" smtClean="0">
                <a:hlinkClick r:id="rId9"/>
              </a:rPr>
              <a:t>/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18" name="TextBox 17"/>
          <p:cNvSpPr txBox="1"/>
          <p:nvPr/>
        </p:nvSpPr>
        <p:spPr>
          <a:xfrm>
            <a:off x="4052645" y="5238579"/>
            <a:ext cx="38555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-Картинка-всадник на лошади</a:t>
            </a:r>
            <a:endParaRPr lang="ru-RU" dirty="0"/>
          </a:p>
        </p:txBody>
      </p:sp>
      <p:sp>
        <p:nvSpPr>
          <p:cNvPr id="19" name="Прямоугольник 18"/>
          <p:cNvSpPr/>
          <p:nvPr/>
        </p:nvSpPr>
        <p:spPr>
          <a:xfrm>
            <a:off x="130392" y="5596833"/>
            <a:ext cx="393184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10"/>
              </a:rPr>
              <a:t>http://shimkent.info/?</a:t>
            </a:r>
            <a:r>
              <a:rPr lang="en-US" dirty="0" smtClean="0">
                <a:hlinkClick r:id="rId10"/>
              </a:rPr>
              <a:t>p=12808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0" name="TextBox 19"/>
          <p:cNvSpPr txBox="1"/>
          <p:nvPr/>
        </p:nvSpPr>
        <p:spPr>
          <a:xfrm>
            <a:off x="4018365" y="5615236"/>
            <a:ext cx="277031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-Картинка-Достархан</a:t>
            </a:r>
            <a:endParaRPr lang="ru-RU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40704" y="5984568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dirty="0">
                <a:hlinkClick r:id="rId11"/>
              </a:rPr>
              <a:t>http://</a:t>
            </a:r>
            <a:r>
              <a:rPr lang="en-US" dirty="0" smtClean="0">
                <a:hlinkClick r:id="rId11"/>
              </a:rPr>
              <a:t>foto.real-trick.ru/nooruz-</a:t>
            </a:r>
            <a:endParaRPr lang="ru-RU" dirty="0"/>
          </a:p>
        </p:txBody>
      </p:sp>
      <p:sp>
        <p:nvSpPr>
          <p:cNvPr id="21" name="TextBox 20"/>
          <p:cNvSpPr txBox="1"/>
          <p:nvPr/>
        </p:nvSpPr>
        <p:spPr>
          <a:xfrm>
            <a:off x="158410" y="6353900"/>
            <a:ext cx="647132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hlinkClick r:id="rId12"/>
              </a:rPr>
              <a:t>http://</a:t>
            </a:r>
            <a:r>
              <a:rPr lang="en-US" dirty="0" smtClean="0">
                <a:hlinkClick r:id="rId12"/>
              </a:rPr>
              <a:t>girls-svadba.ru/content/svadba-v-kazakhstane</a:t>
            </a:r>
            <a:r>
              <a:rPr lang="ru-RU" dirty="0" smtClean="0"/>
              <a:t> </a:t>
            </a:r>
            <a:endParaRPr lang="ru-RU" dirty="0"/>
          </a:p>
        </p:txBody>
      </p:sp>
      <p:sp>
        <p:nvSpPr>
          <p:cNvPr id="23" name="TextBox 22"/>
          <p:cNvSpPr txBox="1"/>
          <p:nvPr/>
        </p:nvSpPr>
        <p:spPr>
          <a:xfrm>
            <a:off x="6302228" y="6353900"/>
            <a:ext cx="243207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-Девушки танцуют</a:t>
            </a:r>
            <a:endParaRPr lang="ru-RU" dirty="0"/>
          </a:p>
        </p:txBody>
      </p:sp>
      <p:sp>
        <p:nvSpPr>
          <p:cNvPr id="24" name="TextBox 23"/>
          <p:cNvSpPr txBox="1"/>
          <p:nvPr/>
        </p:nvSpPr>
        <p:spPr>
          <a:xfrm>
            <a:off x="3836845" y="6013868"/>
            <a:ext cx="35637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dirty="0" smtClean="0"/>
              <a:t>Картинки-казахские блюда.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5011844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36" y="0"/>
            <a:ext cx="9077781" cy="687946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TextBox 4"/>
          <p:cNvSpPr txBox="1"/>
          <p:nvPr/>
        </p:nvSpPr>
        <p:spPr>
          <a:xfrm>
            <a:off x="2772538" y="0"/>
            <a:ext cx="6275467" cy="1828283"/>
          </a:xfrm>
          <a:prstGeom prst="rect">
            <a:avLst/>
          </a:prstGeom>
          <a:noFill/>
        </p:spPr>
        <p:txBody>
          <a:bodyPr wrap="square" rtlCol="0">
            <a:prstTxWarp prst="textPlai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2000" b="1" dirty="0" smtClean="0">
                <a:ln w="24500" cmpd="dbl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Мы здесь сегодня собрались,</a:t>
            </a:r>
          </a:p>
          <a:p>
            <a:r>
              <a:rPr lang="ru-RU" sz="2000" b="1" dirty="0" smtClean="0">
                <a:ln w="24500" cmpd="dbl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Чтоб встретить праздник – Наурыз!</a:t>
            </a:r>
          </a:p>
          <a:p>
            <a:r>
              <a:rPr lang="ru-RU" sz="2000" b="1" dirty="0" smtClean="0">
                <a:ln w="24500" cmpd="dbl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Улыбки, шутки, звонкий смех,</a:t>
            </a:r>
          </a:p>
          <a:p>
            <a:r>
              <a:rPr lang="ru-RU" sz="2000" b="1" dirty="0" smtClean="0">
                <a:ln w="24500" cmpd="dbl">
                  <a:noFill/>
                  <a:prstDash val="solid"/>
                  <a:miter lim="800000"/>
                </a:ln>
                <a:solidFill>
                  <a:srgbClr val="FFFF00"/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Пусть радуют сегодня всех! </a:t>
            </a:r>
            <a:endParaRPr lang="ru-RU" sz="2000" b="1" dirty="0">
              <a:ln w="24500" cmpd="dbl">
                <a:noFill/>
                <a:prstDash val="solid"/>
                <a:miter lim="800000"/>
              </a:ln>
              <a:solidFill>
                <a:srgbClr val="FFFF00"/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12040" y="1912291"/>
            <a:ext cx="5220072" cy="2875096"/>
          </a:xfrm>
          <a:prstGeom prst="rect">
            <a:avLst/>
          </a:prstGeom>
          <a:noFill/>
        </p:spPr>
        <p:txBody>
          <a:bodyPr wrap="square" rtlCol="0">
            <a:prstTxWarp prst="textCanUp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2000" b="1" dirty="0" smtClean="0">
                <a:ln w="1905">
                  <a:noFill/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</a:rPr>
              <a:t>Возьмёмся за руки, друзья,</a:t>
            </a:r>
          </a:p>
          <a:p>
            <a:r>
              <a:rPr lang="ru-RU" sz="2000" b="1" dirty="0" smtClean="0">
                <a:ln w="1905">
                  <a:noFill/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</a:rPr>
              <a:t>Ведь мы-единая семья:</a:t>
            </a:r>
          </a:p>
          <a:p>
            <a:r>
              <a:rPr lang="ru-RU" sz="2000" b="1" dirty="0" smtClean="0">
                <a:ln w="1905">
                  <a:noFill/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</a:rPr>
              <a:t>Татарин, русский и казах,</a:t>
            </a:r>
          </a:p>
          <a:p>
            <a:r>
              <a:rPr lang="ru-RU" sz="2000" b="1" dirty="0" smtClean="0">
                <a:ln w="1905">
                  <a:noFill/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</a:rPr>
              <a:t>Литовец, немец и поляк.</a:t>
            </a:r>
          </a:p>
          <a:p>
            <a:r>
              <a:rPr lang="ru-RU" sz="2000" b="1" dirty="0" smtClean="0">
                <a:ln w="1905">
                  <a:noFill/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</a:rPr>
              <a:t>За нашим праздничным столом</a:t>
            </a:r>
          </a:p>
          <a:p>
            <a:r>
              <a:rPr lang="ru-RU" sz="2000" b="1" dirty="0" smtClean="0">
                <a:ln w="1905">
                  <a:noFill/>
                </a:ln>
                <a:solidFill>
                  <a:srgbClr val="FF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</a:rPr>
              <a:t>Мы вместе песни запоём!</a:t>
            </a:r>
            <a:endParaRPr lang="ru-RU" sz="2000" b="1" dirty="0">
              <a:ln w="1905">
                <a:noFill/>
              </a:ln>
              <a:solidFill>
                <a:srgbClr val="FF00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60000" endA="900" endPos="58000" dir="5400000" sy="-100000" algn="bl" rotWithShape="0"/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606121" y="4335368"/>
            <a:ext cx="5441884" cy="2492896"/>
          </a:xfrm>
          <a:prstGeom prst="rect">
            <a:avLst/>
          </a:prstGeom>
          <a:noFill/>
        </p:spPr>
        <p:txBody>
          <a:bodyPr wrap="none" rtlCol="0">
            <a:prstTxWarp prst="textCanDown">
              <a:avLst/>
            </a:prstTxWarp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Открыта дверь для всех гостей-</a:t>
            </a:r>
          </a:p>
          <a:p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Для пожилых и для детей.</a:t>
            </a:r>
          </a:p>
          <a:p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Весна навстречу нам идет,</a:t>
            </a:r>
          </a:p>
          <a:p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 Весна на праздник всех зовёт,</a:t>
            </a:r>
          </a:p>
          <a:p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Народы самых разных стран</a:t>
            </a:r>
          </a:p>
          <a:p>
            <a:r>
              <a:rPr lang="ru-RU" sz="2000" b="1" dirty="0" smtClean="0">
                <a:ln w="24500" cmpd="dbl">
                  <a:solidFill>
                    <a:schemeClr val="accent2">
                      <a:shade val="85000"/>
                      <a:satMod val="155000"/>
                    </a:schemeClr>
                  </a:solidFill>
                  <a:prstDash val="solid"/>
                  <a:miter lim="800000"/>
                </a:ln>
                <a:solidFill>
                  <a:schemeClr val="accent1">
                    <a:lumMod val="20000"/>
                    <a:lumOff val="80000"/>
                  </a:schemeClr>
                </a:solidFill>
                <a:effectLst>
                  <a:outerShdw blurRad="38100" dist="38100" dir="7020000" algn="tl">
                    <a:srgbClr val="000000">
                      <a:alpha val="35000"/>
                    </a:srgbClr>
                  </a:outerShdw>
                </a:effectLst>
              </a:rPr>
              <a:t>Шлют поздравленья в Казахстан!</a:t>
            </a:r>
            <a:endParaRPr lang="ru-RU" sz="2000" b="1" dirty="0">
              <a:ln w="24500" cmpd="dbl">
                <a:solidFill>
                  <a:schemeClr val="accent2">
                    <a:shade val="85000"/>
                    <a:satMod val="155000"/>
                  </a:schemeClr>
                </a:solidFill>
                <a:prstDash val="solid"/>
                <a:miter lim="800000"/>
              </a:ln>
              <a:solidFill>
                <a:schemeClr val="accent1">
                  <a:lumMod val="20000"/>
                  <a:lumOff val="80000"/>
                </a:schemeClr>
              </a:solidFill>
              <a:effectLst>
                <a:outerShdw blurRad="38100" dist="38100" dir="7020000" algn="tl">
                  <a:srgbClr val="000000">
                    <a:alpha val="35000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54176005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4" fill="hold">
                      <p:stCondLst>
                        <p:cond delay="indefinite"/>
                      </p:stCondLst>
                      <p:childTnLst>
                        <p:par>
                          <p:cTn id="45" fill="hold">
                            <p:stCondLst>
                              <p:cond delay="0"/>
                            </p:stCondLst>
                            <p:childTnLst>
                              <p:par>
                                <p:cTn id="46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5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2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2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10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10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2" dur="1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02" dur="2000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89894" l="9764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0528" y="0"/>
            <a:ext cx="1578532" cy="220367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30310" y="0"/>
            <a:ext cx="8922210" cy="2369880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pPr algn="ctr"/>
            <a:r>
              <a:rPr lang="ru-RU" sz="2400" b="1" u="sng" dirty="0" smtClean="0">
                <a:ln w="10541" cmpd="sng">
                  <a:noFill/>
                  <a:prstDash val="solid"/>
                </a:ln>
                <a:solidFill>
                  <a:srgbClr val="FFFF00"/>
                </a:solidFill>
              </a:rPr>
              <a:t>Праздник Наурыз-один из самых древних на Земле.</a:t>
            </a:r>
          </a:p>
          <a:p>
            <a:pPr algn="ctr"/>
            <a:r>
              <a:rPr lang="ru-RU" sz="2000" b="1" dirty="0" smtClean="0">
                <a:ln w="10541" cmpd="sng">
                  <a:noFill/>
                  <a:prstDash val="solid"/>
                </a:ln>
                <a:solidFill>
                  <a:srgbClr val="FFFF00"/>
                </a:solidFill>
              </a:rPr>
              <a:t>Навруз в переводе с фарси означает «Новый день».</a:t>
            </a:r>
          </a:p>
          <a:p>
            <a:r>
              <a:rPr lang="ru-RU" sz="2000" b="1" dirty="0" smtClean="0">
                <a:ln w="10541" cmpd="sng">
                  <a:noFill/>
                  <a:prstDash val="solid"/>
                </a:ln>
                <a:solidFill>
                  <a:srgbClr val="FFFF00"/>
                </a:solidFill>
              </a:rPr>
              <a:t>Он </a:t>
            </a:r>
            <a:r>
              <a:rPr lang="ru-RU" sz="2000" b="1" dirty="0" smtClean="0">
                <a:ln w="10541" cmpd="sng">
                  <a:noFill/>
                  <a:prstDash val="solid"/>
                </a:ln>
                <a:solidFill>
                  <a:srgbClr val="FFFF00"/>
                </a:solidFill>
                <a:effectLst>
                  <a:outerShdw blurRad="50800" dist="38100" dir="2700000" algn="tl" rotWithShape="0">
                    <a:prstClr val="black">
                      <a:alpha val="40000"/>
                    </a:prstClr>
                  </a:outerShdw>
                </a:effectLst>
              </a:rPr>
              <a:t>отмечается</a:t>
            </a:r>
            <a:r>
              <a:rPr lang="ru-RU" sz="2000" b="1" dirty="0" smtClean="0">
                <a:ln w="10541" cmpd="sng">
                  <a:noFill/>
                  <a:prstDash val="solid"/>
                </a:ln>
                <a:solidFill>
                  <a:srgbClr val="FFFF00"/>
                </a:solidFill>
              </a:rPr>
              <a:t> уже более пяти тысяч лет как праздник Весны и обновления природы у персоязычных и некоторых тюркоязычных народов Казахстана, Средней и Малой Азии, Ирана, а также среди башкир и татар. </a:t>
            </a:r>
            <a:endParaRPr lang="ru-RU" sz="2000" b="1" dirty="0">
              <a:ln w="10541" cmpd="sng">
                <a:noFill/>
                <a:prstDash val="solid"/>
              </a:ln>
              <a:solidFill>
                <a:srgbClr val="FFFF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67349" y="2786325"/>
            <a:ext cx="4407714" cy="36933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       </a:t>
            </a:r>
            <a:endParaRPr lang="ru-RU" b="1" dirty="0" smtClean="0">
              <a:ln w="11430"/>
              <a:solidFill>
                <a:srgbClr val="FFFF00"/>
              </a:solidFill>
              <a:effectLst>
                <a:glow rad="101600">
                  <a:schemeClr val="accent2">
                    <a:satMod val="175000"/>
                    <a:alpha val="40000"/>
                  </a:schemeClr>
                </a:glow>
                <a:outerShdw blurRad="50800" dist="39000" dir="5460000" algn="tl">
                  <a:srgbClr val="000000">
                    <a:alpha val="38000"/>
                  </a:srgbClr>
                </a:outerShdw>
                <a:reflection blurRad="6350" stA="60000" endA="900" endPos="58000" dir="5400000" sy="-100000" algn="bl" rotWithShape="0"/>
              </a:effectLst>
            </a:endParaRPr>
          </a:p>
        </p:txBody>
      </p:sp>
      <p:pic>
        <p:nvPicPr>
          <p:cNvPr id="2" name="Начало домбра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7570.79"/>
                  <p14:fade out="500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6316" y="2348450"/>
            <a:ext cx="6197684" cy="448812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2" name="Прямоугольник 11"/>
          <p:cNvSpPr/>
          <p:nvPr/>
        </p:nvSpPr>
        <p:spPr>
          <a:xfrm>
            <a:off x="24800" y="2435365"/>
            <a:ext cx="2933600" cy="4401205"/>
          </a:xfrm>
          <a:prstGeom prst="rect">
            <a:avLst/>
          </a:prstGeom>
        </p:spPr>
        <p:txBody>
          <a:bodyPr wrap="square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2000" b="1" dirty="0">
                <a:solidFill>
                  <a:srgbClr val="FFFF00"/>
                </a:solidFill>
                <a:effectLst>
                  <a:outerShdw blurRad="50800" dist="38100" dir="5400000" algn="t" rotWithShape="0">
                    <a:prstClr val="black">
                      <a:alpha val="40000"/>
                    </a:prstClr>
                  </a:outerShdw>
                </a:effectLst>
              </a:rPr>
              <a:t>Его написание и произношение могут различаться в разных странах-Новруз, Навруз, Нуруз, Невруз, Наурыз и т. д. Исторические сведения об этом празднике встречаются в трудах античных и средневековых авторов.</a:t>
            </a:r>
          </a:p>
        </p:txBody>
      </p:sp>
    </p:spTree>
    <p:extLst>
      <p:ext uri="{BB962C8B-B14F-4D97-AF65-F5344CB8AC3E}">
        <p14:creationId xmlns:p14="http://schemas.microsoft.com/office/powerpoint/2010/main" val="27673450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551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2000" fill="hold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2000" fill="hold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5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2062103"/>
            <a:ext cx="9144000" cy="4770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Наурыз </a:t>
            </a:r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мейрамы</a:t>
            </a:r>
          </a:p>
          <a:p>
            <a:r>
              <a:rPr lang="ru-RU" dirty="0" smtClean="0">
                <a:effectLst>
                  <a:reflection blurRad="6350" stA="60000" endA="900" endPos="58000" dir="5400000" sy="-100000" algn="bl" rotWithShape="0"/>
                </a:effectLst>
              </a:rPr>
              <a:t>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как нерелигиозный </a:t>
            </a:r>
            <a:endParaRPr lang="ru-RU" sz="2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reflection blurRad="6350" stA="60000" endA="900" endPos="58000" dir="5400000" sy="-100000" algn="bl" rotWithShape="0"/>
              </a:effectLst>
            </a:endParaRPr>
          </a:p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праздник весны</a:t>
            </a:r>
          </a:p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и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обновления</a:t>
            </a:r>
          </a:p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имеет общие</a:t>
            </a:r>
          </a:p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корни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и параллели</a:t>
            </a:r>
          </a:p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с проводами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зимы</a:t>
            </a:r>
          </a:p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и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другими значимыми </a:t>
            </a:r>
          </a:p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моментами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в жизни 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всех</a:t>
            </a:r>
          </a:p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народов Казахстана.</a:t>
            </a:r>
          </a:p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В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народе повелось</a:t>
            </a:r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:</a:t>
            </a:r>
          </a:p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чем щедрее будет отмечен </a:t>
            </a:r>
          </a:p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 праздник Наурыз, </a:t>
            </a:r>
          </a:p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тем благополучнее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пройдет год. </a:t>
            </a:r>
            <a:endParaRPr lang="ru-RU" sz="2000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solidFill>
                <a:srgbClr val="00B050"/>
              </a:solidFill>
              <a:effectLst>
                <a:reflection blurRad="6350" stA="60000" endA="900" endPos="58000" dir="5400000" sy="-100000" algn="bl" rotWithShape="0"/>
              </a:effectLst>
            </a:endParaRPr>
          </a:p>
          <a:p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Отсюда-изобилие </a:t>
            </a:r>
            <a:r>
              <a:rPr lang="ru-RU" sz="20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solidFill>
                  <a:srgbClr val="00B050"/>
                </a:solidFill>
                <a:effectLst>
                  <a:reflection blurRad="6350" stA="60000" endA="900" endPos="58000" dir="5400000" sy="-100000" algn="bl" rotWithShape="0"/>
                </a:effectLst>
              </a:rPr>
              <a:t>праздничных обычаев и атрибутов.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0" y="0"/>
            <a:ext cx="9144000" cy="206210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По древнему летоисчислению этот день обычно совпадал с </a:t>
            </a:r>
            <a: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22 марта-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днем весеннего равноденствия. Поэтому казахи назвали месяц март-</a:t>
            </a:r>
            <a:r>
              <a:rPr lang="ru-RU" sz="24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Наурыз. </a:t>
            </a:r>
            <a:r>
              <a:rPr lang="ru-RU" sz="2000" b="1" dirty="0">
                <a:ln w="1905"/>
                <a:solidFill>
                  <a:srgbClr val="C000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Считалось, что в этот день происходит обновление в природе, гремит первый весенний гром, набухают почки на деревьях, буйно прорастает зелень.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9657" b="89700" l="1216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39752" y="1158465"/>
            <a:ext cx="6804248" cy="5674175"/>
          </a:xfrm>
          <a:prstGeom prst="rect">
            <a:avLst/>
          </a:prstGeom>
        </p:spPr>
      </p:pic>
      <p:pic>
        <p:nvPicPr>
          <p:cNvPr id="3" name="Начало2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2398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905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1" dur="5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2000" fill="hold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2000" fill="hold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0" fill="hold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4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9" dur="2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4" dur="2000"/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9" dur="2000"/>
                                        <p:tgtEl>
                                          <p:spTgt spid="2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4" dur="2000"/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9" dur="2000"/>
                                        <p:tgtEl>
                                          <p:spTgt spid="2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2000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5" dur="2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2000" fill="hold"/>
                                        <p:tgtEl>
                                          <p:spTgt spid="2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2000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2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2000" fill="hold"/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4" fill="hold">
                      <p:stCondLst>
                        <p:cond delay="indefinite"/>
                      </p:stCondLst>
                      <p:childTnLst>
                        <p:par>
                          <p:cTn id="85" fill="hold">
                            <p:stCondLst>
                              <p:cond delay="0"/>
                            </p:stCondLst>
                            <p:childTnLst>
                              <p:par>
                                <p:cTn id="8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2000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2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2000" fill="hold"/>
                                        <p:tgtEl>
                                          <p:spTgt spid="2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2000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6" dur="2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2000" fill="hold"/>
                                        <p:tgtEl>
                                          <p:spTgt spid="2">
                                            <p:txEl>
                                              <p:pRg st="13" end="1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2000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2000" fill="hold"/>
                                        <p:tgtEl>
                                          <p:spTgt spid="2">
                                            <p:txEl>
                                              <p:pRg st="14" end="1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10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91" y="0"/>
            <a:ext cx="1758456" cy="222622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215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531" y="0"/>
            <a:ext cx="5561440" cy="7040837"/>
          </a:xfrm>
          <a:prstGeom prst="rect">
            <a:avLst/>
          </a:prstGeom>
        </p:spPr>
      </p:pic>
      <p:sp>
        <p:nvSpPr>
          <p:cNvPr id="11" name="TextBox 10"/>
          <p:cNvSpPr txBox="1"/>
          <p:nvPr/>
        </p:nvSpPr>
        <p:spPr>
          <a:xfrm>
            <a:off x="2130615" y="1580"/>
            <a:ext cx="6176691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800" b="1" dirty="0" smtClean="0">
                <a:ln w="28575">
                  <a:solidFill>
                    <a:srgbClr val="FFFF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</a:rPr>
              <a:t>Праздничный достархан</a:t>
            </a:r>
          </a:p>
          <a:p>
            <a:pPr algn="ctr"/>
            <a:r>
              <a:rPr lang="ru-RU" sz="2400" b="1" dirty="0" smtClean="0">
                <a:ln w="28575">
                  <a:solidFill>
                    <a:srgbClr val="FFC000"/>
                  </a:solidFill>
                </a:ln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58000" dir="5400000" sy="-100000" algn="bl" rotWithShape="0"/>
                </a:effectLst>
              </a:rPr>
              <a:t>-скатерть с различными яствами.</a:t>
            </a:r>
            <a:endParaRPr lang="ru-RU" sz="2400" b="1" dirty="0">
              <a:ln w="28575">
                <a:solidFill>
                  <a:srgbClr val="FFC000"/>
                </a:solidFill>
              </a:ln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60000" endA="900" endPos="58000" dir="5400000" sy="-100000" algn="bl" rotWithShape="0"/>
              </a:effectLst>
            </a:endParaRP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>
                        <a14:backgroundMark x1="61400" y1="2667" x2="99800" y2="40267"/>
                        <a14:backgroundMark x1="2400" y1="49867" x2="31800" y2="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63178" y="1881908"/>
            <a:ext cx="5382745" cy="495112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84486" y="1714854"/>
            <a:ext cx="2745948" cy="2059461"/>
          </a:xfrm>
          <a:prstGeom prst="rect">
            <a:avLst/>
          </a:prstGeom>
        </p:spPr>
      </p:pic>
      <p:sp>
        <p:nvSpPr>
          <p:cNvPr id="15" name="TextBox 14"/>
          <p:cNvSpPr txBox="1"/>
          <p:nvPr/>
        </p:nvSpPr>
        <p:spPr>
          <a:xfrm>
            <a:off x="218873" y="1396938"/>
            <a:ext cx="382348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Похлёбка-Наурыз коже</a:t>
            </a:r>
            <a:r>
              <a:rPr lang="ru-RU" sz="2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.</a:t>
            </a:r>
            <a:endParaRPr lang="ru-RU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681054" y="5211857"/>
            <a:ext cx="15231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dirty="0" smtClean="0">
                <a:ln w="9525"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  <a:reflection blurRad="6350" stA="60000" endA="900" endPos="60000" dist="29997" dir="5400000" sy="-100000" algn="bl" rotWithShape="0"/>
                </a:effectLst>
              </a:rPr>
              <a:t>Баурсаки.</a:t>
            </a:r>
            <a:endParaRPr lang="ru-RU" b="1" dirty="0">
              <a:ln w="9525">
                <a:solidFill>
                  <a:srgbClr val="FFC000"/>
                </a:solidFill>
              </a:ln>
              <a:solidFill>
                <a:srgbClr val="FFFF00"/>
              </a:solidFill>
              <a:effectLst>
                <a:innerShdw blurRad="69850" dist="43180" dir="5400000">
                  <a:srgbClr val="000000">
                    <a:alpha val="65000"/>
                  </a:srgbClr>
                </a:innerShdw>
                <a:reflection blurRad="6350" stA="60000" endA="900" endPos="60000" dist="29997" dir="5400000" sy="-100000" algn="bl" rotWithShape="0"/>
              </a:effectLst>
            </a:endParaRPr>
          </a:p>
        </p:txBody>
      </p:sp>
      <p:pic>
        <p:nvPicPr>
          <p:cNvPr id="18" name="Рисунок 17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54200" b="100000" l="10133" r="792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24" y="1054511"/>
            <a:ext cx="2821907" cy="3762542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827584" y="5581189"/>
            <a:ext cx="1059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Кумыс</a:t>
            </a:r>
            <a:endParaRPr lang="ru-RU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0" name="Рисунок 19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2276" b="77724" l="0" r="30667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57872" y="2967495"/>
            <a:ext cx="5023182" cy="3457624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14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1867" b="76533" l="31400" r="71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3904" y="1303253"/>
            <a:ext cx="7650111" cy="5737584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10133" b="35467" l="25200" r="664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00969" y="2015392"/>
            <a:ext cx="4482371" cy="336177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3665827" y="1068980"/>
            <a:ext cx="282481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Проросшие злаки</a:t>
            </a:r>
            <a:endParaRPr lang="ru-RU" sz="20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16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0" b="100000" l="0" r="995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7390" y="2970709"/>
            <a:ext cx="1421686" cy="142168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905041" y="1239396"/>
            <a:ext cx="1537600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Лепешки</a:t>
            </a:r>
            <a:endParaRPr lang="ru-RU" sz="20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0" b="60667" l="2500" r="84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18823" y="3343867"/>
            <a:ext cx="2796075" cy="2097056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20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69067" b="100000" l="10200" r="608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4953" y="2229524"/>
            <a:ext cx="5909020" cy="4517465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6573204" y="2419768"/>
            <a:ext cx="244169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Сумалак-халва</a:t>
            </a:r>
            <a:endParaRPr lang="ru-RU" sz="20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9465991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5.55112E-17 -1.48148E-6 L -0.16684 -0.0053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8351" y="-27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1.38889E-6 0.02107 L -0.00729 -0.15301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65" y="-87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6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3.7037E-6 L 0.01562 3.7037E-6 L 0.01562 0.04676 L 0.03281 0.04676 L 0.03281 0.09514 L 0.04983 0.09514 L 0.04983 0.14351 L 0.06719 0.14351 L 0.06719 0.19236 L 0.08437 0.19236 L 0.08437 0.24097 L 0.10139 0.24097 L 0.10139 0.28889 L 0.11962 0.28889 L 0.11962 0.33981 " pathEditMode="relative" rAng="0" ptsTypes="FFFFFFFFFFFFFFF">
                                      <p:cBhvr>
                                        <p:cTn id="14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5972" y="1699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05556E-6 2.22222E-6 L 0.28958 -0.00185 " pathEditMode="relative" rAng="0" ptsTypes="AA">
                                      <p:cBhvr>
                                        <p:cTn id="18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4479" y="-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5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0 L -0.25 0 E" pathEditMode="relative" ptsTypes="">
                                      <p:cBhvr>
                                        <p:cTn id="22" dur="2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017 0.00532 L 0.11771 0.00532 C 0.17049 0.00532 0.23577 -0.07616 0.23577 -0.1419 L 0.23577 -0.28889 " pathEditMode="relative" rAng="0" ptsTypes="FfFF">
                                      <p:cBhvr>
                                        <p:cTn id="2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1788" y="-1472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7.40741E-7 L -0.01823 0.29259 " pathEditMode="relative" rAng="0" ptsTypes="AA">
                                      <p:cBhvr>
                                        <p:cTn id="30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0" y="1463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22222E-6 1.85185E-6 L 0.19566 1.85185E-6 C 0.28316 1.85185E-6 0.39149 -0.10949 0.39149 -0.19815 L 0.39149 -0.39584 " pathEditMode="relative" rAng="0" ptsTypes="FfFF">
                                      <p:cBhvr>
                                        <p:cTn id="34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9566" y="-1979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61608" l="9688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0922" y="-35024"/>
            <a:ext cx="1621381" cy="205268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4141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297"/>
            <a:ext cx="5405733" cy="6843621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5957" y="1163154"/>
            <a:ext cx="3653818" cy="273630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7338" y="3816398"/>
            <a:ext cx="4396829" cy="30416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3701" y="3742420"/>
            <a:ext cx="4649940" cy="306896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1680166" y="-58608"/>
            <a:ext cx="7451134" cy="1200329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 prst="angle"/>
              <a:contourClr>
                <a:schemeClr val="accent2">
                  <a:shade val="75000"/>
                </a:schemeClr>
              </a:contourClr>
            </a:sp3d>
          </a:bodyPr>
          <a:lstStyle/>
          <a:p>
            <a:pPr algn="ctr"/>
            <a:r>
              <a:rPr lang="ru-RU" sz="2400" b="1" dirty="0" smtClean="0">
                <a:ln w="28575">
                  <a:solidFill>
                    <a:srgbClr val="FFC000"/>
                  </a:solidFill>
                </a:ln>
                <a:solidFill>
                  <a:srgbClr val="FFFF00"/>
                </a:soli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Начинаются народные гуляния: дети ходят по домам и поют песни про «Наурыз», а их одаривают сладостями.</a:t>
            </a:r>
            <a:endParaRPr lang="ru-RU" sz="2400" b="1" dirty="0">
              <a:ln w="28575">
                <a:solidFill>
                  <a:srgbClr val="FFC000"/>
                </a:solidFill>
              </a:ln>
              <a:solidFill>
                <a:srgbClr val="FFFF00"/>
              </a:soli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606042" y="1061504"/>
            <a:ext cx="4587599" cy="2862322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2000" b="1" dirty="0" smtClean="0">
                <a:ln w="28575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</a:rPr>
              <a:t>На улицах выступают артисты, соревнуются острословы, звучат песни и шутки. Особое внимание уделяется народным</a:t>
            </a:r>
          </a:p>
          <a:p>
            <a:r>
              <a:rPr lang="ru-RU" sz="2000" b="1" dirty="0" smtClean="0">
                <a:ln w="28575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</a:rPr>
              <a:t>играм и скачкам на лошадях.</a:t>
            </a:r>
          </a:p>
          <a:p>
            <a:r>
              <a:rPr lang="ru-RU" sz="2000" b="1" dirty="0" smtClean="0">
                <a:ln w="28575" cmpd="sng">
                  <a:solidFill>
                    <a:srgbClr val="FFC000"/>
                  </a:solidFill>
                  <a:prstDash val="solid"/>
                </a:ln>
                <a:solidFill>
                  <a:srgbClr val="FF0000"/>
                </a:solidFill>
              </a:rPr>
              <a:t>День заканчивается Айтысом--состязанием акынов.</a:t>
            </a:r>
            <a:endParaRPr lang="ru-RU" sz="2000" b="1" dirty="0">
              <a:ln w="28575" cmpd="sng">
                <a:solidFill>
                  <a:srgbClr val="FFC000"/>
                </a:solidFill>
                <a:prstDash val="solid"/>
              </a:ln>
              <a:solidFill>
                <a:srgbClr val="FF0000"/>
              </a:solidFill>
            </a:endParaRPr>
          </a:p>
        </p:txBody>
      </p:sp>
      <p:pic>
        <p:nvPicPr>
          <p:cNvPr id="9" name="Наурыз.mp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1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55040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0277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2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20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0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3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100000" l="0" r="3798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5631"/>
            <a:ext cx="6689829" cy="502880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422047" y="-124504"/>
            <a:ext cx="77219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Игры и развлечения</a:t>
            </a:r>
          </a:p>
          <a:p>
            <a:pPr algn="ctr"/>
            <a:r>
              <a:rPr lang="ru-RU" sz="20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выполняли всегда общественные функции,</a:t>
            </a:r>
          </a:p>
          <a:p>
            <a:pPr algn="ctr"/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такие как воспитательные, военно-спортивные,</a:t>
            </a:r>
          </a:p>
          <a:p>
            <a:pPr algn="ctr"/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ритуальные, зрелищно-эстетические,</a:t>
            </a:r>
          </a:p>
          <a:p>
            <a:pPr algn="ctr"/>
            <a:r>
              <a:rPr lang="ru-RU" sz="2000" b="1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коммуникативные.</a:t>
            </a:r>
            <a:endParaRPr lang="ru-RU" sz="2000" b="1" dirty="0">
              <a:solidFill>
                <a:srgbClr val="FFC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907704" y="1611174"/>
            <a:ext cx="7236296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 </a:t>
            </a:r>
            <a:r>
              <a:rPr lang="ru-RU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«Айкыш-уйкыш»</a:t>
            </a:r>
          </a:p>
          <a:p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(«друг другу навстречу».) После шутливого</a:t>
            </a:r>
          </a:p>
          <a:p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вызова ведущего, мужчина и женщина</a:t>
            </a:r>
          </a:p>
          <a:p>
            <a:pPr algn="ctr"/>
            <a:r>
              <a:rPr lang="ru-RU" sz="20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выбегали навстречу друг другу, сталкиваясь грудь в грудь</a:t>
            </a:r>
            <a:r>
              <a:rPr lang="ru-RU" sz="2000" dirty="0" smtClean="0">
                <a:solidFill>
                  <a:srgbClr val="0070C0"/>
                </a:solidFill>
              </a:rPr>
              <a:t>.</a:t>
            </a:r>
            <a:endParaRPr lang="ru-RU" sz="2000" dirty="0">
              <a:solidFill>
                <a:srgbClr val="0070C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2207487" y="3265081"/>
            <a:ext cx="6948265" cy="169277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 </a:t>
            </a:r>
            <a:r>
              <a:rPr lang="ru-RU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«Кокпар»</a:t>
            </a:r>
          </a:p>
          <a:p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Используется туша козла. Только козлиная</a:t>
            </a:r>
          </a:p>
          <a:p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шкура выдерживает усилия нескольких</a:t>
            </a:r>
          </a:p>
          <a:p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всадников, тянущих её на скаку </a:t>
            </a:r>
          </a:p>
          <a:p>
            <a:r>
              <a:rPr lang="ru-RU" sz="2000" b="1" dirty="0" smtClean="0">
                <a:solidFill>
                  <a:schemeClr val="accent5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разные стороны.</a:t>
            </a:r>
            <a:endParaRPr lang="ru-RU" sz="2000" b="1" dirty="0">
              <a:solidFill>
                <a:schemeClr val="accent5">
                  <a:lumMod val="75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-3448" y="4869296"/>
            <a:ext cx="6087616" cy="22775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Игра </a:t>
            </a:r>
            <a:r>
              <a:rPr lang="ru-RU" sz="2400" b="1" u="sng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«Аударыспак»</a:t>
            </a:r>
          </a:p>
          <a:p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Джигиты перетягивали друг друга</a:t>
            </a:r>
          </a:p>
          <a:p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из седла, а если удавалось пересадить</a:t>
            </a:r>
          </a:p>
          <a:p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соперника задом наперед, его под </a:t>
            </a:r>
          </a:p>
          <a:p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хохот и шутки отправляли в свою</a:t>
            </a:r>
          </a:p>
          <a:p>
            <a:r>
              <a:rPr lang="ru-RU" sz="20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группу.</a:t>
            </a:r>
          </a:p>
          <a:p>
            <a:endParaRPr lang="ru-RU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6006" y="4478871"/>
            <a:ext cx="3159402" cy="23187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5529008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2" dur="2000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2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7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2" dur="20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47" dur="2000"/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2" dur="2000"/>
                                        <p:tgtEl>
                                          <p:spTgt spid="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7" dur="2000"/>
                                        <p:tgtEl>
                                          <p:spTgt spid="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7" dur="2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2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3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4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3" y="3933056"/>
            <a:ext cx="5004943" cy="29211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68979" y="1220197"/>
            <a:ext cx="2941097" cy="339357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0" b="100000" l="10426" r="92553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21614" y="525381"/>
            <a:ext cx="4439426" cy="295647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0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903" y="-89963"/>
            <a:ext cx="5622688" cy="373250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0" b="100000" l="0" r="13468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9225" y="85392"/>
            <a:ext cx="5376408" cy="6806496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514960" y="-89963"/>
            <a:ext cx="523927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Игры: </a:t>
            </a:r>
            <a:r>
              <a:rPr lang="ru-RU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«Аударыспак»</a:t>
            </a:r>
            <a:endParaRPr lang="ru-RU" sz="28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Ура!.wav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14"/>
          <a:stretch>
            <a:fillRect/>
          </a:stretch>
        </p:blipFill>
        <p:spPr>
          <a:xfrm>
            <a:off x="4327525" y="3184525"/>
            <a:ext cx="487363" cy="487363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15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0" b="91080" l="625" r="7875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99521" y="2916984"/>
            <a:ext cx="6786653" cy="451736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5747768" y="-89963"/>
            <a:ext cx="269016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и </a:t>
            </a:r>
            <a:r>
              <a:rPr lang="ru-RU" sz="2800" b="1" u="sng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«Кокпар»</a:t>
            </a:r>
            <a:endParaRPr lang="ru-RU" sz="2800" b="1" u="sng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4664810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018 -0.12477 L 0.34063 -0.1405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14" y="-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" fill="hold">
                            <p:stCondLst>
                              <p:cond delay="2000"/>
                            </p:stCondLst>
                            <p:childTnLst>
                              <p:par>
                                <p:cTn id="8" presetID="42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2.5E-6 3.7037E-6 L -0.00209 0.50208 " pathEditMode="relative" rAng="0" ptsTypes="AA">
                                      <p:cBhvr>
                                        <p:cTn id="9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4" y="25093"/>
                                    </p:animMotion>
                                  </p:childTnLst>
                                </p:cTn>
                              </p:par>
                              <p:par>
                                <p:cTn id="1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1363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3" dur="2000" fill="hold"/>
                                        <p:tgtEl>
                                          <p:spTgt spid="6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15" dur="2000" fill="hold"/>
                                        <p:tgtEl>
                                          <p:spTgt spid="5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16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3542 0.0213 L -0.02761 0.5044 " pathEditMode="relative" rAng="0" ptsTypes="AA">
                                      <p:cBhvr>
                                        <p:cTn id="17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82" y="24144"/>
                                    </p:animMotion>
                                  </p:childTnLst>
                                </p:cTn>
                              </p:par>
                              <p:par>
                                <p:cTn id="18" presetID="57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625 -0.02315 L 0.00625 -0.28287 C 0.00625 -0.39861 0.07761 -0.54051 0.13629 -0.54051 L 0.26754 -0.54051 " pathEditMode="relative" rAng="0" ptsTypes="FfFF">
                                      <p:cBhvr>
                                        <p:cTn id="1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3056" y="-25856"/>
                                    </p:animMotion>
                                  </p:childTnLst>
                                </p:cTn>
                              </p:par>
                              <p:par>
                                <p:cTn id="20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21" dur="2000" fill="hold"/>
                                        <p:tgtEl>
                                          <p:spTgt spid="3"/>
                                        </p:tgtEl>
                                      </p:cBhvr>
                                      <p:by x="150000" y="150000"/>
                                    </p:animScale>
                                  </p:childTnLst>
                                </p:cTn>
                              </p:par>
                              <p:par>
                                <p:cTn id="2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-4.07407E-6 L -0.53264 -0.02407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632" y="-120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 showWhenStopped="0">
                <p:cTn id="2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ackgroundRemoval t="0" b="97033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16632"/>
            <a:ext cx="9144000" cy="67413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TextBox 2"/>
          <p:cNvSpPr txBox="1"/>
          <p:nvPr/>
        </p:nvSpPr>
        <p:spPr>
          <a:xfrm>
            <a:off x="899592" y="0"/>
            <a:ext cx="5996846" cy="646331"/>
          </a:xfrm>
          <a:prstGeom prst="rect">
            <a:avLst/>
          </a:prstGeom>
          <a:noFill/>
        </p:spPr>
        <p:txBody>
          <a:bodyPr wrap="square" rtlCol="0">
            <a:spAutoFit/>
            <a:scene3d>
              <a:camera prst="orthographicFront"/>
              <a:lightRig rig="threePt" dir="t"/>
            </a:scene3d>
            <a:sp3d extrusionH="57150">
              <a:bevelT w="38100" h="38100" prst="angle"/>
            </a:sp3d>
          </a:bodyPr>
          <a:lstStyle/>
          <a:p>
            <a:r>
              <a:rPr lang="ru-RU" sz="3600" b="1" dirty="0" smtClean="0">
                <a:ln w="28575" cmpd="sng">
                  <a:solidFill>
                    <a:srgbClr val="FFC000"/>
                  </a:solidFill>
                  <a:prstDash val="solid"/>
                </a:ln>
                <a:solidFill>
                  <a:srgbClr val="FFFF00"/>
                </a:solidFill>
                <a:effectLst>
                  <a:reflection blurRad="6350" stA="60000" endA="900" endPos="60000" dist="29997" dir="5400000" sy="-100000" algn="bl" rotWithShape="0"/>
                </a:effectLst>
              </a:rPr>
              <a:t>Доскажи пословицы</a:t>
            </a:r>
            <a:endParaRPr lang="ru-RU" sz="3600" b="1" dirty="0">
              <a:ln w="28575" cmpd="sng">
                <a:solidFill>
                  <a:srgbClr val="FFC000"/>
                </a:solidFill>
                <a:prstDash val="solid"/>
              </a:ln>
              <a:solidFill>
                <a:srgbClr val="FFFF00"/>
              </a:solidFill>
              <a:effectLst>
                <a:reflection blurRad="6350" stA="60000" endA="900" endPos="60000" dist="29997" dir="5400000" sy="-100000" algn="bl" rotWithShape="0"/>
              </a:effectLst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0" y="971436"/>
            <a:ext cx="69847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Дерево крепко корнями, а челов</a:t>
            </a:r>
            <a:r>
              <a:rPr lang="ru-RU" sz="20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ек</a:t>
            </a:r>
            <a:endParaRPr lang="ru-RU" sz="20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5176" y="3061852"/>
            <a:ext cx="70631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Сила птицы в крыльях, сила человека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5880" y="1680623"/>
            <a:ext cx="348685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хотенье, там и</a:t>
            </a:r>
            <a:endParaRPr lang="ru-RU" sz="24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38853" y="2354824"/>
            <a:ext cx="46185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Стыдно не знать, стыдно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853" y="3775677"/>
            <a:ext cx="55082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Умный делу научит, а глупый</a:t>
            </a:r>
            <a:endParaRPr lang="ru-RU" sz="2400" b="1" dirty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-122089" y="4320820"/>
            <a:ext cx="95590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Цветет бутон там, где прижился, джигит силен там, 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15880" y="5346274"/>
            <a:ext cx="8646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Дружный дом-счастья полон, дружбу потерял-</a:t>
            </a:r>
            <a:endParaRPr lang="ru-RU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0924" y="6289205"/>
            <a:ext cx="670728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Одна у человека мать, одна у него и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444208" y="971436"/>
            <a:ext cx="19912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друзьями.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562032" y="1680622"/>
            <a:ext cx="158248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уменье.</a:t>
            </a:r>
            <a:endParaRPr lang="ru-RU" sz="24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4572000" y="2354824"/>
            <a:ext cx="221887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не учиться.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6984775" y="3061852"/>
            <a:ext cx="19656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в дружбе.</a:t>
            </a:r>
            <a:endParaRPr lang="ru-RU" sz="2400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5463943" y="3775676"/>
            <a:ext cx="32287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только наскучит.</a:t>
            </a:r>
            <a:endParaRPr lang="ru-RU" sz="24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262733" y="4784074"/>
            <a:ext cx="245612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где родился.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325326" y="5807938"/>
            <a:ext cx="38186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счастье расплескал.</a:t>
            </a:r>
            <a:endParaRPr lang="ru-RU" sz="2400" b="1" dirty="0">
              <a:solidFill>
                <a:srgbClr val="7030A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681088" y="6290987"/>
            <a:ext cx="159370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400" b="1" dirty="0" smtClean="0">
                <a:solidFill>
                  <a:srgbClr val="FFFF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Родина.</a:t>
            </a:r>
            <a:endParaRPr lang="ru-RU" sz="2400" b="1" dirty="0">
              <a:solidFill>
                <a:srgbClr val="FFFF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1712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4" dur="20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6" dur="2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38" dur="2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50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62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4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0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86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6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98" dur="2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8" grpId="0"/>
      <p:bldP spid="9" grpId="0"/>
      <p:bldP spid="10" grpId="0"/>
      <p:bldP spid="13" grpId="0"/>
      <p:bldP spid="14" grpId="0"/>
      <p:bldP spid="16" grpId="0"/>
      <p:bldP spid="17" grpId="0"/>
      <p:bldP spid="18" grpId="0"/>
      <p:bldP spid="19" grpId="0"/>
      <p:bldP spid="20" grpId="0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1307</TotalTime>
  <Words>796</Words>
  <Application>Microsoft Office PowerPoint</Application>
  <PresentationFormat>Экран (4:3)</PresentationFormat>
  <Paragraphs>128</Paragraphs>
  <Slides>13</Slides>
  <Notes>0</Notes>
  <HiddenSlides>0</HiddenSlides>
  <MMClips>8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Волна</vt:lpstr>
      <vt:lpstr>Наурыз Мейрамы!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User</dc:creator>
  <cp:lastModifiedBy>User</cp:lastModifiedBy>
  <cp:revision>148</cp:revision>
  <dcterms:created xsi:type="dcterms:W3CDTF">2013-03-09T10:35:33Z</dcterms:created>
  <dcterms:modified xsi:type="dcterms:W3CDTF">2013-03-17T07:47:46Z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10526904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D5.0.3</vt:lpwstr>
  </property>
</Properties>
</file>