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8" r:id="rId6"/>
    <p:sldId id="269" r:id="rId7"/>
    <p:sldId id="270" r:id="rId8"/>
    <p:sldId id="277" r:id="rId9"/>
    <p:sldId id="271" r:id="rId10"/>
    <p:sldId id="276" r:id="rId11"/>
    <p:sldId id="278" r:id="rId12"/>
    <p:sldId id="272" r:id="rId13"/>
    <p:sldId id="279" r:id="rId14"/>
    <p:sldId id="273" r:id="rId15"/>
    <p:sldId id="280" r:id="rId16"/>
    <p:sldId id="274" r:id="rId17"/>
    <p:sldId id="281" r:id="rId18"/>
    <p:sldId id="275" r:id="rId19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>
      <p:cViewPr varScale="1">
        <p:scale>
          <a:sx n="86" d="100"/>
          <a:sy n="86" d="100"/>
        </p:scale>
        <p:origin x="114" y="33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rgbClr val="FFC000"/>
                </a:solidFill>
              </a:rPr>
              <a:t>Назначение </a:t>
            </a:r>
            <a:r>
              <a:rPr lang="en-US" dirty="0" smtClean="0">
                <a:solidFill>
                  <a:srgbClr val="FFC000"/>
                </a:solidFill>
              </a:rPr>
              <a:t>BIOS</a:t>
            </a:r>
            <a:endParaRPr lang="ru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10 </a:t>
            </a:r>
            <a:r>
              <a:rPr lang="ru-RU" dirty="0" smtClean="0"/>
              <a:t>класс</a:t>
            </a:r>
            <a:endParaRPr lang="ru" dirty="0"/>
          </a:p>
        </p:txBody>
      </p:sp>
      <p:pic>
        <p:nvPicPr>
          <p:cNvPr id="2050" name="Picture 2" descr="https://www.iguides.ru/upload/resize_cache/iblock/1b9/800_400_2/1b901c72df7fa5068fe0fe6f6371621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161616"/>
              </a:clrFrom>
              <a:clrTo>
                <a:srgbClr val="1616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9449" r="30070" b="9282"/>
          <a:stretch/>
        </p:blipFill>
        <p:spPr bwMode="auto">
          <a:xfrm>
            <a:off x="7678588" y="692696"/>
            <a:ext cx="35283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repc.ru/i/motherboard/Image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548680"/>
            <a:ext cx="8568952" cy="571977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r>
              <a:rPr lang="en-US" b="1" dirty="0">
                <a:solidFill>
                  <a:srgbClr val="FFC000"/>
                </a:solidFill>
              </a:rPr>
              <a:t>Advanced BIOS Features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832648"/>
          </a:xfrm>
        </p:spPr>
        <p:txBody>
          <a:bodyPr rtlCol="0">
            <a:normAutofit fontScale="92500" lnSpcReduction="1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CPU </a:t>
            </a:r>
            <a:r>
              <a:rPr lang="ru-RU" b="1" dirty="0" err="1">
                <a:solidFill>
                  <a:srgbClr val="FFC000"/>
                </a:solidFill>
              </a:rPr>
              <a:t>Internal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Frequency</a:t>
            </a:r>
            <a:r>
              <a:rPr lang="ru-RU" b="1" dirty="0" smtClean="0"/>
              <a:t> - </a:t>
            </a:r>
            <a:r>
              <a:rPr lang="ru-RU" dirty="0" smtClean="0"/>
              <a:t>позволяет </a:t>
            </a:r>
            <a:r>
              <a:rPr lang="ru-RU" dirty="0"/>
              <a:t>указать </a:t>
            </a:r>
            <a:r>
              <a:rPr lang="ru-RU" dirty="0" smtClean="0"/>
              <a:t>частоту </a:t>
            </a:r>
            <a:r>
              <a:rPr lang="ru-RU" dirty="0"/>
              <a:t>процессора. Однако будьте осторожны — «разгон» процессора может привести к его повреждению; </a:t>
            </a:r>
            <a:endParaRPr lang="ru-RU" dirty="0" smtClean="0"/>
          </a:p>
          <a:p>
            <a:r>
              <a:rPr lang="ru-RU" b="1" dirty="0" err="1" smtClean="0">
                <a:solidFill>
                  <a:srgbClr val="FFC000"/>
                </a:solidFill>
              </a:rPr>
              <a:t>Boot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Up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NumLock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Status</a:t>
            </a:r>
            <a:r>
              <a:rPr lang="ru-RU" b="1" dirty="0"/>
              <a:t>.</a:t>
            </a:r>
            <a:r>
              <a:rPr lang="ru-RU" dirty="0"/>
              <a:t> Автоматическое включение цифровой клавиатуры, полезно для индивидуальной настройки; </a:t>
            </a:r>
            <a:endParaRPr lang="ru-RU" dirty="0" smtClean="0"/>
          </a:p>
          <a:p>
            <a:r>
              <a:rPr lang="ru-RU" b="1" dirty="0" err="1" smtClean="0">
                <a:solidFill>
                  <a:srgbClr val="FFC000"/>
                </a:solidFill>
              </a:rPr>
              <a:t>Quick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Power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On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Self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Test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/>
              <a:t>(</a:t>
            </a:r>
            <a:r>
              <a:rPr lang="ru-RU" b="1" dirty="0" err="1"/>
              <a:t>Quick</a:t>
            </a:r>
            <a:r>
              <a:rPr lang="ru-RU" b="1" dirty="0"/>
              <a:t> </a:t>
            </a:r>
            <a:r>
              <a:rPr lang="ru-RU" b="1" dirty="0" err="1"/>
              <a:t>Mode</a:t>
            </a:r>
            <a:r>
              <a:rPr lang="ru-RU" b="1" dirty="0"/>
              <a:t>).</a:t>
            </a:r>
            <a:r>
              <a:rPr lang="ru-RU" dirty="0"/>
              <a:t> Ускоряет загрузку, пропуская некоторые тесты, в том числе тройную проверку ОЗУ</a:t>
            </a:r>
            <a:r>
              <a:rPr lang="ru-RU" dirty="0" smtClean="0"/>
              <a:t>;</a:t>
            </a:r>
          </a:p>
          <a:p>
            <a:r>
              <a:rPr lang="ru-RU" b="1" dirty="0" err="1" smtClean="0">
                <a:solidFill>
                  <a:srgbClr val="FFC000"/>
                </a:solidFill>
              </a:rPr>
              <a:t>Virus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Warning</a:t>
            </a:r>
            <a:r>
              <a:rPr lang="ru-RU" b="1" dirty="0">
                <a:solidFill>
                  <a:srgbClr val="FFC000"/>
                </a:solidFill>
              </a:rPr>
              <a:t>, </a:t>
            </a:r>
            <a:r>
              <a:rPr lang="ru-RU" b="1" dirty="0" err="1">
                <a:solidFill>
                  <a:srgbClr val="FFC000"/>
                </a:solidFill>
              </a:rPr>
              <a:t>Boot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Virus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Detection</a:t>
            </a:r>
            <a:r>
              <a:rPr lang="ru-RU" b="1" dirty="0"/>
              <a:t>.</a:t>
            </a:r>
            <a:r>
              <a:rPr lang="ru-RU" dirty="0"/>
              <a:t> Защита от загрузочных вирусов. При установке защиты будет запрещен доступ к загрузочной записи жесткого диска. </a:t>
            </a:r>
            <a:endParaRPr lang="ru-RU" dirty="0" smtClean="0"/>
          </a:p>
          <a:p>
            <a:r>
              <a:rPr lang="ru-RU" b="1" dirty="0" err="1" smtClean="0">
                <a:solidFill>
                  <a:srgbClr val="FFC000"/>
                </a:solidFill>
              </a:rPr>
              <a:t>Boot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Sequence</a:t>
            </a:r>
            <a:r>
              <a:rPr lang="ru-RU" b="1" dirty="0" smtClean="0"/>
              <a:t> - </a:t>
            </a:r>
            <a:r>
              <a:rPr lang="ru-RU" dirty="0" smtClean="0"/>
              <a:t>последовательность </a:t>
            </a:r>
            <a:r>
              <a:rPr lang="ru-RU" dirty="0"/>
              <a:t>просмотра дисков для поиска загрузочного сектора. </a:t>
            </a:r>
            <a:r>
              <a:rPr lang="ru-RU" dirty="0" smtClean="0"/>
              <a:t>Обычно </a:t>
            </a:r>
            <a:r>
              <a:rPr lang="ru-RU" dirty="0"/>
              <a:t>первым загрузочным устройством удобно ставить диск С. Кроме жестких дисков современные системы могут загружаться с </a:t>
            </a:r>
            <a:r>
              <a:rPr lang="ru-RU" dirty="0" smtClean="0"/>
              <a:t>CD-ROM или </a:t>
            </a:r>
            <a:r>
              <a:rPr lang="en-US" dirty="0" smtClean="0"/>
              <a:t>USB</a:t>
            </a:r>
            <a:r>
              <a:rPr lang="ru-RU" dirty="0" smtClean="0"/>
              <a:t>-</a:t>
            </a:r>
            <a:r>
              <a:rPr lang="ru-RU" dirty="0" err="1" smtClean="0"/>
              <a:t>флеш</a:t>
            </a:r>
            <a:r>
              <a:rPr lang="ru-RU" dirty="0" smtClean="0"/>
              <a:t> носителя.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hparg.narod.ru/olderfiles/53/3_award_b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620688"/>
            <a:ext cx="10257942" cy="54006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7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r>
              <a:rPr lang="en-US" b="1" dirty="0">
                <a:solidFill>
                  <a:srgbClr val="FFC000"/>
                </a:solidFill>
              </a:rPr>
              <a:t>Integrated Peripherals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832648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материнскую плату встроен ряд контроллеров периферийных устройств: контроллер IDE, контроллер последовательных и параллельных портов, клавиатуры и пр. Иногда возникает необходимость отключения некоторых неиспользуемых устройств (в том числе интегрированных)</a:t>
            </a:r>
            <a:endParaRPr lang="ru-RU" b="1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Onboard </a:t>
            </a:r>
            <a:r>
              <a:rPr lang="en-US" b="1" dirty="0">
                <a:solidFill>
                  <a:srgbClr val="FFC000"/>
                </a:solidFill>
              </a:rPr>
              <a:t>IDE-1 Controller</a:t>
            </a:r>
            <a:r>
              <a:rPr lang="en-US" dirty="0"/>
              <a:t> — </a:t>
            </a:r>
            <a:r>
              <a:rPr lang="ru-RU" dirty="0"/>
              <a:t>первый контроллер </a:t>
            </a:r>
            <a:r>
              <a:rPr lang="en-US" dirty="0"/>
              <a:t>IDE-</a:t>
            </a:r>
            <a:r>
              <a:rPr lang="ru-RU" dirty="0"/>
              <a:t>дисков</a:t>
            </a:r>
            <a:r>
              <a:rPr lang="ru-RU" dirty="0" smtClean="0"/>
              <a:t>;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Onboard </a:t>
            </a:r>
            <a:r>
              <a:rPr lang="en-US" b="1" dirty="0">
                <a:solidFill>
                  <a:srgbClr val="FFC000"/>
                </a:solidFill>
              </a:rPr>
              <a:t>IDE-2 Controller</a:t>
            </a:r>
            <a:r>
              <a:rPr lang="en-US" dirty="0"/>
              <a:t> — </a:t>
            </a:r>
            <a:r>
              <a:rPr lang="ru-RU" dirty="0"/>
              <a:t>второй контроллер </a:t>
            </a:r>
            <a:r>
              <a:rPr lang="en-US" dirty="0"/>
              <a:t>IDE-</a:t>
            </a:r>
            <a:r>
              <a:rPr lang="ru-RU" dirty="0"/>
              <a:t>дисков; </a:t>
            </a:r>
            <a:endParaRPr lang="ru-RU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USB </a:t>
            </a:r>
            <a:r>
              <a:rPr lang="en-US" b="1" dirty="0">
                <a:solidFill>
                  <a:srgbClr val="FFC000"/>
                </a:solidFill>
              </a:rPr>
              <a:t>Keyboard support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ru-RU" dirty="0" smtClean="0"/>
              <a:t>Режим </a:t>
            </a:r>
            <a:r>
              <a:rPr lang="en-US" dirty="0"/>
              <a:t>USB Keyboard support </a:t>
            </a:r>
            <a:r>
              <a:rPr lang="ru-RU" dirty="0"/>
              <a:t>позволяет </a:t>
            </a:r>
            <a:r>
              <a:rPr lang="en-US" dirty="0"/>
              <a:t>BIOS </a:t>
            </a:r>
            <a:r>
              <a:rPr lang="ru-RU" dirty="0"/>
              <a:t>самостоятельно, на этапе загрузки, обрабатывать события, поступающие от клавиатуры</a:t>
            </a:r>
            <a:r>
              <a:rPr lang="ru-RU" dirty="0" smtClean="0"/>
              <a:t>;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Onboard </a:t>
            </a:r>
            <a:r>
              <a:rPr lang="en-US" b="1" dirty="0">
                <a:solidFill>
                  <a:srgbClr val="FFC000"/>
                </a:solidFill>
              </a:rPr>
              <a:t>Serial Port 1 /2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ru-RU" dirty="0"/>
              <a:t>Этот параметр позволяет отключить порты СОМ1 и </a:t>
            </a:r>
            <a:r>
              <a:rPr lang="en-US" dirty="0"/>
              <a:t>COM2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Onboard </a:t>
            </a:r>
            <a:r>
              <a:rPr lang="en-US" b="1" dirty="0">
                <a:solidFill>
                  <a:srgbClr val="FFC000"/>
                </a:solidFill>
              </a:rPr>
              <a:t>Parallel Port</a:t>
            </a:r>
            <a:r>
              <a:rPr lang="en-US" dirty="0"/>
              <a:t> — </a:t>
            </a:r>
            <a:r>
              <a:rPr lang="ru-RU" dirty="0"/>
              <a:t>отключение порта </a:t>
            </a:r>
            <a:r>
              <a:rPr lang="en-US" dirty="0"/>
              <a:t>LPT (</a:t>
            </a:r>
            <a:r>
              <a:rPr lang="ru-RU" dirty="0"/>
              <a:t>принтера).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rokwell.ru/public/d21819359ee417bb8c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620688"/>
            <a:ext cx="8784976" cy="560042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r>
              <a:rPr lang="ru-RU" b="1" dirty="0" smtClean="0">
                <a:solidFill>
                  <a:srgbClr val="FFC000"/>
                </a:solidFill>
              </a:rPr>
              <a:t>Тестирование компьютера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83264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состав операционной системы </a:t>
            </a:r>
            <a:r>
              <a:rPr lang="ru-RU" dirty="0" err="1"/>
              <a:t>Windows</a:t>
            </a:r>
            <a:r>
              <a:rPr lang="ru-RU" dirty="0"/>
              <a:t> входит целый ряд служебных программ и утилит, позволяющих определить конфигурацию компьютера, установить версии ОС и BIOS, а также выполнить тестирование отдельных устройств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Утилита </a:t>
            </a:r>
            <a:r>
              <a:rPr lang="en-US" b="1" dirty="0" err="1" smtClean="0">
                <a:solidFill>
                  <a:srgbClr val="FFC000"/>
                </a:solidFill>
              </a:rPr>
              <a:t>dxdiag</a:t>
            </a:r>
            <a:r>
              <a:rPr lang="en-US" dirty="0" smtClean="0"/>
              <a:t> </a:t>
            </a:r>
          </a:p>
          <a:p>
            <a:r>
              <a:rPr lang="ru-RU" dirty="0" smtClean="0"/>
              <a:t>Утилита </a:t>
            </a:r>
            <a:r>
              <a:rPr lang="en-US" b="1" dirty="0" err="1" smtClean="0">
                <a:solidFill>
                  <a:srgbClr val="FFC000"/>
                </a:solidFill>
              </a:rPr>
              <a:t>msinfo</a:t>
            </a:r>
            <a:endParaRPr lang="en-US" b="1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Сведения о системе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30" name="Picture 6" descr="http://3.bp.blogspot.com/-j73pGZFqsUI/UQ0_dAQVUDI/AAAAAAAABsE/o0Rv6ckBdR8/s1600/DirectX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46531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upportcenteronline.org/wp-content/uploads/2016/06/Tech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9045" y="2564904"/>
            <a:ext cx="5508176" cy="41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rgbClr val="FFC000"/>
                </a:solidFill>
              </a:rPr>
              <a:t>Назначение </a:t>
            </a:r>
            <a:r>
              <a:rPr lang="en-US" dirty="0" smtClean="0">
                <a:solidFill>
                  <a:srgbClr val="FFC000"/>
                </a:solidFill>
              </a:rPr>
              <a:t>BIOS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255349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Прежде операционной системы в компьютере запускается встроенная в чип материнской платы программа </a:t>
            </a:r>
            <a:r>
              <a:rPr lang="ru-RU" b="1" dirty="0">
                <a:solidFill>
                  <a:srgbClr val="FFC000"/>
                </a:solidFill>
              </a:rPr>
              <a:t>BIOS</a:t>
            </a:r>
            <a:r>
              <a:rPr lang="ru-RU" dirty="0">
                <a:solidFill>
                  <a:srgbClr val="FFC000"/>
                </a:solidFill>
              </a:rPr>
              <a:t> (</a:t>
            </a:r>
            <a:r>
              <a:rPr lang="ru-RU" dirty="0" err="1">
                <a:solidFill>
                  <a:srgbClr val="FFC000"/>
                </a:solidFill>
              </a:rPr>
              <a:t>Basic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Input</a:t>
            </a:r>
            <a:r>
              <a:rPr lang="ru-RU" dirty="0">
                <a:solidFill>
                  <a:srgbClr val="FFC000"/>
                </a:solidFill>
              </a:rPr>
              <a:t>/</a:t>
            </a:r>
            <a:r>
              <a:rPr lang="ru-RU" dirty="0" err="1">
                <a:solidFill>
                  <a:srgbClr val="FFC000"/>
                </a:solidFill>
              </a:rPr>
              <a:t>Output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System</a:t>
            </a:r>
            <a:r>
              <a:rPr lang="ru-RU" dirty="0"/>
              <a:t>, основная система ввода-вывода). </a:t>
            </a:r>
            <a:endParaRPr lang="en-US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Назначение </a:t>
            </a:r>
            <a:r>
              <a:rPr lang="ru-RU" dirty="0">
                <a:solidFill>
                  <a:srgbClr val="FFC000"/>
                </a:solidFill>
              </a:rPr>
              <a:t>этого небольшого (256 Кб) программного кода — поиск, тестирование и установка некоторых параметров устройств компьютера</a:t>
            </a:r>
            <a:r>
              <a:rPr lang="ru-RU" dirty="0"/>
              <a:t>. Правильный подбор параметров может ускорить загрузку компьютера. </a:t>
            </a:r>
            <a:endParaRPr lang="en-US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BIOS </a:t>
            </a:r>
            <a:r>
              <a:rPr lang="ru-RU" dirty="0">
                <a:solidFill>
                  <a:srgbClr val="FFC000"/>
                </a:solidFill>
              </a:rPr>
              <a:t>представляет собой программу, записанную в микросхему ПЗУ </a:t>
            </a:r>
            <a:r>
              <a:rPr lang="ru-RU" dirty="0"/>
              <a:t>по той или иной технологии ROM и, следовательно, не требующую питания для того, чтобы храниться там даже после выключения компьютера. Параметры настройки BIOS хранятся в энергозависимой CMOS RAM, которая питается от батарейки на материнской плате.</a:t>
            </a:r>
            <a:endParaRPr lang="en-US" dirty="0"/>
          </a:p>
        </p:txBody>
      </p:sp>
      <p:pic>
        <p:nvPicPr>
          <p:cNvPr id="3074" name="Picture 2" descr="http://bios.com.au/wp-content/uploads/2016/03/bios-logo-retina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5549706"/>
            <a:ext cx="2689542" cy="122872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rgbClr val="FFC000"/>
                </a:solidFill>
              </a:rPr>
              <a:t>Назначение </a:t>
            </a:r>
            <a:r>
              <a:rPr lang="en-US" dirty="0" smtClean="0">
                <a:solidFill>
                  <a:srgbClr val="FFC000"/>
                </a:solidFill>
              </a:rPr>
              <a:t>BIOS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7179785" cy="5255349"/>
          </a:xfrm>
        </p:spPr>
        <p:txBody>
          <a:bodyPr rtlCol="0">
            <a:normAutofit/>
          </a:bodyPr>
          <a:lstStyle/>
          <a:p>
            <a:r>
              <a:rPr lang="ru-RU" dirty="0"/>
              <a:t>После включения питания </a:t>
            </a:r>
            <a:r>
              <a:rPr lang="ru-RU" dirty="0">
                <a:solidFill>
                  <a:srgbClr val="FFC000"/>
                </a:solidFill>
              </a:rPr>
              <a:t>напряжение подается на центральный процессор</a:t>
            </a:r>
            <a:r>
              <a:rPr lang="ru-RU" dirty="0"/>
              <a:t> и другие микросхемы материнской платы. </a:t>
            </a:r>
            <a:endParaRPr lang="ru-RU" dirty="0" smtClean="0"/>
          </a:p>
          <a:p>
            <a:r>
              <a:rPr lang="ru-RU" dirty="0" smtClean="0"/>
              <a:t>Затем CPU </a:t>
            </a:r>
            <a:r>
              <a:rPr lang="ru-RU" dirty="0"/>
              <a:t>запускает из микросхемы программу BIOS и начинается </a:t>
            </a:r>
            <a:r>
              <a:rPr lang="ru-RU" dirty="0">
                <a:solidFill>
                  <a:srgbClr val="FFC000"/>
                </a:solidFill>
              </a:rPr>
              <a:t>процедура POST (</a:t>
            </a:r>
            <a:r>
              <a:rPr lang="ru-RU" dirty="0" err="1">
                <a:solidFill>
                  <a:srgbClr val="FFC000"/>
                </a:solidFill>
              </a:rPr>
              <a:t>Power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On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Self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Test</a:t>
            </a:r>
            <a:r>
              <a:rPr lang="ru-RU" dirty="0">
                <a:solidFill>
                  <a:srgbClr val="FFC000"/>
                </a:solidFill>
              </a:rPr>
              <a:t>, инициализация при первом включении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Ее </a:t>
            </a:r>
            <a:r>
              <a:rPr lang="ru-RU" dirty="0"/>
              <a:t>задача — </a:t>
            </a:r>
            <a:r>
              <a:rPr lang="ru-RU" dirty="0">
                <a:solidFill>
                  <a:srgbClr val="FFC000"/>
                </a:solidFill>
              </a:rPr>
              <a:t>просканировать и настроить все «железо»</a:t>
            </a:r>
            <a:r>
              <a:rPr lang="ru-RU" dirty="0"/>
              <a:t>. Прежде всего формируется логическая архитектура компьютера.</a:t>
            </a:r>
            <a:endParaRPr lang="en-US" dirty="0"/>
          </a:p>
        </p:txBody>
      </p:sp>
      <p:pic>
        <p:nvPicPr>
          <p:cNvPr id="4098" name="Picture 2" descr="https://arhivurokov.ru/multiurok/html/2017/08/29/s_59a5445f915df/679944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1052736"/>
            <a:ext cx="2724150" cy="2819401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rgbClr val="FFC000"/>
                </a:solidFill>
              </a:rPr>
              <a:t>Назначение </a:t>
            </a:r>
            <a:r>
              <a:rPr lang="en-US" dirty="0" smtClean="0">
                <a:solidFill>
                  <a:srgbClr val="FFC000"/>
                </a:solidFill>
              </a:rPr>
              <a:t>BIOS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688632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Подается питание на все чипсеты</a:t>
            </a:r>
            <a:r>
              <a:rPr lang="ru-RU" dirty="0"/>
              <a:t>, в их регистрах устанавливаются нужные значения. </a:t>
            </a:r>
            <a:endParaRPr lang="ru-RU" dirty="0" smtClean="0"/>
          </a:p>
          <a:p>
            <a:r>
              <a:rPr lang="ru-RU" dirty="0" smtClean="0"/>
              <a:t>Затем </a:t>
            </a:r>
            <a:r>
              <a:rPr lang="ru-RU" dirty="0">
                <a:solidFill>
                  <a:srgbClr val="FFC000"/>
                </a:solidFill>
              </a:rPr>
              <a:t>определяется объем ОЗУ </a:t>
            </a:r>
            <a:r>
              <a:rPr lang="ru-RU" dirty="0"/>
              <a:t>(этот процесс можно наблюдать на экране), включается клавиатура, распознаются основные порты компьютера.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следующем этапе </a:t>
            </a:r>
            <a:r>
              <a:rPr lang="ru-RU" dirty="0">
                <a:solidFill>
                  <a:srgbClr val="FFC000"/>
                </a:solidFill>
              </a:rPr>
              <a:t>определяются блочные устройства — жесткие диски и приводы CD/DVD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После </a:t>
            </a:r>
            <a:r>
              <a:rPr lang="ru-RU" dirty="0">
                <a:solidFill>
                  <a:srgbClr val="FFC000"/>
                </a:solidFill>
              </a:rPr>
              <a:t>окончания работы POST BIOS ищет загрузочную </a:t>
            </a:r>
            <a:r>
              <a:rPr lang="ru-RU" dirty="0" smtClean="0">
                <a:solidFill>
                  <a:srgbClr val="FFC000"/>
                </a:solidFill>
              </a:rPr>
              <a:t>запись</a:t>
            </a:r>
            <a:r>
              <a:rPr lang="ru-RU" dirty="0" smtClean="0"/>
              <a:t>, которая может находится </a:t>
            </a:r>
            <a:r>
              <a:rPr lang="ru-RU" dirty="0"/>
              <a:t>на одном из жестких дисков, CD/DVD-ROM или устройстве USB.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того как загрузочная запись найдена, она загружается в память и управление передается 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td0.mycdn.me/image?id=861335324181&amp;t=20&amp;plc=WEB&amp;tkn=*KfFz0IJMlYzfWFc5otNzZCY-D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92696"/>
            <a:ext cx="9338301" cy="554461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rgbClr val="FFC000"/>
                </a:solidFill>
              </a:rPr>
              <a:t>Назначение </a:t>
            </a:r>
            <a:r>
              <a:rPr lang="en-US" dirty="0" smtClean="0">
                <a:solidFill>
                  <a:srgbClr val="FFC000"/>
                </a:solidFill>
              </a:rPr>
              <a:t>BIOS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688632"/>
          </a:xfrm>
        </p:spPr>
        <p:txBody>
          <a:bodyPr rtlCol="0">
            <a:normAutofit/>
          </a:bodyPr>
          <a:lstStyle/>
          <a:p>
            <a:r>
              <a:rPr lang="ru-RU" dirty="0"/>
              <a:t>Для изменения настроек BIOS используется </a:t>
            </a:r>
            <a:r>
              <a:rPr lang="ru-RU" dirty="0">
                <a:solidFill>
                  <a:srgbClr val="FFC000"/>
                </a:solidFill>
              </a:rPr>
              <a:t>программа </a:t>
            </a:r>
            <a:r>
              <a:rPr lang="ru-RU" dirty="0" err="1">
                <a:solidFill>
                  <a:srgbClr val="FFC000"/>
                </a:solidFill>
              </a:rPr>
              <a:t>Setup</a:t>
            </a:r>
            <a:r>
              <a:rPr lang="ru-RU" dirty="0"/>
              <a:t>, для входа в которую обычно используются клавиши </a:t>
            </a:r>
            <a:r>
              <a:rPr lang="ru-RU" dirty="0" err="1"/>
              <a:t>Del</a:t>
            </a:r>
            <a:r>
              <a:rPr lang="ru-RU" dirty="0"/>
              <a:t> или F2 (это зависит от производителя и версии BIOS).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 среди </a:t>
            </a:r>
            <a:r>
              <a:rPr lang="ru-RU" dirty="0">
                <a:solidFill>
                  <a:srgbClr val="FFC000"/>
                </a:solidFill>
              </a:rPr>
              <a:t>разработчиков BIOS </a:t>
            </a:r>
            <a:r>
              <a:rPr lang="ru-RU" dirty="0"/>
              <a:t>для персональных компьютеров наиболее известны три фирмы: </a:t>
            </a:r>
            <a:r>
              <a:rPr lang="ru-RU" b="1" i="1" dirty="0" err="1">
                <a:solidFill>
                  <a:srgbClr val="FFC000"/>
                </a:solidFill>
              </a:rPr>
              <a:t>American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Megatrends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Inc</a:t>
            </a:r>
            <a:r>
              <a:rPr lang="ru-RU" b="1" i="1" dirty="0">
                <a:solidFill>
                  <a:srgbClr val="FFC000"/>
                </a:solidFill>
              </a:rPr>
              <a:t>. (AMI), </a:t>
            </a:r>
            <a:r>
              <a:rPr lang="ru-RU" b="1" i="1" dirty="0" err="1">
                <a:solidFill>
                  <a:srgbClr val="FFC000"/>
                </a:solidFill>
              </a:rPr>
              <a:t>Intel</a:t>
            </a:r>
            <a:r>
              <a:rPr lang="ru-RU" b="1" i="1" dirty="0">
                <a:solidFill>
                  <a:srgbClr val="FFC000"/>
                </a:solidFill>
              </a:rPr>
              <a:t> и </a:t>
            </a:r>
            <a:r>
              <a:rPr lang="ru-RU" b="1" i="1" dirty="0" err="1">
                <a:solidFill>
                  <a:srgbClr val="FFC000"/>
                </a:solidFill>
              </a:rPr>
              <a:t>Phoenix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Technologies</a:t>
            </a:r>
            <a:r>
              <a:rPr lang="ru-RU" dirty="0"/>
              <a:t> (торговые марки — </a:t>
            </a:r>
            <a:r>
              <a:rPr lang="ru-RU" dirty="0" err="1"/>
              <a:t>Award</a:t>
            </a:r>
            <a:r>
              <a:rPr lang="ru-RU" dirty="0"/>
              <a:t> BIOS, </a:t>
            </a:r>
            <a:r>
              <a:rPr lang="ru-RU" dirty="0" err="1"/>
              <a:t>Phoenix</a:t>
            </a:r>
            <a:r>
              <a:rPr lang="ru-RU" dirty="0"/>
              <a:t> </a:t>
            </a:r>
            <a:r>
              <a:rPr lang="ru-RU" dirty="0" err="1"/>
              <a:t>Award</a:t>
            </a:r>
            <a:r>
              <a:rPr lang="ru-RU" dirty="0"/>
              <a:t> BIOS). 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4797152"/>
            <a:ext cx="7945389" cy="81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06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rgbClr val="FFC000"/>
                </a:solidFill>
              </a:rPr>
              <a:t>Настройки </a:t>
            </a:r>
            <a:r>
              <a:rPr lang="en-US" dirty="0" smtClean="0">
                <a:solidFill>
                  <a:srgbClr val="FFC000"/>
                </a:solidFill>
              </a:rPr>
              <a:t>BIOS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832648"/>
          </a:xfrm>
        </p:spPr>
        <p:txBody>
          <a:bodyPr rtlCol="0">
            <a:normAutofit/>
          </a:bodyPr>
          <a:lstStyle/>
          <a:p>
            <a:r>
              <a:rPr lang="ru-RU" dirty="0"/>
              <a:t>раздел </a:t>
            </a:r>
            <a:r>
              <a:rPr lang="ru-RU" b="1" dirty="0" err="1">
                <a:solidFill>
                  <a:srgbClr val="FFC000"/>
                </a:solidFill>
              </a:rPr>
              <a:t>Main</a:t>
            </a:r>
            <a:r>
              <a:rPr lang="ru-RU" b="1" dirty="0">
                <a:solidFill>
                  <a:srgbClr val="FFC000"/>
                </a:solidFill>
              </a:rPr>
              <a:t> или </a:t>
            </a:r>
            <a:r>
              <a:rPr lang="ru-RU" b="1" dirty="0" err="1">
                <a:solidFill>
                  <a:srgbClr val="FFC000"/>
                </a:solidFill>
              </a:rPr>
              <a:t>Standard</a:t>
            </a:r>
            <a:r>
              <a:rPr lang="ru-RU" b="1" dirty="0">
                <a:solidFill>
                  <a:srgbClr val="FFC000"/>
                </a:solidFill>
              </a:rPr>
              <a:t> CMOS </a:t>
            </a:r>
            <a:r>
              <a:rPr lang="ru-RU" b="1" dirty="0" err="1" smtClean="0">
                <a:solidFill>
                  <a:srgbClr val="FFC000"/>
                </a:solidFill>
              </a:rPr>
              <a:t>Setup</a:t>
            </a:r>
            <a:r>
              <a:rPr lang="ru-RU" dirty="0" smtClean="0"/>
              <a:t> - задает </a:t>
            </a:r>
            <a:r>
              <a:rPr lang="ru-RU" dirty="0"/>
              <a:t>дату и время, а также параметры жестких дисков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</a:t>
            </a:r>
            <a:r>
              <a:rPr lang="ru-RU" dirty="0"/>
              <a:t>разделе </a:t>
            </a:r>
            <a:r>
              <a:rPr lang="ru-RU" b="1" dirty="0" err="1">
                <a:solidFill>
                  <a:srgbClr val="FFC000"/>
                </a:solidFill>
              </a:rPr>
              <a:t>Advanced</a:t>
            </a:r>
            <a:r>
              <a:rPr lang="ru-RU" b="1" dirty="0">
                <a:solidFill>
                  <a:srgbClr val="FFC000"/>
                </a:solidFill>
              </a:rPr>
              <a:t> BIOS </a:t>
            </a:r>
            <a:r>
              <a:rPr lang="ru-RU" b="1" dirty="0" err="1">
                <a:solidFill>
                  <a:srgbClr val="FFC000"/>
                </a:solidFill>
              </a:rPr>
              <a:t>Features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/>
              <a:t>(BIOS </a:t>
            </a:r>
            <a:r>
              <a:rPr lang="ru-RU" b="1" dirty="0" err="1"/>
              <a:t>Features</a:t>
            </a:r>
            <a:r>
              <a:rPr lang="ru-RU" b="1" dirty="0"/>
              <a:t> </a:t>
            </a:r>
            <a:r>
              <a:rPr lang="ru-RU" b="1" dirty="0" err="1" smtClean="0"/>
              <a:t>Setup</a:t>
            </a:r>
            <a:r>
              <a:rPr lang="ru-RU" b="1" dirty="0" smtClean="0"/>
              <a:t>)</a:t>
            </a:r>
            <a:r>
              <a:rPr lang="ru-RU" dirty="0"/>
              <a:t> приведены различные общие настройки, позволяющие включить или отключить определенные опции загрузки компьютера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раздел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C000"/>
                </a:solidFill>
              </a:rPr>
              <a:t>Integrated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Peripherals</a:t>
            </a:r>
            <a:r>
              <a:rPr lang="ru-RU" dirty="0"/>
              <a:t> отвечает за интерфейсы, интегрированные устройства и дополнительные системные функции;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64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peedfanpc.ru/wp-content/uploads/2018/07/power-b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8" y="260648"/>
            <a:ext cx="10709244" cy="626469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634083"/>
          </a:xfrm>
        </p:spPr>
        <p:txBody>
          <a:bodyPr rtlCol="0"/>
          <a:lstStyle/>
          <a:p>
            <a:pPr rtl="0"/>
            <a:r>
              <a:rPr lang="ru" dirty="0" smtClean="0">
                <a:solidFill>
                  <a:srgbClr val="FFC000"/>
                </a:solidFill>
              </a:rPr>
              <a:t>Настройки </a:t>
            </a:r>
            <a:r>
              <a:rPr lang="en-US" dirty="0" smtClean="0">
                <a:solidFill>
                  <a:srgbClr val="FFC000"/>
                </a:solidFill>
              </a:rPr>
              <a:t>BIOS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3" y="908720"/>
            <a:ext cx="10360501" cy="5832648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раздел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C000"/>
                </a:solidFill>
              </a:rPr>
              <a:t>Power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Management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Setup</a:t>
            </a:r>
            <a:r>
              <a:rPr lang="ru-RU" dirty="0"/>
              <a:t> позволяет настроить все опции энергопотребления и питания; </a:t>
            </a:r>
            <a:endParaRPr lang="ru-RU" dirty="0" smtClean="0"/>
          </a:p>
          <a:p>
            <a:r>
              <a:rPr lang="ru-RU" dirty="0" smtClean="0"/>
              <a:t>раздел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C000"/>
                </a:solidFill>
              </a:rPr>
              <a:t>Hardware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Monitor</a:t>
            </a:r>
            <a:r>
              <a:rPr lang="ru-RU" dirty="0"/>
              <a:t> позволяет узнать значения системных датчиков: температуру процессора или скорость вращения вентиляторов (об/мин); </a:t>
            </a:r>
            <a:endParaRPr lang="ru-RU" dirty="0" smtClean="0"/>
          </a:p>
          <a:p>
            <a:r>
              <a:rPr lang="ru-RU" dirty="0" smtClean="0"/>
              <a:t>пункт</a:t>
            </a:r>
            <a:r>
              <a:rPr lang="ru-RU" dirty="0"/>
              <a:t> </a:t>
            </a:r>
            <a:r>
              <a:rPr lang="ru-RU" b="1" dirty="0" err="1">
                <a:solidFill>
                  <a:srgbClr val="FFC000"/>
                </a:solidFill>
              </a:rPr>
              <a:t>Load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Setup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Defaults</a:t>
            </a:r>
            <a:r>
              <a:rPr lang="ru-RU" dirty="0"/>
              <a:t> восстанавливает настройки BIOS по умолчанию и устраняет все изменения, которые вы могли внести.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Технический стиль 16 х 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тройной линией (широкоэкранный формат)</Template>
  <TotalTime>58</TotalTime>
  <Words>315</Words>
  <Application>Microsoft Office PowerPoint</Application>
  <PresentationFormat>Произвольный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Технический стиль 16 х 9</vt:lpstr>
      <vt:lpstr>Назначение BIOS</vt:lpstr>
      <vt:lpstr>Назначение BIOS</vt:lpstr>
      <vt:lpstr>Назначение BIOS</vt:lpstr>
      <vt:lpstr>Назначение BIOS</vt:lpstr>
      <vt:lpstr>Презентация PowerPoint</vt:lpstr>
      <vt:lpstr>Назначение BIOS</vt:lpstr>
      <vt:lpstr>Настройки BIOS</vt:lpstr>
      <vt:lpstr>Презентация PowerPoint</vt:lpstr>
      <vt:lpstr>Настройки BIOS</vt:lpstr>
      <vt:lpstr>Презентация PowerPoint</vt:lpstr>
      <vt:lpstr>Advanced BIOS Features</vt:lpstr>
      <vt:lpstr>Презентация PowerPoint</vt:lpstr>
      <vt:lpstr>Integrated Peripherals</vt:lpstr>
      <vt:lpstr>Презентация PowerPoint</vt:lpstr>
      <vt:lpstr>Тестирование компьютера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Назначение BIOS</dc:title>
  <dc:creator>Пользователь</dc:creator>
  <cp:lastModifiedBy>Пользователь</cp:lastModifiedBy>
  <cp:revision>12</cp:revision>
  <dcterms:created xsi:type="dcterms:W3CDTF">2018-12-16T11:00:14Z</dcterms:created>
  <dcterms:modified xsi:type="dcterms:W3CDTF">2018-12-16T11:58:15Z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