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71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7" r:id="rId11"/>
    <p:sldId id="266" r:id="rId12"/>
    <p:sldId id="264" r:id="rId13"/>
    <p:sldId id="265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1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2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3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39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28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50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116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1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5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3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6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18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13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3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6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8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5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Они изменили мир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Информатика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107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Андрей Андреевич Марков </a:t>
            </a:r>
            <a:r>
              <a:rPr lang="ru-RU" b="1" dirty="0" smtClean="0"/>
              <a:t>( 1856 - 1922)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84092" y="2584393"/>
            <a:ext cx="4718304" cy="576262"/>
          </a:xfrm>
        </p:spPr>
        <p:txBody>
          <a:bodyPr/>
          <a:lstStyle/>
          <a:p>
            <a:pPr algn="ctr"/>
            <a:r>
              <a:rPr lang="ru-RU" dirty="0"/>
              <a:t>русский </a:t>
            </a:r>
            <a:r>
              <a:rPr lang="ru-RU" dirty="0" smtClean="0"/>
              <a:t>математик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Создал </a:t>
            </a:r>
            <a:r>
              <a:rPr lang="ru-RU" dirty="0"/>
              <a:t>теорию нормальных алгоритмов, заложил основы теории сложности </a:t>
            </a:r>
            <a:r>
              <a:rPr lang="ru-RU" dirty="0" smtClean="0"/>
              <a:t>алгоритмов, предложил </a:t>
            </a:r>
            <a:r>
              <a:rPr lang="ru-RU" dirty="0"/>
              <a:t>оригинальный язык для описания работы </a:t>
            </a:r>
            <a:r>
              <a:rPr lang="ru-RU" dirty="0" smtClean="0"/>
              <a:t>вычислительных машин.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75735" y="3243263"/>
            <a:ext cx="1926856" cy="26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/>
              <a:t>Джон фон </a:t>
            </a:r>
            <a:r>
              <a:rPr lang="ru-RU" b="1" dirty="0" smtClean="0"/>
              <a:t>Нейман (1903 </a:t>
            </a:r>
            <a:r>
              <a:rPr lang="ru-RU" b="1" dirty="0"/>
              <a:t>— </a:t>
            </a:r>
            <a:r>
              <a:rPr lang="ru-RU" b="1" dirty="0" smtClean="0"/>
              <a:t>1957)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американский математик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4871" y="3317404"/>
            <a:ext cx="2017618" cy="263207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занимался </a:t>
            </a:r>
            <a:r>
              <a:rPr lang="ru-RU" dirty="0" smtClean="0"/>
              <a:t>вопросами, связанными </a:t>
            </a:r>
            <a:r>
              <a:rPr lang="ru-RU" dirty="0"/>
              <a:t>с теорией игр, теорией </a:t>
            </a:r>
            <a:r>
              <a:rPr lang="ru-RU" dirty="0" smtClean="0"/>
              <a:t>автоматов, внес </a:t>
            </a:r>
            <a:r>
              <a:rPr lang="ru-RU" dirty="0"/>
              <a:t>большой вклад в создание первых ЭВМ и разработку методов их применения.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11759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Ко́нрад</a:t>
            </a:r>
            <a:r>
              <a:rPr lang="ru-RU" b="1" dirty="0"/>
              <a:t> </a:t>
            </a:r>
            <a:r>
              <a:rPr lang="ru-RU" b="1" dirty="0" err="1"/>
              <a:t>Цу́зе</a:t>
            </a:r>
            <a:r>
              <a:rPr lang="ru-RU" dirty="0"/>
              <a:t> </a:t>
            </a:r>
            <a:r>
              <a:rPr lang="ru-RU" dirty="0" smtClean="0"/>
              <a:t>( 1910</a:t>
            </a:r>
            <a:r>
              <a:rPr lang="ru-RU" dirty="0"/>
              <a:t> </a:t>
            </a:r>
            <a:r>
              <a:rPr lang="ru-RU" dirty="0" smtClean="0"/>
              <a:t>—1995)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7350" y="2358868"/>
            <a:ext cx="4718304" cy="1743576"/>
          </a:xfrm>
        </p:spPr>
        <p:txBody>
          <a:bodyPr/>
          <a:lstStyle/>
          <a:p>
            <a:r>
              <a:rPr lang="ru-RU" dirty="0" smtClean="0"/>
              <a:t>создал первый  работающий программируемый компьютер </a:t>
            </a:r>
            <a:r>
              <a:rPr lang="ru-RU" dirty="0"/>
              <a:t>(1941) и </a:t>
            </a:r>
            <a:r>
              <a:rPr lang="ru-RU" dirty="0" smtClean="0"/>
              <a:t>язык </a:t>
            </a:r>
            <a:r>
              <a:rPr lang="ru-RU" dirty="0"/>
              <a:t>программирования высокого уровня (1948).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/>
              <a:t>немецкий </a:t>
            </a:r>
            <a:r>
              <a:rPr lang="ru-RU" sz="2000" dirty="0" smtClean="0"/>
              <a:t>инженер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77893" y="3243263"/>
            <a:ext cx="3322540" cy="263207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71" y="4305171"/>
            <a:ext cx="2381250" cy="17907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8410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Алексей Андреевич </a:t>
            </a:r>
            <a:r>
              <a:rPr lang="ru-RU" b="1" dirty="0" smtClean="0"/>
              <a:t>Ляпунов (1911-1973)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 "Компьютерное общество признало А. А. Ляпунова основателем советской кибернетики и программирования".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11" y="3230661"/>
            <a:ext cx="1945003" cy="2645205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1187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65" y="982132"/>
            <a:ext cx="10173729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Леонид Витальевич Канторович </a:t>
            </a:r>
            <a:r>
              <a:rPr lang="ru-RU" b="1" dirty="0" smtClean="0"/>
              <a:t>(1912- 1986)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065" y="2658533"/>
            <a:ext cx="5208605" cy="576262"/>
          </a:xfrm>
        </p:spPr>
        <p:txBody>
          <a:bodyPr/>
          <a:lstStyle/>
          <a:p>
            <a:r>
              <a:rPr lang="ru-RU" dirty="0"/>
              <a:t>советский математик и экономист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70" y="2578444"/>
            <a:ext cx="4718304" cy="3297424"/>
          </a:xfrm>
        </p:spPr>
        <p:txBody>
          <a:bodyPr>
            <a:noAutofit/>
          </a:bodyPr>
          <a:lstStyle/>
          <a:p>
            <a:r>
              <a:rPr lang="ru-RU" sz="2000" dirty="0"/>
              <a:t>С работами по вычислительной математике связано непосредственное участие Л. В. Канторовича в развитии вычислительной техники. Он руководил конструированием новых вычислительных устройств, ему принадлежит ряд изобретений в этой области. Совместно с учениками он разрабатывал оригинальные принципы машинного программирования для численных </a:t>
            </a:r>
            <a:r>
              <a:rPr lang="ru-RU" sz="2000" dirty="0" smtClean="0"/>
              <a:t>расчетов. 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10" y="3234795"/>
            <a:ext cx="2687594" cy="3016824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4660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Сергей Алексеевич Лебедев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57169" y="2658533"/>
            <a:ext cx="2356484" cy="331899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в 1948—1950 годах под его руководством была разработана первая в СССР и континентальной Европе Малая электронно-счётная машина (МЭСМ).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3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Андрей Петрович Ершов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3918" y="2658533"/>
            <a:ext cx="4699786" cy="321733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Основоположник школьной информатики.</a:t>
            </a:r>
          </a:p>
          <a:p>
            <a:pPr marL="0" indent="0">
              <a:buNone/>
            </a:pPr>
            <a:r>
              <a:rPr lang="ru-RU" sz="3600" b="1" dirty="0" smtClean="0"/>
              <a:t>   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1985 год</a:t>
            </a:r>
            <a:endParaRPr lang="ru-RU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9687697" y="3632169"/>
            <a:ext cx="1581665" cy="252561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189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Леонардо ди сер Пьеро да Винчи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1452 — 1519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1377696" y="2507624"/>
            <a:ext cx="4718304" cy="576262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 </a:t>
            </a:r>
            <a:r>
              <a:rPr lang="ru-RU" sz="2000" dirty="0"/>
              <a:t>итальянский художник и изобретатель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Его работы содержат чертежи устройств, производящих механические вычисления.</a:t>
            </a:r>
          </a:p>
          <a:p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86" y="3143104"/>
            <a:ext cx="2875905" cy="3080112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4627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Атанасиус </a:t>
            </a:r>
            <a:r>
              <a:rPr lang="ru-RU" b="1" dirty="0" err="1" smtClean="0"/>
              <a:t>Кирхер</a:t>
            </a:r>
            <a:r>
              <a:rPr lang="ru-RU" b="1" dirty="0" smtClean="0"/>
              <a:t> (1602–1680)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4647" y="2476499"/>
            <a:ext cx="2146603" cy="263207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454128" y="5299074"/>
            <a:ext cx="4718304" cy="576262"/>
          </a:xfrm>
        </p:spPr>
        <p:txBody>
          <a:bodyPr/>
          <a:lstStyle/>
          <a:p>
            <a:pPr algn="ctr"/>
            <a:r>
              <a:rPr lang="ru-RU" sz="2000" dirty="0"/>
              <a:t>немецкий учёный-энциклопедист и </a:t>
            </a:r>
            <a:r>
              <a:rPr lang="ru-RU" sz="2000" dirty="0" smtClean="0"/>
              <a:t>изобретатель</a:t>
            </a: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096000" y="2476499"/>
            <a:ext cx="4718304" cy="2632605"/>
          </a:xfrm>
        </p:spPr>
        <p:txBody>
          <a:bodyPr>
            <a:noAutofit/>
          </a:bodyPr>
          <a:lstStyle/>
          <a:p>
            <a:r>
              <a:rPr lang="ru-RU" sz="1800" b="1" dirty="0"/>
              <a:t>П</a:t>
            </a:r>
            <a:r>
              <a:rPr lang="ru-RU" sz="1800" b="1" dirty="0" smtClean="0"/>
              <a:t>о </a:t>
            </a:r>
            <a:r>
              <a:rPr lang="ru-RU" sz="1800" b="1" dirty="0"/>
              <a:t>его чертежам была построена вычислительная машина, которая могла выполнять </a:t>
            </a:r>
            <a:r>
              <a:rPr lang="ru-RU" sz="1800" b="1" dirty="0" smtClean="0"/>
              <a:t>несложные </a:t>
            </a:r>
            <a:r>
              <a:rPr lang="ru-RU" sz="1800" b="1" dirty="0"/>
              <a:t>арифметические, геометрические и астрономические вычисления. Кроме того, она могла шифровать сообщения, вычислять даты Пасхи, а также сочинять музыку. Руководство по эксплуатации этой машины состояло из 850 страниц, а "алгоритмами" были стихи на латинском языке, которые пользователи должны были учить наизусть.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319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Джон </a:t>
            </a:r>
            <a:r>
              <a:rPr lang="ru-RU" b="1" dirty="0" err="1"/>
              <a:t>Не́пер</a:t>
            </a:r>
            <a:r>
              <a:rPr lang="ru-RU" dirty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1550—1617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68396" y="2448823"/>
            <a:ext cx="4804036" cy="34270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/>
              <a:t> </a:t>
            </a:r>
            <a:r>
              <a:rPr lang="ru-RU" sz="2600" dirty="0" smtClean="0"/>
              <a:t>придумал оригинальный </a:t>
            </a:r>
            <a:r>
              <a:rPr lang="ru-RU" sz="2600" dirty="0"/>
              <a:t>прибор для быстрого </a:t>
            </a:r>
            <a:r>
              <a:rPr lang="ru-RU" sz="2600" dirty="0" smtClean="0"/>
              <a:t>умножения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/>
              <a:t>      (Палочки Непера)</a:t>
            </a:r>
          </a:p>
          <a:p>
            <a:endParaRPr lang="ru-RU" dirty="0"/>
          </a:p>
          <a:p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вошёл в историю </a:t>
            </a:r>
            <a:r>
              <a:rPr lang="ru-RU" dirty="0" smtClean="0"/>
              <a:t>как </a:t>
            </a:r>
            <a:r>
              <a:rPr lang="ru-RU" dirty="0"/>
              <a:t>изобретатель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замечательного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вычислительного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инструмента — логарифмов</a:t>
            </a:r>
            <a:r>
              <a:rPr lang="ru-RU" dirty="0" smtClean="0"/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                  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Логарифмическая линейка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0" y="2450610"/>
            <a:ext cx="4718304" cy="576262"/>
          </a:xfrm>
        </p:spPr>
        <p:txBody>
          <a:bodyPr/>
          <a:lstStyle/>
          <a:p>
            <a:pPr algn="ctr"/>
            <a:r>
              <a:rPr lang="ru-RU" sz="2000" dirty="0"/>
              <a:t>ш</a:t>
            </a:r>
            <a:r>
              <a:rPr lang="ru-RU" sz="2000" dirty="0" smtClean="0"/>
              <a:t>отландский математик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521" y="3109131"/>
            <a:ext cx="2319981" cy="284079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228" y="2738741"/>
            <a:ext cx="1137735" cy="1096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192" y="5095286"/>
            <a:ext cx="2392940" cy="6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Вильге́льм</a:t>
            </a:r>
            <a:r>
              <a:rPr lang="ru-RU" b="1" dirty="0"/>
              <a:t> </a:t>
            </a:r>
            <a:r>
              <a:rPr lang="ru-RU" b="1" dirty="0" err="1" smtClean="0"/>
              <a:t>Шиккард</a:t>
            </a:r>
            <a:r>
              <a:rPr lang="ru-RU" b="1" dirty="0" smtClean="0"/>
              <a:t> ( 1592</a:t>
            </a:r>
            <a:r>
              <a:rPr lang="ru-RU" b="1" dirty="0"/>
              <a:t> — </a:t>
            </a:r>
            <a:r>
              <a:rPr lang="ru-RU" b="1" dirty="0" smtClean="0"/>
              <a:t>1635)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немецкий учёный, астроном, </a:t>
            </a:r>
            <a:r>
              <a:rPr lang="ru-RU" sz="2000" dirty="0" smtClean="0"/>
              <a:t>математик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 </a:t>
            </a:r>
            <a:r>
              <a:rPr lang="ru-RU" sz="2000" dirty="0"/>
              <a:t>и востоковед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08645" y="3243263"/>
            <a:ext cx="2091559" cy="26320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268995" y="2658533"/>
            <a:ext cx="4718304" cy="2632605"/>
          </a:xfrm>
        </p:spPr>
        <p:txBody>
          <a:bodyPr/>
          <a:lstStyle/>
          <a:p>
            <a:r>
              <a:rPr lang="ru-RU" dirty="0" smtClean="0"/>
              <a:t>Вычислительная машина </a:t>
            </a:r>
            <a:r>
              <a:rPr lang="ru-RU" dirty="0" err="1" smtClean="0"/>
              <a:t>Шиккарда</a:t>
            </a:r>
            <a:r>
              <a:rPr lang="ru-RU" dirty="0" smtClean="0"/>
              <a:t> содержала </a:t>
            </a:r>
            <a:r>
              <a:rPr lang="ru-RU" dirty="0"/>
              <a:t>суммирующее и множительное устройства, а также механизм для записи промежуточных </a:t>
            </a:r>
            <a:r>
              <a:rPr lang="ru-RU" dirty="0" smtClean="0"/>
              <a:t>результатов.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384" y="4504686"/>
            <a:ext cx="2097206" cy="15729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4243272"/>
            <a:ext cx="1467880" cy="196162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268995" y="5732312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«Считающие часы»</a:t>
            </a:r>
          </a:p>
        </p:txBody>
      </p:sp>
    </p:spTree>
    <p:extLst>
      <p:ext uri="{BB962C8B-B14F-4D97-AF65-F5344CB8AC3E}">
        <p14:creationId xmlns:p14="http://schemas.microsoft.com/office/powerpoint/2010/main" val="6669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Блез</a:t>
            </a:r>
            <a:r>
              <a:rPr lang="ru-RU" b="1" dirty="0"/>
              <a:t> </a:t>
            </a:r>
            <a:r>
              <a:rPr lang="ru-RU" b="1" dirty="0" err="1" smtClean="0"/>
              <a:t>Паска́ль</a:t>
            </a:r>
            <a:r>
              <a:rPr lang="ru-RU" b="1" dirty="0" smtClean="0"/>
              <a:t> (1623-1662)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9070" y="2462371"/>
            <a:ext cx="4718304" cy="576262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000" dirty="0"/>
              <a:t>Ф</a:t>
            </a:r>
            <a:r>
              <a:rPr lang="ru-RU" sz="2000" dirty="0" smtClean="0"/>
              <a:t>ранцузский </a:t>
            </a:r>
            <a:r>
              <a:rPr lang="ru-RU" sz="2000" dirty="0"/>
              <a:t>математик, механик, физик, литератор и философ.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создал </a:t>
            </a:r>
            <a:r>
              <a:rPr lang="ru-RU" sz="2800" dirty="0"/>
              <a:t>суммирующую машину «</a:t>
            </a:r>
            <a:r>
              <a:rPr lang="ru-RU" sz="2800" dirty="0" err="1"/>
              <a:t>Паскалину</a:t>
            </a:r>
            <a:r>
              <a:rPr lang="ru-RU" sz="2800" dirty="0"/>
              <a:t>»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3038633"/>
            <a:ext cx="2644346" cy="31975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072" y="4403045"/>
            <a:ext cx="20955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Ви́льгельм</a:t>
            </a:r>
            <a:r>
              <a:rPr lang="ru-RU" b="1" dirty="0" smtClean="0"/>
              <a:t> </a:t>
            </a:r>
            <a:r>
              <a:rPr lang="ru-RU" b="1" dirty="0" err="1" smtClean="0"/>
              <a:t>Ле́йбниц</a:t>
            </a:r>
            <a:r>
              <a:rPr lang="ru-RU" b="1" dirty="0" smtClean="0"/>
              <a:t>(1646 – 1716)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pPr algn="ctr"/>
            <a:r>
              <a:rPr lang="ru-RU" sz="1800" dirty="0" smtClean="0"/>
              <a:t>Саксонский </a:t>
            </a:r>
            <a:r>
              <a:rPr lang="ru-RU" sz="1800" dirty="0"/>
              <a:t>философ, </a:t>
            </a:r>
            <a:r>
              <a:rPr lang="ru-RU" sz="1800" dirty="0" smtClean="0"/>
              <a:t> </a:t>
            </a:r>
            <a:r>
              <a:rPr lang="ru-RU" sz="1800" dirty="0"/>
              <a:t>математик, </a:t>
            </a:r>
            <a:r>
              <a:rPr lang="ru-RU" sz="1800" dirty="0" smtClean="0"/>
              <a:t>физик</a:t>
            </a:r>
            <a:r>
              <a:rPr lang="ru-RU" sz="1800" dirty="0"/>
              <a:t>, юрист, историк, дипломат, изобретатель и языковед.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14079" y="3243263"/>
            <a:ext cx="2080691" cy="26320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6000" y="2575997"/>
            <a:ext cx="4718304" cy="2632605"/>
          </a:xfrm>
        </p:spPr>
        <p:txBody>
          <a:bodyPr/>
          <a:lstStyle/>
          <a:p>
            <a:r>
              <a:rPr lang="ru-RU" dirty="0" smtClean="0"/>
              <a:t> Изобрел </a:t>
            </a:r>
            <a:r>
              <a:rPr lang="ru-RU" u="sng" dirty="0" smtClean="0"/>
              <a:t>арифмометр</a:t>
            </a:r>
            <a:r>
              <a:rPr lang="ru-RU" dirty="0" smtClean="0"/>
              <a:t>, в основе которого лежало устройство- колесо «Лейбница».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364" y="4387239"/>
            <a:ext cx="2450483" cy="183786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68" y="4559300"/>
            <a:ext cx="1536630" cy="153663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9" name="Прямая со стрелкой 8"/>
          <p:cNvCxnSpPr>
            <a:endCxn id="11" idx="0"/>
          </p:cNvCxnSpPr>
          <p:nvPr/>
        </p:nvCxnSpPr>
        <p:spPr>
          <a:xfrm>
            <a:off x="8171935" y="3657600"/>
            <a:ext cx="1956348" cy="90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Жозеф Мари </a:t>
            </a:r>
            <a:r>
              <a:rPr lang="ru-RU" b="1" dirty="0" err="1" smtClean="0"/>
              <a:t>Жаккар</a:t>
            </a:r>
            <a:r>
              <a:rPr lang="ru-RU" b="1" dirty="0" smtClean="0"/>
              <a:t>(д) (1752-1834)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5445" y="2732286"/>
            <a:ext cx="4718304" cy="263260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машина </a:t>
            </a:r>
            <a:r>
              <a:rPr lang="ru-RU" dirty="0" smtClean="0"/>
              <a:t>Жаккарда –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яркий </a:t>
            </a:r>
            <a:r>
              <a:rPr lang="ru-RU" dirty="0"/>
              <a:t>пример машины </a:t>
            </a: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с   программным </a:t>
            </a:r>
            <a:r>
              <a:rPr lang="ru-RU" dirty="0"/>
              <a:t>управлением</a:t>
            </a:r>
            <a:r>
              <a:rPr lang="ru-RU" dirty="0" smtClean="0"/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  </a:t>
            </a:r>
            <a:r>
              <a:rPr lang="ru-RU" dirty="0" smtClean="0"/>
              <a:t>созданной </a:t>
            </a:r>
            <a:r>
              <a:rPr lang="ru-RU" dirty="0"/>
              <a:t>задолго    </a:t>
            </a: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до появления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вычислительных </a:t>
            </a:r>
            <a:r>
              <a:rPr lang="ru-RU" dirty="0"/>
              <a:t>машин.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французский изобретатель ткацкого станка для узорчатых </a:t>
            </a:r>
            <a:r>
              <a:rPr lang="ru-RU" sz="2000" dirty="0" smtClean="0"/>
              <a:t>материй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86440" y="3352511"/>
            <a:ext cx="2390353" cy="263207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73" y="3611303"/>
            <a:ext cx="1690472" cy="2534311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1553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Ча́рлз</a:t>
            </a:r>
            <a:r>
              <a:rPr lang="ru-RU" b="1" dirty="0"/>
              <a:t> Бэ́ббидж </a:t>
            </a:r>
            <a:r>
              <a:rPr lang="ru-RU" b="1" dirty="0" smtClean="0"/>
              <a:t>( 1791—1871)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312983" y="2507574"/>
            <a:ext cx="2891795" cy="576262"/>
          </a:xfrm>
        </p:spPr>
        <p:txBody>
          <a:bodyPr/>
          <a:lstStyle/>
          <a:p>
            <a:pPr algn="ctr"/>
            <a:r>
              <a:rPr lang="ru-RU" sz="2000" dirty="0"/>
              <a:t>английский</a:t>
            </a:r>
            <a:r>
              <a:rPr lang="ru-RU" dirty="0"/>
              <a:t> </a:t>
            </a:r>
            <a:r>
              <a:rPr lang="ru-RU" sz="2000" dirty="0" smtClean="0"/>
              <a:t>математик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646913" y="3243262"/>
            <a:ext cx="2223936" cy="263207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903" y="3989173"/>
            <a:ext cx="2511551" cy="2191328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174460" y="2507574"/>
            <a:ext cx="4718304" cy="3596664"/>
          </a:xfrm>
        </p:spPr>
        <p:txBody>
          <a:bodyPr>
            <a:normAutofit/>
          </a:bodyPr>
          <a:lstStyle/>
          <a:p>
            <a:r>
              <a:rPr lang="ru-RU" dirty="0"/>
              <a:t>Бэббидж, без сомнения, является первым автором идеи создания вычислительной машины, которая в наши дни называется компьютером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</TotalTime>
  <Words>485</Words>
  <Application>Microsoft Office PowerPoint</Application>
  <PresentationFormat>Широкоэкранный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Они изменили мир</vt:lpstr>
      <vt:lpstr>Леонардо ди сер Пьеро да Винчи  (1452 — 1519)</vt:lpstr>
      <vt:lpstr>Атанасиус Кирхер (1602–1680)</vt:lpstr>
      <vt:lpstr>Джон Не́пер (1550—1617) </vt:lpstr>
      <vt:lpstr>Вильге́льм Шиккард ( 1592 — 1635)</vt:lpstr>
      <vt:lpstr>Блез Паска́ль (1623-1662)</vt:lpstr>
      <vt:lpstr>Ви́льгельм Ле́йбниц(1646 – 1716)</vt:lpstr>
      <vt:lpstr>Жозеф Мари Жаккар(д) (1752-1834)</vt:lpstr>
      <vt:lpstr>Ча́рлз Бэ́ббидж ( 1791—1871)</vt:lpstr>
      <vt:lpstr>Андрей Андреевич Марков ( 1856 - 1922)</vt:lpstr>
      <vt:lpstr>Джон фон Нейман (1903 — 1957)</vt:lpstr>
      <vt:lpstr>Ко́нрад Цу́зе ( 1910 —1995)</vt:lpstr>
      <vt:lpstr>Алексей Андреевич Ляпунов (1911-1973)</vt:lpstr>
      <vt:lpstr>Леонид Витальевич Канторович (1912- 1986) </vt:lpstr>
      <vt:lpstr>Сергей Алексеевич Лебедев</vt:lpstr>
      <vt:lpstr>Андрей Петрович Ершов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Леонардо да Винчи</dc:title>
  <dc:creator>Пользователь Windows</dc:creator>
  <cp:lastModifiedBy>Пользователь Windows</cp:lastModifiedBy>
  <cp:revision>27</cp:revision>
  <dcterms:created xsi:type="dcterms:W3CDTF">2017-04-02T13:31:01Z</dcterms:created>
  <dcterms:modified xsi:type="dcterms:W3CDTF">2017-09-09T16:15:25Z</dcterms:modified>
</cp:coreProperties>
</file>