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72" r:id="rId10"/>
    <p:sldId id="263" r:id="rId11"/>
    <p:sldId id="264" r:id="rId12"/>
    <p:sldId id="265" r:id="rId13"/>
    <p:sldId id="271" r:id="rId14"/>
    <p:sldId id="266" r:id="rId15"/>
    <p:sldId id="267" r:id="rId16"/>
    <p:sldId id="268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B60DD-1775-4811-8093-7DC26DBFF853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7D5B2-3651-414C-82BD-0F4FA7675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25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045BB2A-B972-4962-BDE7-B0175A363EDE}" type="datetime1">
              <a:rPr lang="ru-RU" smtClean="0"/>
              <a:t>18.03.2017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A987978-4EBC-454B-A26E-A91DF30B504C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DCBB-15E2-4EE1-9AEB-5DA7A48D024D}" type="datetime1">
              <a:rPr lang="ru-RU" smtClean="0"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87978-4EBC-454B-A26E-A91DF30B50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5F7-FF6F-47BC-87E2-FD73B90346EB}" type="datetime1">
              <a:rPr lang="ru-RU" smtClean="0"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87978-4EBC-454B-A26E-A91DF30B50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F08D-D4FE-44D5-9EBC-BE3CE6A5F35C}" type="datetime1">
              <a:rPr lang="ru-RU" smtClean="0"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87978-4EBC-454B-A26E-A91DF30B50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60ED-60E2-4ACD-A7A5-CCC9B8C44F75}" type="datetime1">
              <a:rPr lang="ru-RU" smtClean="0"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87978-4EBC-454B-A26E-A91DF30B50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B60E-FACB-4E61-A3C4-76B0BF546947}" type="datetime1">
              <a:rPr lang="ru-RU" smtClean="0"/>
              <a:t>18.03.2017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87978-4EBC-454B-A26E-A91DF30B504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1CFF-2F5F-45C7-8AD7-017C94E79954}" type="datetime1">
              <a:rPr lang="ru-RU" smtClean="0"/>
              <a:t>18.03.2017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87978-4EBC-454B-A26E-A91DF30B50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9748-4665-4503-8DE1-48F622D9AEFF}" type="datetime1">
              <a:rPr lang="ru-RU" smtClean="0"/>
              <a:t>18.03.2017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87978-4EBC-454B-A26E-A91DF30B50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DFE3-C550-4557-99ED-29DE978D2548}" type="datetime1">
              <a:rPr lang="ru-RU" smtClean="0"/>
              <a:t>18.03.2017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87978-4EBC-454B-A26E-A91DF30B50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9D82-1BC5-4CA0-96D3-899DDE460CCD}" type="datetime1">
              <a:rPr lang="ru-RU" smtClean="0"/>
              <a:t>18.03.2017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87978-4EBC-454B-A26E-A91DF30B504C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678C-F681-44F2-9829-B0C86424CA14}" type="datetime1">
              <a:rPr lang="ru-RU" smtClean="0"/>
              <a:t>18.03.2017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87978-4EBC-454B-A26E-A91DF30B50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339BA3A-706C-4ED3-BF45-3F66391D8EED}" type="datetime1">
              <a:rPr lang="ru-RU" smtClean="0"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A987978-4EBC-454B-A26E-A91DF30B504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052736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 </a:t>
            </a:r>
            <a:r>
              <a:rPr lang="ru-RU" sz="2400" dirty="0"/>
              <a:t>ХIII </a:t>
            </a:r>
            <a:r>
              <a:rPr lang="ru-RU" sz="2400" dirty="0" err="1"/>
              <a:t>Ахмеровские</a:t>
            </a:r>
            <a:r>
              <a:rPr lang="ru-RU" sz="2400" dirty="0"/>
              <a:t> краеведческие чтения</a:t>
            </a:r>
          </a:p>
          <a:p>
            <a:pPr algn="ctr"/>
            <a:endParaRPr lang="ru-RU" sz="4400" dirty="0" smtClean="0">
              <a:latin typeface="Arial Black" pitchFamily="34" charset="0"/>
            </a:endParaRPr>
          </a:p>
          <a:p>
            <a:pPr algn="ctr"/>
            <a:r>
              <a:rPr lang="ru-RU" sz="4400" dirty="0" smtClean="0">
                <a:latin typeface="Arial Black" pitchFamily="34" charset="0"/>
              </a:rPr>
              <a:t>«</a:t>
            </a:r>
            <a:r>
              <a:rPr lang="ru-RU" sz="4400" dirty="0">
                <a:latin typeface="Arial Black" pitchFamily="34" charset="0"/>
              </a:rPr>
              <a:t>Город, выросший на песке</a:t>
            </a:r>
            <a:r>
              <a:rPr lang="ru-RU" sz="4400" dirty="0" smtClean="0">
                <a:latin typeface="Arial Black" pitchFamily="34" charset="0"/>
              </a:rPr>
              <a:t>» </a:t>
            </a:r>
            <a:endParaRPr lang="ru-RU" sz="4400" b="1" dirty="0" smtClean="0">
              <a:latin typeface="Arial Black" pitchFamily="34" charset="0"/>
            </a:endParaRPr>
          </a:p>
          <a:p>
            <a:pPr algn="ctr"/>
            <a:r>
              <a:rPr lang="ru-RU" sz="2400" b="1" dirty="0" smtClean="0">
                <a:latin typeface="Arial Black" pitchFamily="34" charset="0"/>
              </a:rPr>
              <a:t>«</a:t>
            </a:r>
            <a:r>
              <a:rPr lang="ru-RU" sz="2400" b="1" dirty="0" err="1" smtClean="0">
                <a:latin typeface="Arial Black" pitchFamily="34" charset="0"/>
              </a:rPr>
              <a:t>Сипайлово</a:t>
            </a:r>
            <a:r>
              <a:rPr lang="ru-RU" sz="2400" b="1" dirty="0" smtClean="0">
                <a:latin typeface="Arial Black" pitchFamily="34" charset="0"/>
              </a:rPr>
              <a:t>: история и современность»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4725144"/>
            <a:ext cx="6320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Санин </a:t>
            </a:r>
            <a:r>
              <a:rPr lang="ru-RU" dirty="0">
                <a:latin typeface="Arial Black" pitchFamily="34" charset="0"/>
              </a:rPr>
              <a:t>Алексей, 12 </a:t>
            </a:r>
            <a:r>
              <a:rPr lang="ru-RU" dirty="0" smtClean="0">
                <a:latin typeface="Arial Black" pitchFamily="34" charset="0"/>
              </a:rPr>
              <a:t>лет</a:t>
            </a:r>
            <a:r>
              <a:rPr lang="en-US" dirty="0" smtClean="0">
                <a:latin typeface="Arial Black" pitchFamily="34" charset="0"/>
              </a:rPr>
              <a:t>,</a:t>
            </a:r>
            <a:r>
              <a:rPr lang="ru-RU" dirty="0" smtClean="0">
                <a:latin typeface="Arial Black" pitchFamily="34" charset="0"/>
              </a:rPr>
              <a:t> ДЮЦ «</a:t>
            </a:r>
            <a:r>
              <a:rPr lang="ru-RU" dirty="0" err="1" smtClean="0">
                <a:latin typeface="Arial Black" pitchFamily="34" charset="0"/>
              </a:rPr>
              <a:t>Салям</a:t>
            </a:r>
            <a:r>
              <a:rPr lang="ru-RU" dirty="0" smtClean="0">
                <a:latin typeface="Arial Black" pitchFamily="34" charset="0"/>
              </a:rPr>
              <a:t>»</a:t>
            </a:r>
            <a:endParaRPr lang="ru-RU" dirty="0">
              <a:latin typeface="Arial Black" pitchFamily="34" charset="0"/>
            </a:endParaRPr>
          </a:p>
          <a:p>
            <a:pPr algn="ctr"/>
            <a:r>
              <a:rPr lang="ru-RU" dirty="0">
                <a:latin typeface="Arial Black" pitchFamily="34" charset="0"/>
              </a:rPr>
              <a:t>Руководитель: </a:t>
            </a:r>
            <a:r>
              <a:rPr lang="ru-RU" dirty="0" err="1">
                <a:latin typeface="Arial Black" pitchFamily="34" charset="0"/>
              </a:rPr>
              <a:t>Ишмуратова</a:t>
            </a:r>
            <a:r>
              <a:rPr lang="ru-RU" dirty="0">
                <a:latin typeface="Arial Black" pitchFamily="34" charset="0"/>
              </a:rPr>
              <a:t> Ольга Михайловна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87978-4EBC-454B-A26E-A91DF30B504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84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4248472" cy="3884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94985"/>
            <a:ext cx="4174901" cy="377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4483455"/>
            <a:ext cx="1991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Маршал Жуков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96136" y="201828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Ю. Гагарин</a:t>
            </a:r>
            <a:endParaRPr lang="ru-RU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87978-4EBC-454B-A26E-A91DF30B504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8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547260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56176" y="1196752"/>
            <a:ext cx="28083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b="1" dirty="0" smtClean="0"/>
              <a:t>Бюст легендарного полководца, четырежды Героя Советского Союза и маршала СССР, установлен на оживленном перекрестке улиц </a:t>
            </a:r>
            <a:r>
              <a:rPr lang="ru-RU" b="1" dirty="0" err="1" smtClean="0"/>
              <a:t>Бикбая</a:t>
            </a:r>
            <a:r>
              <a:rPr lang="ru-RU" b="1" dirty="0" smtClean="0"/>
              <a:t> и Жукова.</a:t>
            </a:r>
            <a:endParaRPr lang="ru-RU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87978-4EBC-454B-A26E-A91DF30B504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73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52638"/>
            <a:ext cx="7382146" cy="5228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2068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Мечеть </a:t>
            </a:r>
            <a:r>
              <a:rPr lang="ru-RU" sz="2400" dirty="0">
                <a:latin typeface="Arial Black" pitchFamily="34" charset="0"/>
              </a:rPr>
              <a:t>«</a:t>
            </a:r>
            <a:r>
              <a:rPr lang="ru-RU" sz="2400" dirty="0" err="1">
                <a:latin typeface="Arial Black" pitchFamily="34" charset="0"/>
              </a:rPr>
              <a:t>Хамза</a:t>
            </a:r>
            <a:r>
              <a:rPr lang="ru-RU" sz="2400" dirty="0">
                <a:latin typeface="Arial Black" pitchFamily="34" charset="0"/>
              </a:rPr>
              <a:t>-Хаджи</a:t>
            </a:r>
            <a:r>
              <a:rPr lang="ru-RU" sz="2400" dirty="0" smtClean="0">
                <a:latin typeface="Arial Black" pitchFamily="34" charset="0"/>
              </a:rPr>
              <a:t>» на ул. </a:t>
            </a:r>
            <a:r>
              <a:rPr lang="ru-RU" sz="2400" dirty="0" err="1" smtClean="0">
                <a:latin typeface="Arial Black" pitchFamily="34" charset="0"/>
              </a:rPr>
              <a:t>Ю.Гагарина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87978-4EBC-454B-A26E-A91DF30B504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82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90525"/>
            <a:ext cx="8096250" cy="607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764704"/>
            <a:ext cx="6415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Церковь Матроны Московской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87978-4EBC-454B-A26E-A91DF30B504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98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836712"/>
            <a:ext cx="7898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itchFamily="34" charset="0"/>
              </a:rPr>
              <a:t>Октябрьский район г. Уфы был образован на основании Указа Президиума Верховного Совета РСФСР 23 марта 1977 года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18" y="1852375"/>
            <a:ext cx="7819484" cy="467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87978-4EBC-454B-A26E-A91DF30B504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8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23" y="829448"/>
            <a:ext cx="7876110" cy="555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87978-4EBC-454B-A26E-A91DF30B504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85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81" y="764705"/>
            <a:ext cx="7818351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8762" y="5858109"/>
            <a:ext cx="7524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Набережная реки Уфа</a:t>
            </a:r>
            <a:r>
              <a:rPr lang="en-US" sz="2800" dirty="0" smtClean="0">
                <a:latin typeface="Arial Black" pitchFamily="34" charset="0"/>
              </a:rPr>
              <a:t>,</a:t>
            </a:r>
            <a:r>
              <a:rPr lang="ru-RU" sz="2800" dirty="0" smtClean="0">
                <a:latin typeface="Arial Black" pitchFamily="34" charset="0"/>
              </a:rPr>
              <a:t> </a:t>
            </a:r>
            <a:r>
              <a:rPr lang="ru-RU" sz="2800" dirty="0" err="1" smtClean="0">
                <a:latin typeface="Arial Black" pitchFamily="34" charset="0"/>
              </a:rPr>
              <a:t>Сипайлово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87978-4EBC-454B-A26E-A91DF30B504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90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8487"/>
            <a:ext cx="6840759" cy="609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87978-4EBC-454B-A26E-A91DF30B504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37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96752"/>
            <a:ext cx="784887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Lucida Sans Unicode" pitchFamily="34" charset="0"/>
                <a:cs typeface="Lucida Sans Unicode" pitchFamily="34" charset="0"/>
              </a:rPr>
              <a:t>«Подлинная история начинается с исследования малой Родины, своей семьи, усадьбы, улицы, села, города.»</a:t>
            </a:r>
          </a:p>
          <a:p>
            <a:r>
              <a:rPr lang="ru-RU" b="1" dirty="0" smtClean="0">
                <a:latin typeface="Lucida Sans Unicode" pitchFamily="34" charset="0"/>
                <a:cs typeface="Lucida Sans Unicode" pitchFamily="34" charset="0"/>
              </a:rPr>
              <a:t>                                                                  Г.Ф. и  З. И. Гудковы</a:t>
            </a:r>
          </a:p>
          <a:p>
            <a:endParaRPr lang="ru-RU" dirty="0" smtClean="0">
              <a:latin typeface="Lucida Sans Unicode" pitchFamily="34" charset="0"/>
              <a:cs typeface="Lucida Sans Unicode" pitchFamily="34" charset="0"/>
            </a:endParaRPr>
          </a:p>
          <a:p>
            <a:endParaRPr lang="ru-RU" b="1" dirty="0" smtClean="0">
              <a:latin typeface="Lucida Sans Unicode" pitchFamily="34" charset="0"/>
              <a:cs typeface="Lucida Sans Unicode" pitchFamily="34" charset="0"/>
            </a:endParaRPr>
          </a:p>
          <a:p>
            <a:r>
              <a:rPr lang="ru-RU" b="1" dirty="0" smtClean="0">
                <a:latin typeface="Lucida Sans Unicode" pitchFamily="34" charset="0"/>
                <a:cs typeface="Lucida Sans Unicode" pitchFamily="34" charset="0"/>
              </a:rPr>
              <a:t>Цель работы:</a:t>
            </a:r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 собрать сведения о прошлом  и настоящем микрорайона   «</a:t>
            </a:r>
            <a:r>
              <a:rPr lang="ru-RU" dirty="0" err="1" smtClean="0">
                <a:latin typeface="Lucida Sans Unicode" pitchFamily="34" charset="0"/>
                <a:cs typeface="Lucida Sans Unicode" pitchFamily="34" charset="0"/>
              </a:rPr>
              <a:t>Сипайлово</a:t>
            </a:r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», его достопримечательностях и значении в жизни города, выяснить этимологию слов </a:t>
            </a:r>
            <a:r>
              <a:rPr lang="ru-RU" dirty="0" err="1" smtClean="0">
                <a:latin typeface="Lucida Sans Unicode" pitchFamily="34" charset="0"/>
                <a:cs typeface="Lucida Sans Unicode" pitchFamily="34" charset="0"/>
              </a:rPr>
              <a:t>Кашкадан</a:t>
            </a:r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  и </a:t>
            </a:r>
            <a:r>
              <a:rPr lang="ru-RU" dirty="0" err="1" smtClean="0">
                <a:latin typeface="Lucida Sans Unicode" pitchFamily="34" charset="0"/>
                <a:cs typeface="Lucida Sans Unicode" pitchFamily="34" charset="0"/>
              </a:rPr>
              <a:t>Сипайлово</a:t>
            </a:r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.</a:t>
            </a:r>
          </a:p>
          <a:p>
            <a:endParaRPr lang="ru-RU" dirty="0">
              <a:latin typeface="Lucida Sans Unicode" pitchFamily="34" charset="0"/>
              <a:cs typeface="Lucida Sans Unicode" pitchFamily="34" charset="0"/>
            </a:endParaRPr>
          </a:p>
          <a:p>
            <a:endParaRPr lang="ru-RU" b="1" dirty="0" smtClean="0">
              <a:latin typeface="Lucida Sans Unicode" pitchFamily="34" charset="0"/>
              <a:cs typeface="Lucida Sans Unicode" pitchFamily="34" charset="0"/>
            </a:endParaRPr>
          </a:p>
          <a:p>
            <a:endParaRPr lang="ru-RU" b="1" dirty="0">
              <a:latin typeface="Lucida Sans Unicode" pitchFamily="34" charset="0"/>
              <a:cs typeface="Lucida Sans Unicode" pitchFamily="34" charset="0"/>
            </a:endParaRPr>
          </a:p>
          <a:p>
            <a:endParaRPr lang="ru-RU" b="1" dirty="0" smtClean="0">
              <a:latin typeface="Lucida Sans Unicode" pitchFamily="34" charset="0"/>
              <a:cs typeface="Lucida Sans Unicode" pitchFamily="34" charset="0"/>
            </a:endParaRPr>
          </a:p>
          <a:p>
            <a:r>
              <a:rPr lang="ru-RU" b="1" dirty="0" smtClean="0">
                <a:latin typeface="Lucida Sans Unicode" pitchFamily="34" charset="0"/>
                <a:cs typeface="Lucida Sans Unicode" pitchFamily="34" charset="0"/>
              </a:rPr>
              <a:t>Актуальность</a:t>
            </a:r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ru-RU" dirty="0">
                <a:latin typeface="Lucida Sans Unicode" pitchFamily="34" charset="0"/>
                <a:cs typeface="Lucida Sans Unicode" pitchFamily="34" charset="0"/>
              </a:rPr>
              <a:t>работы заключается в том, что изучение истории развития  одного из самых современных микрорайонов </a:t>
            </a:r>
            <a:r>
              <a:rPr lang="ru-RU" dirty="0" err="1">
                <a:latin typeface="Lucida Sans Unicode" pitchFamily="34" charset="0"/>
                <a:cs typeface="Lucida Sans Unicode" pitchFamily="34" charset="0"/>
              </a:rPr>
              <a:t>Г.Уфы</a:t>
            </a:r>
            <a:r>
              <a:rPr lang="ru-RU" dirty="0">
                <a:latin typeface="Lucida Sans Unicode" pitchFamily="34" charset="0"/>
                <a:cs typeface="Lucida Sans Unicode" pitchFamily="34" charset="0"/>
              </a:rPr>
              <a:t> особенно  интересны в </a:t>
            </a:r>
            <a:r>
              <a:rPr lang="ru-RU" dirty="0" err="1">
                <a:latin typeface="Lucida Sans Unicode" pitchFamily="34" charset="0"/>
                <a:cs typeface="Lucida Sans Unicode" pitchFamily="34" charset="0"/>
              </a:rPr>
              <a:t>предверии</a:t>
            </a:r>
            <a:r>
              <a:rPr lang="ru-RU" dirty="0">
                <a:latin typeface="Lucida Sans Unicode" pitchFamily="34" charset="0"/>
                <a:cs typeface="Lucida Sans Unicode" pitchFamily="34" charset="0"/>
              </a:rPr>
              <a:t>  юбилея Октябрьского района </a:t>
            </a:r>
            <a:r>
              <a:rPr lang="ru-RU" dirty="0" err="1">
                <a:latin typeface="Lucida Sans Unicode" pitchFamily="34" charset="0"/>
                <a:cs typeface="Lucida Sans Unicode" pitchFamily="34" charset="0"/>
              </a:rPr>
              <a:t>г.Уфы</a:t>
            </a:r>
            <a:r>
              <a:rPr lang="ru-RU" dirty="0">
                <a:latin typeface="Lucida Sans Unicode" pitchFamily="34" charset="0"/>
                <a:cs typeface="Lucida Sans Unicode" pitchFamily="34" charset="0"/>
              </a:rPr>
              <a:t> и интересны для  учащихся.</a:t>
            </a:r>
          </a:p>
          <a:p>
            <a:endParaRPr lang="ru-RU" dirty="0" smtClean="0">
              <a:latin typeface="Lucida Sans Unicode" pitchFamily="34" charset="0"/>
              <a:cs typeface="Lucida Sans Unicode" pitchFamily="34" charset="0"/>
            </a:endParaRPr>
          </a:p>
          <a:p>
            <a:endParaRPr lang="ru-RU" dirty="0">
              <a:latin typeface="Lucida Sans Unicode" pitchFamily="34" charset="0"/>
              <a:cs typeface="Lucida Sans Unicode" pitchFamily="34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87978-4EBC-454B-A26E-A91DF30B504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48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64705"/>
            <a:ext cx="799288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latin typeface="Arial Black" pitchFamily="34" charset="0"/>
                <a:cs typeface="Lucida Sans Unicode" pitchFamily="34" charset="0"/>
              </a:rPr>
              <a:t>История села до революции 1917 </a:t>
            </a:r>
            <a:r>
              <a:rPr lang="ru-RU" sz="2800" b="1" u="sng" dirty="0" smtClean="0">
                <a:latin typeface="Arial Black" pitchFamily="34" charset="0"/>
                <a:cs typeface="Lucida Sans Unicode" pitchFamily="34" charset="0"/>
              </a:rPr>
              <a:t>года</a:t>
            </a:r>
          </a:p>
          <a:p>
            <a:pPr algn="ctr"/>
            <a:endParaRPr lang="ru-RU" sz="2400" b="1" dirty="0">
              <a:latin typeface="Lucida Sans Unicode" pitchFamily="34" charset="0"/>
              <a:cs typeface="Lucida Sans Unicode" pitchFamily="34" charset="0"/>
            </a:endParaRPr>
          </a:p>
          <a:p>
            <a:pPr algn="ctr"/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Lucida Sans Unicode" pitchFamily="34" charset="0"/>
              </a:rPr>
              <a:t>Гладышево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Lucida Sans Unicode" pitchFamily="34" charset="0"/>
              </a:rPr>
              <a:t> </a:t>
            </a:r>
          </a:p>
          <a:p>
            <a:pPr algn="ctr"/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Lucida Sans Unicode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Lucida Sans Unicode" pitchFamily="34" charset="0"/>
              </a:rPr>
              <a:t>Дурово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Lucida Sans Unicode" pitchFamily="34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Lucida Sans Unicode" pitchFamily="34" charset="0"/>
              </a:rPr>
              <a:t>Приют </a:t>
            </a:r>
          </a:p>
          <a:p>
            <a:pPr algn="ctr"/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Lucida Sans Unicode" pitchFamily="34" charset="0"/>
            </a:endParaRPr>
          </a:p>
          <a:p>
            <a:pPr algn="ctr"/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Lucida Sans Unicode" pitchFamily="34" charset="0"/>
              </a:rPr>
              <a:t>Загорный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Lucida Sans Unicode" pitchFamily="34" charset="0"/>
            </a:endParaRPr>
          </a:p>
          <a:p>
            <a:pPr algn="ctr"/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Lucida Sans Unicode" pitchFamily="34" charset="0"/>
            </a:endParaRPr>
          </a:p>
          <a:p>
            <a:pPr algn="ctr"/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Lucida Sans Unicode" pitchFamily="34" charset="0"/>
              </a:rPr>
              <a:t>Сипайлово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Lucida Sans Unicode" pitchFamily="34" charset="0"/>
              </a:rPr>
              <a:t>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Lucida Sans Unicode" pitchFamily="34" charset="0"/>
            </a:endParaRPr>
          </a:p>
          <a:p>
            <a:pPr algn="ctr"/>
            <a:endParaRPr lang="ru-RU" sz="2400" b="1" dirty="0" smtClean="0">
              <a:latin typeface="Lucida Sans Unicode" pitchFamily="34" charset="0"/>
              <a:cs typeface="Lucida Sans Unicode" pitchFamily="34" charset="0"/>
            </a:endParaRPr>
          </a:p>
          <a:p>
            <a:pPr algn="ctr"/>
            <a:endParaRPr lang="ru-RU" sz="2400" b="1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87978-4EBC-454B-A26E-A91DF30B504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5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87978-4EBC-454B-A26E-A91DF30B504C}" type="slidenum">
              <a:rPr lang="ru-RU" smtClean="0"/>
              <a:t>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5536" y="812898"/>
            <a:ext cx="86409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Arial Black" pitchFamily="34" charset="0"/>
              </a:rPr>
              <a:t>Арасламбек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Андагулов</a:t>
            </a:r>
            <a:r>
              <a:rPr lang="ru-RU" sz="2000" dirty="0" smtClean="0">
                <a:latin typeface="Arial Black" pitchFamily="34" charset="0"/>
              </a:rPr>
              <a:t> -1701 </a:t>
            </a:r>
          </a:p>
          <a:p>
            <a:pPr algn="ctr"/>
            <a:r>
              <a:rPr lang="ru-RU" sz="2000" dirty="0"/>
              <a:t> </a:t>
            </a:r>
            <a:endParaRPr lang="ru-RU" sz="2000" dirty="0" smtClean="0"/>
          </a:p>
          <a:p>
            <a:pPr algn="ctr"/>
            <a:r>
              <a:rPr lang="ru-RU" sz="2000" dirty="0" smtClean="0">
                <a:latin typeface="Arial Black" pitchFamily="34" charset="0"/>
              </a:rPr>
              <a:t>Василий Максимович Гладышев</a:t>
            </a:r>
          </a:p>
          <a:p>
            <a:pPr algn="ctr"/>
            <a:r>
              <a:rPr lang="ru-RU" sz="2000" dirty="0" err="1" smtClean="0">
                <a:latin typeface="Arial Black" pitchFamily="34" charset="0"/>
              </a:rPr>
              <a:t>Федосья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>
                <a:latin typeface="Arial Black" pitchFamily="34" charset="0"/>
              </a:rPr>
              <a:t>Акимовна </a:t>
            </a:r>
            <a:r>
              <a:rPr lang="ru-RU" sz="2000" dirty="0" smtClean="0">
                <a:latin typeface="Arial Black" pitchFamily="34" charset="0"/>
              </a:rPr>
              <a:t>Гладышева</a:t>
            </a:r>
          </a:p>
          <a:p>
            <a:pPr algn="ctr"/>
            <a:r>
              <a:rPr lang="ru-RU" sz="2000" dirty="0">
                <a:latin typeface="Arial Black" pitchFamily="34" charset="0"/>
              </a:rPr>
              <a:t/>
            </a:r>
            <a:br>
              <a:rPr lang="ru-RU" sz="2000" dirty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Афанасий Данилович Дуров-1795</a:t>
            </a:r>
            <a:r>
              <a:rPr lang="ru-RU" sz="2000" dirty="0">
                <a:latin typeface="Arial Black" pitchFamily="34" charset="0"/>
              </a:rPr>
              <a:t/>
            </a:r>
            <a:br>
              <a:rPr lang="ru-RU" sz="2000" dirty="0">
                <a:latin typeface="Arial Black" pitchFamily="34" charset="0"/>
              </a:rPr>
            </a:br>
            <a:endParaRPr lang="ru-RU" sz="2000" dirty="0" smtClean="0">
              <a:latin typeface="Arial Black" pitchFamily="34" charset="0"/>
            </a:endParaRPr>
          </a:p>
          <a:p>
            <a:pPr algn="ctr"/>
            <a:r>
              <a:rPr lang="ru-RU" sz="2000" dirty="0" smtClean="0">
                <a:latin typeface="Arial Black" pitchFamily="34" charset="0"/>
              </a:rPr>
              <a:t>Василий Лаврентьевич </a:t>
            </a:r>
            <a:r>
              <a:rPr lang="ru-RU" sz="2000" dirty="0" err="1" smtClean="0">
                <a:latin typeface="Arial Black" pitchFamily="34" charset="0"/>
              </a:rPr>
              <a:t>Сипайло</a:t>
            </a:r>
            <a:r>
              <a:rPr lang="ru-RU" sz="2000" dirty="0" smtClean="0">
                <a:latin typeface="Arial Black" pitchFamily="34" charset="0"/>
              </a:rPr>
              <a:t>(предок)</a:t>
            </a:r>
          </a:p>
          <a:p>
            <a:pPr algn="ctr"/>
            <a:endParaRPr lang="ru-RU" sz="2000" dirty="0">
              <a:latin typeface="Arial Black" pitchFamily="34" charset="0"/>
            </a:endParaRPr>
          </a:p>
          <a:p>
            <a:pPr algn="ctr"/>
            <a:r>
              <a:rPr lang="ru-RU" sz="2000" dirty="0" smtClean="0">
                <a:latin typeface="Arial Black" pitchFamily="34" charset="0"/>
              </a:rPr>
              <a:t>Михаил Дмитриевич Сипайлов-1843 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Настасья </a:t>
            </a:r>
            <a:r>
              <a:rPr lang="ru-RU" sz="2000" dirty="0" err="1" smtClean="0">
                <a:latin typeface="Arial Black" pitchFamily="34" charset="0"/>
              </a:rPr>
              <a:t>Трифоновна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Сипайлова</a:t>
            </a:r>
            <a:r>
              <a:rPr lang="ru-RU" sz="2000" dirty="0" smtClean="0">
                <a:latin typeface="Arial Black" pitchFamily="34" charset="0"/>
              </a:rPr>
              <a:t>(жена)</a:t>
            </a:r>
          </a:p>
          <a:p>
            <a:pPr algn="ctr"/>
            <a:endParaRPr lang="ru-RU" sz="2000" dirty="0">
              <a:latin typeface="Arial Black" pitchFamily="34" charset="0"/>
            </a:endParaRPr>
          </a:p>
          <a:p>
            <a:pPr algn="ctr"/>
            <a:endParaRPr lang="ru-RU" sz="2000" dirty="0" smtClean="0">
              <a:latin typeface="Arial Black" pitchFamily="34" charset="0"/>
            </a:endParaRPr>
          </a:p>
          <a:p>
            <a:pPr algn="ctr"/>
            <a:r>
              <a:rPr lang="ru-RU" sz="2000" dirty="0" smtClean="0">
                <a:latin typeface="Arial Black" pitchFamily="34" charset="0"/>
              </a:rPr>
              <a:t>Татьяна Павловна </a:t>
            </a:r>
            <a:r>
              <a:rPr lang="ru-RU" sz="2000" dirty="0" err="1" smtClean="0">
                <a:latin typeface="Arial Black" pitchFamily="34" charset="0"/>
              </a:rPr>
              <a:t>Сипайлова</a:t>
            </a:r>
            <a:r>
              <a:rPr lang="ru-RU" sz="2000" dirty="0" smtClean="0">
                <a:latin typeface="Arial Black" pitchFamily="34" charset="0"/>
              </a:rPr>
              <a:t>- 1844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Дмитрий Михайлович </a:t>
            </a:r>
            <a:r>
              <a:rPr lang="ru-RU" sz="2000" dirty="0" err="1" smtClean="0">
                <a:latin typeface="Arial Black" pitchFamily="34" charset="0"/>
              </a:rPr>
              <a:t>Сипайлов</a:t>
            </a:r>
            <a:r>
              <a:rPr lang="ru-RU" sz="2000" dirty="0" smtClean="0">
                <a:latin typeface="Arial Black" pitchFamily="34" charset="0"/>
              </a:rPr>
              <a:t>(муж)  </a:t>
            </a:r>
            <a:endParaRPr lang="ru-RU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13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74888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Arial Black" pitchFamily="34" charset="0"/>
              </a:rPr>
              <a:t>Советский период</a:t>
            </a:r>
          </a:p>
          <a:p>
            <a:pPr algn="ctr"/>
            <a:r>
              <a:rPr lang="ru-RU" sz="2000" i="1" dirty="0" smtClean="0"/>
              <a:t>Сталинский </a:t>
            </a:r>
            <a:r>
              <a:rPr lang="ru-RU" sz="2000" i="1" dirty="0"/>
              <a:t>район Уфы, деревня </a:t>
            </a:r>
            <a:r>
              <a:rPr lang="ru-RU" sz="2000" i="1" dirty="0" err="1"/>
              <a:t>Сипайлово</a:t>
            </a:r>
            <a:r>
              <a:rPr lang="ru-RU" sz="2000" i="1" dirty="0"/>
              <a:t> и </a:t>
            </a:r>
            <a:r>
              <a:rPr lang="ru-RU" sz="2000" i="1" dirty="0" err="1"/>
              <a:t>Сипайловское</a:t>
            </a:r>
            <a:r>
              <a:rPr lang="ru-RU" sz="2000" i="1" dirty="0"/>
              <a:t> озеро на карте 1939 г.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3" name="Рисунок 2" descr="Сталинский район Уфы, деревня Сипайлово и Сипайловское озеро на карте 1939 г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48198"/>
            <a:ext cx="7920880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87978-4EBC-454B-A26E-A91DF30B504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10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21" y="692697"/>
            <a:ext cx="7946119" cy="559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836712"/>
            <a:ext cx="5049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Микрорайон </a:t>
            </a:r>
            <a:r>
              <a:rPr lang="ru-RU" sz="2800" dirty="0" err="1" smtClean="0">
                <a:latin typeface="Arial Black" pitchFamily="34" charset="0"/>
              </a:rPr>
              <a:t>Сипайлово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87978-4EBC-454B-A26E-A91DF30B504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21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37" y="620688"/>
            <a:ext cx="7817795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620688"/>
            <a:ext cx="5070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Детский центр «</a:t>
            </a:r>
            <a:r>
              <a:rPr lang="ru-RU" sz="2800" dirty="0" err="1" smtClean="0">
                <a:latin typeface="Arial Black" pitchFamily="34" charset="0"/>
              </a:rPr>
              <a:t>Салям</a:t>
            </a:r>
            <a:r>
              <a:rPr lang="ru-RU" sz="2800" dirty="0" smtClean="0">
                <a:latin typeface="Arial Black" pitchFamily="34" charset="0"/>
              </a:rPr>
              <a:t>»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87978-4EBC-454B-A26E-A91DF30B504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91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33" y="836712"/>
            <a:ext cx="7924815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620688"/>
            <a:ext cx="381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 Black" pitchFamily="34" charset="0"/>
              </a:rPr>
              <a:t>Озеро </a:t>
            </a:r>
            <a:r>
              <a:rPr lang="ru-RU" sz="2800" b="1" dirty="0" err="1">
                <a:latin typeface="Arial Black" pitchFamily="34" charset="0"/>
              </a:rPr>
              <a:t>К</a:t>
            </a:r>
            <a:r>
              <a:rPr lang="ru-RU" sz="2800" b="1" dirty="0" err="1" smtClean="0">
                <a:latin typeface="Arial Black" pitchFamily="34" charset="0"/>
              </a:rPr>
              <a:t>ашкадан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87978-4EBC-454B-A26E-A91DF30B504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15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87978-4EBC-454B-A26E-A91DF30B504C}" type="slidenum">
              <a:rPr lang="ru-RU" smtClean="0"/>
              <a:t>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99592" y="980728"/>
            <a:ext cx="74168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1.Ашҡаҙан- котел для супа</a:t>
            </a:r>
          </a:p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2.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Кашка- 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«отметка на лбу коня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3.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>
                <a:latin typeface="Arial" pitchFamily="34" charset="0"/>
                <a:cs typeface="Arial" pitchFamily="34" charset="0"/>
              </a:rPr>
              <a:t>Кэзгэ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дан- Зеркало Богородицы</a:t>
            </a:r>
          </a:p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4.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 «Сипай </a:t>
            </a:r>
            <a:r>
              <a:rPr lang="ru-RU" sz="4000" b="1" dirty="0" err="1">
                <a:latin typeface="Arial" pitchFamily="34" charset="0"/>
                <a:cs typeface="Arial" pitchFamily="34" charset="0"/>
              </a:rPr>
              <a:t>Йелга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» - 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«Очищающая река»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72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191</TotalTime>
  <Words>239</Words>
  <Application>Microsoft Office PowerPoint</Application>
  <PresentationFormat>Экран (4:3)</PresentationFormat>
  <Paragraphs>76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13</cp:revision>
  <dcterms:created xsi:type="dcterms:W3CDTF">2017-03-18T14:03:42Z</dcterms:created>
  <dcterms:modified xsi:type="dcterms:W3CDTF">2017-03-18T18:16:57Z</dcterms:modified>
</cp:coreProperties>
</file>