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F743-4EF2-4CE3-A1F4-4F0D857B9C67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5DFC-97BC-41FE-9F71-A5E355374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F743-4EF2-4CE3-A1F4-4F0D857B9C67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5DFC-97BC-41FE-9F71-A5E355374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F743-4EF2-4CE3-A1F4-4F0D857B9C67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5DFC-97BC-41FE-9F71-A5E355374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F743-4EF2-4CE3-A1F4-4F0D857B9C67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5DFC-97BC-41FE-9F71-A5E355374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F743-4EF2-4CE3-A1F4-4F0D857B9C67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5DFC-97BC-41FE-9F71-A5E355374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F743-4EF2-4CE3-A1F4-4F0D857B9C67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5DFC-97BC-41FE-9F71-A5E355374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F743-4EF2-4CE3-A1F4-4F0D857B9C67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5DFC-97BC-41FE-9F71-A5E355374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F743-4EF2-4CE3-A1F4-4F0D857B9C67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5DFC-97BC-41FE-9F71-A5E355374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F743-4EF2-4CE3-A1F4-4F0D857B9C67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5DFC-97BC-41FE-9F71-A5E355374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F743-4EF2-4CE3-A1F4-4F0D857B9C67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5DFC-97BC-41FE-9F71-A5E355374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F743-4EF2-4CE3-A1F4-4F0D857B9C67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185DFC-97BC-41FE-9F71-A5E355374F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22F743-4EF2-4CE3-A1F4-4F0D857B9C67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185DFC-97BC-41FE-9F71-A5E355374FF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7929618" cy="5947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Выборочный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sz="3200" b="1" dirty="0" smtClean="0"/>
              <a:t>Запишите только  грамматическую основу:</a:t>
            </a:r>
            <a:endParaRPr lang="ru-RU" sz="3200" dirty="0" smtClean="0"/>
          </a:p>
          <a:p>
            <a:r>
              <a:rPr lang="ru-RU" sz="3200" dirty="0" smtClean="0"/>
              <a:t> </a:t>
            </a:r>
            <a:r>
              <a:rPr lang="ru-RU" sz="3200" b="1" i="1" dirty="0" smtClean="0"/>
              <a:t>На перевале караван задержался. </a:t>
            </a:r>
          </a:p>
          <a:p>
            <a:r>
              <a:rPr lang="ru-RU" sz="3200" b="1" i="1" dirty="0" smtClean="0"/>
              <a:t>Тянуло вечерней прохладой.</a:t>
            </a:r>
          </a:p>
          <a:p>
            <a:r>
              <a:rPr lang="ru-RU" sz="3200" b="1" i="1" dirty="0" smtClean="0"/>
              <a:t> Снежинки медленно падали на сырую землю. </a:t>
            </a:r>
          </a:p>
          <a:p>
            <a:r>
              <a:rPr lang="ru-RU" sz="3200" b="1" i="1" dirty="0" smtClean="0"/>
              <a:t> С утра моросит. </a:t>
            </a:r>
          </a:p>
          <a:p>
            <a:r>
              <a:rPr lang="ru-RU" sz="3200" b="1" i="1" dirty="0" smtClean="0"/>
              <a:t>Полярники прислали в  зоопарк двух белых медведей.  </a:t>
            </a:r>
          </a:p>
          <a:p>
            <a:r>
              <a:rPr lang="ru-RU" sz="3200" b="1" i="1" dirty="0" smtClean="0"/>
              <a:t>Чувствуется приятная свежесть летнего утра. </a:t>
            </a:r>
          </a:p>
          <a:p>
            <a:r>
              <a:rPr lang="ru-RU" sz="3200" b="1" i="1" dirty="0" smtClean="0"/>
              <a:t>Присаживаемся к костру. </a:t>
            </a:r>
          </a:p>
          <a:p>
            <a:endParaRPr lang="ru-RU" sz="3200" b="1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79621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Угадай слово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158162" cy="4038608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i="1" dirty="0" smtClean="0"/>
              <a:t>Это слово среднего рода, то, что оно означает, отражает жизнь по-своему.</a:t>
            </a:r>
          </a:p>
          <a:p>
            <a:r>
              <a:rPr lang="ru-RU" sz="3200" b="1" i="1" dirty="0" smtClean="0"/>
              <a:t>- Вся его история – это история людей, их жизни и борьбы.</a:t>
            </a:r>
          </a:p>
          <a:p>
            <a:r>
              <a:rPr lang="ru-RU" sz="3200" b="1" i="1" dirty="0" smtClean="0"/>
              <a:t>- Оно – зеркало жизни.</a:t>
            </a:r>
          </a:p>
          <a:p>
            <a:r>
              <a:rPr lang="ru-RU" sz="3200" b="1" i="1" dirty="0" smtClean="0"/>
              <a:t>- Существует очень много его видов.</a:t>
            </a:r>
          </a:p>
          <a:p>
            <a:r>
              <a:rPr lang="ru-RU" sz="3200" b="1" i="1" dirty="0" smtClean="0"/>
              <a:t>- По-казахски это </a:t>
            </a:r>
            <a:r>
              <a:rPr lang="kk-KZ" sz="3200" b="1" i="1" dirty="0" smtClean="0"/>
              <a:t>ө</a:t>
            </a:r>
            <a:r>
              <a:rPr lang="ru-RU" sz="3200" b="1" i="1" dirty="0" err="1" smtClean="0"/>
              <a:t>нер</a:t>
            </a:r>
            <a:r>
              <a:rPr lang="ru-RU" sz="3200" b="1" i="1" dirty="0" smtClean="0"/>
              <a:t>.</a:t>
            </a:r>
          </a:p>
          <a:p>
            <a:r>
              <a:rPr lang="ru-RU" sz="3200" b="1" i="1" dirty="0" smtClean="0"/>
              <a:t>- По-английски это </a:t>
            </a:r>
            <a:r>
              <a:rPr lang="ru-RU" sz="3200" b="1" i="1" dirty="0" err="1" smtClean="0"/>
              <a:t>art</a:t>
            </a:r>
            <a:r>
              <a:rPr lang="ru-RU" sz="3200" b="1" i="1" dirty="0" smtClean="0"/>
              <a:t>.</a:t>
            </a:r>
          </a:p>
          <a:p>
            <a:endParaRPr lang="ru-RU" i="1" dirty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Искусство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357430"/>
            <a:ext cx="8115328" cy="39671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«</a:t>
            </a:r>
            <a:r>
              <a:rPr lang="ru-RU" sz="3200" b="1" i="1" dirty="0" smtClean="0"/>
              <a:t>Искусство  есть  извечный  радостный  и  благой символ  стремления человека к добру, к радости и совершенству» </a:t>
            </a:r>
          </a:p>
          <a:p>
            <a:pPr>
              <a:buNone/>
            </a:pPr>
            <a:r>
              <a:rPr lang="ru-RU" sz="3200" b="1" i="1" dirty="0" smtClean="0"/>
              <a:t>                                              Томас. Манн.</a:t>
            </a:r>
            <a:endParaRPr lang="ru-RU" sz="3200" dirty="0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186766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Подведение итогов урока.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Выставление оценок.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 задание.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150" y="1071547"/>
            <a:ext cx="6142038" cy="78581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РЕФЛЕКСИЯ УРОКА</a:t>
            </a:r>
          </a:p>
        </p:txBody>
      </p:sp>
      <p:sp>
        <p:nvSpPr>
          <p:cNvPr id="76802" name="WordArt 2"/>
          <p:cNvSpPr>
            <a:spLocks noChangeArrowheads="1" noChangeShapeType="1" noTextEdit="1"/>
          </p:cNvSpPr>
          <p:nvPr/>
        </p:nvSpPr>
        <p:spPr bwMode="auto">
          <a:xfrm>
            <a:off x="611188" y="2420938"/>
            <a:ext cx="2006600" cy="55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ОТЛИЧНО</a:t>
            </a:r>
          </a:p>
        </p:txBody>
      </p:sp>
      <p:sp>
        <p:nvSpPr>
          <p:cNvPr id="76803" name="WordArt 3"/>
          <p:cNvSpPr>
            <a:spLocks noChangeArrowheads="1" noChangeShapeType="1" noTextEdit="1"/>
          </p:cNvSpPr>
          <p:nvPr/>
        </p:nvSpPr>
        <p:spPr bwMode="auto">
          <a:xfrm>
            <a:off x="3563938" y="2492375"/>
            <a:ext cx="2057400" cy="48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ХОРОШО</a:t>
            </a:r>
          </a:p>
        </p:txBody>
      </p:sp>
      <p:sp>
        <p:nvSpPr>
          <p:cNvPr id="76804" name="WordArt 4"/>
          <p:cNvSpPr>
            <a:spLocks noChangeArrowheads="1" noChangeShapeType="1" noTextEdit="1"/>
          </p:cNvSpPr>
          <p:nvPr/>
        </p:nvSpPr>
        <p:spPr bwMode="auto">
          <a:xfrm>
            <a:off x="6588125" y="2565400"/>
            <a:ext cx="1930400" cy="48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noFill/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ПЛОХО</a:t>
            </a:r>
          </a:p>
        </p:txBody>
      </p:sp>
      <p:pic>
        <p:nvPicPr>
          <p:cNvPr id="31750" name="Picture 16" descr="Тест &quot;Способность к обучению в школе&quot; для детей 5 - 7 лет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3286125"/>
            <a:ext cx="2500312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18" descr="Яблоки нарисованные - фруктовый фотосток &quot; Оформление детского сада, все для детского сада, родительский уголок, папки передвиж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8" y="3286125"/>
            <a:ext cx="2244725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Picture 28" descr="Food Apple Vectors &quot; Stockdoo.or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3286125"/>
            <a:ext cx="257175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76802" grpId="0" animBg="1"/>
      <p:bldP spid="76803" grpId="0" animBg="1"/>
      <p:bldP spid="7680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484784"/>
            <a:ext cx="441069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Оценивание</a:t>
            </a:r>
          </a:p>
        </p:txBody>
      </p:sp>
      <p:sp>
        <p:nvSpPr>
          <p:cNvPr id="32771" name="Rectangle 1"/>
          <p:cNvSpPr>
            <a:spLocks noChangeArrowheads="1"/>
          </p:cNvSpPr>
          <p:nvPr/>
        </p:nvSpPr>
        <p:spPr bwMode="auto">
          <a:xfrm>
            <a:off x="357188" y="2500313"/>
            <a:ext cx="7786687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 typeface="Wingdings" pitchFamily="2" charset="2"/>
              <a:buChar char="v"/>
            </a:pPr>
            <a:r>
              <a:rPr lang="ru-RU" sz="2400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Доволен ли тем, как прошёл урок?</a:t>
            </a:r>
            <a:endParaRPr lang="ru-RU" sz="1000" dirty="0">
              <a:solidFill>
                <a:srgbClr val="0000FF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v"/>
            </a:pPr>
            <a:r>
              <a:rPr lang="ru-RU" sz="2400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Было ли тебе интересно?</a:t>
            </a:r>
            <a:endParaRPr lang="ru-RU" sz="1000" dirty="0">
              <a:solidFill>
                <a:srgbClr val="0000FF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v"/>
            </a:pPr>
            <a:r>
              <a:rPr lang="ru-RU" sz="2400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Сумел ли ты получить новые знания?</a:t>
            </a:r>
            <a:endParaRPr lang="ru-RU" sz="1000" dirty="0">
              <a:solidFill>
                <a:srgbClr val="0000FF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v"/>
            </a:pPr>
            <a:r>
              <a:rPr lang="ru-RU" sz="2400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Ты был активен на уроке?</a:t>
            </a:r>
            <a:endParaRPr lang="ru-RU" sz="1000" dirty="0">
              <a:solidFill>
                <a:srgbClr val="0000FF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v"/>
            </a:pPr>
            <a:r>
              <a:rPr lang="ru-RU" sz="2400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Ты с удовольствием будешь выполнять домашнее </a:t>
            </a:r>
            <a:r>
              <a:rPr lang="ru-RU" sz="2400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eaLnBrk="0" hangingPunct="0"/>
            <a:r>
              <a:rPr lang="ru-RU" sz="2400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</a:t>
            </a:r>
            <a:r>
              <a:rPr lang="ru-RU" sz="2400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lang="ru-RU" sz="1000" dirty="0">
              <a:solidFill>
                <a:srgbClr val="0000FF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v"/>
            </a:pPr>
            <a:r>
              <a:rPr lang="ru-RU" sz="2400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Учитель был внимателен к тебе?</a:t>
            </a:r>
            <a:endParaRPr lang="ru-RU" sz="1000" dirty="0">
              <a:solidFill>
                <a:srgbClr val="0000FF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v"/>
            </a:pPr>
            <a:r>
              <a:rPr lang="ru-RU" sz="2400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Ты сумел показать свои знания?</a:t>
            </a:r>
            <a:endParaRPr lang="ru-RU" sz="3200" dirty="0">
              <a:solidFill>
                <a:srgbClr val="0000FF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>
            <a:off x="611188" y="3573463"/>
            <a:ext cx="8137525" cy="2689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/>
                <a:cs typeface="Arial"/>
              </a:rPr>
              <a:t>Молодцы!</a:t>
            </a:r>
          </a:p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/>
                <a:cs typeface="Arial"/>
              </a:rPr>
              <a:t>Спасибо за работу!</a:t>
            </a:r>
          </a:p>
        </p:txBody>
      </p:sp>
      <p:pic>
        <p:nvPicPr>
          <p:cNvPr id="28677" name="Picture 5" descr="j04281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476250"/>
            <a:ext cx="3095625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 лингвистический тест, вставляя необходимые по смыслу слова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285992"/>
            <a:ext cx="8043890" cy="4038608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00000"/>
              </a:lnSpc>
            </a:pPr>
            <a:r>
              <a:rPr lang="ru-RU" sz="4500" b="1" dirty="0" smtClean="0"/>
              <a:t>Грамматическая основа предложения –     это      ___________________.</a:t>
            </a:r>
          </a:p>
          <a:p>
            <a:pPr>
              <a:lnSpc>
                <a:spcPct val="100000"/>
              </a:lnSpc>
            </a:pPr>
            <a:r>
              <a:rPr lang="ru-RU" sz="4500" b="1" dirty="0" smtClean="0"/>
              <a:t>________ члены предложения -  это  _____________   и     сказуемое.</a:t>
            </a:r>
          </a:p>
          <a:p>
            <a:pPr>
              <a:lnSpc>
                <a:spcPct val="100000"/>
              </a:lnSpc>
            </a:pPr>
            <a:r>
              <a:rPr lang="ru-RU" sz="4500" b="1" dirty="0" smtClean="0"/>
              <a:t>__________ обозначает действие, _______, состояние предмета;</a:t>
            </a:r>
          </a:p>
          <a:p>
            <a:pPr>
              <a:lnSpc>
                <a:spcPct val="100000"/>
              </a:lnSpc>
            </a:pPr>
            <a:r>
              <a:rPr lang="ru-RU" sz="4500" b="1" dirty="0" smtClean="0"/>
              <a:t>___________ обозначает предмет   речи.</a:t>
            </a:r>
          </a:p>
          <a:p>
            <a:pPr>
              <a:lnSpc>
                <a:spcPct val="100000"/>
              </a:lnSpc>
            </a:pPr>
            <a:r>
              <a:rPr lang="ru-RU" sz="4500" b="1" dirty="0" smtClean="0"/>
              <a:t>На вопросы:  Что делает предмет речи?  Каков предмет речи?    Что это такое?      Кто это такой? - отвечает главный член </a:t>
            </a:r>
            <a:r>
              <a:rPr lang="ru-RU" sz="4500" b="1" dirty="0" err="1" smtClean="0"/>
              <a:t>предложения_________</a:t>
            </a:r>
            <a:endParaRPr lang="ru-RU" sz="4500" b="1" dirty="0" smtClean="0"/>
          </a:p>
          <a:p>
            <a:pPr>
              <a:lnSpc>
                <a:spcPct val="100000"/>
              </a:lnSpc>
            </a:pPr>
            <a:r>
              <a:rPr lang="ru-RU" sz="4500" b="1" dirty="0" smtClean="0"/>
              <a:t>На вопросы: Кто?     Что? О чем говорится в предложении? О ком говорится в предложении? – отвечает главный член предложения _______</a:t>
            </a:r>
          </a:p>
          <a:p>
            <a:pPr>
              <a:lnSpc>
                <a:spcPct val="100000"/>
              </a:lnSpc>
            </a:pPr>
            <a:r>
              <a:rPr lang="ru-RU" sz="4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Сказуемое может быть выражено глаголом, </a:t>
            </a:r>
            <a:r>
              <a:rPr lang="ru-RU" sz="45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_________и</a:t>
            </a:r>
            <a:r>
              <a:rPr lang="ru-RU" sz="4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____________</a:t>
            </a:r>
            <a:endParaRPr lang="ru-RU" sz="4500" b="1" dirty="0" smtClean="0"/>
          </a:p>
          <a:p>
            <a:pPr>
              <a:lnSpc>
                <a:spcPct val="150000"/>
              </a:lnSpc>
            </a:pPr>
            <a:r>
              <a:rPr lang="ru-RU" sz="4500" b="1" dirty="0" smtClean="0"/>
              <a:t>Чаще всего подлежащее может быть выражено существительным </a:t>
            </a:r>
            <a:r>
              <a:rPr lang="ru-RU" sz="4500" b="1" dirty="0" err="1" smtClean="0"/>
              <a:t>или___________</a:t>
            </a:r>
            <a:endParaRPr lang="ru-RU" sz="4500" b="1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Исследовательская работа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Летом  ребята отдыхали в лагере.                   Люблю классическую музыку.</a:t>
            </a:r>
          </a:p>
          <a:p>
            <a:r>
              <a:rPr lang="ru-RU" sz="2800" b="1" dirty="0" smtClean="0"/>
              <a:t>Сухие листья шелестели под ногами.	                      По радио объявили о посадке самолёта.</a:t>
            </a:r>
          </a:p>
          <a:p>
            <a:r>
              <a:rPr lang="ru-RU" sz="2800" b="1" dirty="0" smtClean="0"/>
              <a:t>Мне долго не открывали. 	                                Мне не спится.</a:t>
            </a:r>
          </a:p>
          <a:p>
            <a:r>
              <a:rPr lang="ru-RU" sz="2800" b="1" dirty="0" smtClean="0"/>
              <a:t>Печальный дождь падает из туч на землю.	     Какая ночь!</a:t>
            </a: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928802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>Тема урока: «Односоставные и двусоставные предложения 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95732"/>
          </a:xfrm>
        </p:spPr>
        <p:txBody>
          <a:bodyPr>
            <a:normAutofit/>
          </a:bodyPr>
          <a:lstStyle/>
          <a:p>
            <a:pPr lvl="0"/>
            <a:r>
              <a:rPr lang="ru-RU" sz="3600" b="1" dirty="0" smtClean="0"/>
              <a:t>умение находить в тексте двусоставные и односоставные предложения;</a:t>
            </a:r>
          </a:p>
          <a:p>
            <a:pPr lvl="0"/>
            <a:r>
              <a:rPr lang="ru-RU" sz="3600" b="1" dirty="0" smtClean="0"/>
              <a:t>развитие речевых навыков;</a:t>
            </a:r>
          </a:p>
          <a:p>
            <a:pPr lvl="0"/>
            <a:r>
              <a:rPr lang="ru-RU" sz="3600" b="1" dirty="0" smtClean="0"/>
              <a:t>воспитание эстетического вкуса.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br>
              <a:rPr lang="ru-RU" sz="5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         Задачи урока:</a:t>
            </a:r>
            <a:br>
              <a:rPr lang="ru-RU" sz="5200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285992"/>
            <a:ext cx="8229600" cy="4389120"/>
          </a:xfrm>
        </p:spPr>
        <p:txBody>
          <a:bodyPr/>
          <a:lstStyle/>
          <a:p>
            <a:pPr lvl="0"/>
            <a:r>
              <a:rPr lang="ru-RU" sz="2400" b="1" dirty="0" smtClean="0"/>
              <a:t>углубить знания о типах односоставных предложений;</a:t>
            </a:r>
          </a:p>
          <a:p>
            <a:pPr lvl="0"/>
            <a:r>
              <a:rPr lang="ru-RU" sz="2400" b="1" dirty="0" smtClean="0"/>
              <a:t>уметь находить в текстах двусоставные и односоставные предложения;</a:t>
            </a:r>
          </a:p>
          <a:p>
            <a:pPr lvl="0"/>
            <a:r>
              <a:rPr lang="ru-RU" sz="2400" b="1" dirty="0" smtClean="0"/>
              <a:t>развивать внимание, память, логическое мышление, умение сравнивать, классифицировать, обобщать;</a:t>
            </a:r>
          </a:p>
          <a:p>
            <a:pPr lvl="0"/>
            <a:r>
              <a:rPr lang="ru-RU" sz="2400" b="1" dirty="0" smtClean="0"/>
              <a:t>вызвать интерес к урокам русского языка, к самостоятельной работе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нового материала: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 наличию грамматических основ простые предложения делятся на двусоставные и односоставные. </a:t>
            </a:r>
          </a:p>
          <a:p>
            <a:r>
              <a:rPr lang="ru-RU" b="1" dirty="0" smtClean="0"/>
              <a:t>Двусоставными называются предложения, грамматическая основа которых состоит из двух членов – подлежащего и сказуемого</a:t>
            </a:r>
            <a:r>
              <a:rPr lang="ru-RU" b="1" smtClean="0"/>
              <a:t>: </a:t>
            </a:r>
          </a:p>
          <a:p>
            <a:r>
              <a:rPr lang="ru-RU" b="1" i="1" smtClean="0"/>
              <a:t>Наступила </a:t>
            </a:r>
            <a:r>
              <a:rPr lang="ru-RU" b="1" i="1" dirty="0" smtClean="0"/>
              <a:t>зима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b="1" dirty="0" smtClean="0"/>
              <a:t>В односоставных предложениях грамматическая основа состоит из одного главного члена: </a:t>
            </a:r>
          </a:p>
          <a:p>
            <a:r>
              <a:rPr lang="ru-RU" b="1" i="1" dirty="0" smtClean="0"/>
              <a:t>Весна. К вечеру похолодало.</a:t>
            </a:r>
            <a:endParaRPr lang="ru-RU" dirty="0" smtClean="0"/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Мозаика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1714488"/>
            <a:ext cx="8158162" cy="474631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ctr"/>
            <a:r>
              <a:rPr lang="ru-RU" sz="2800" b="1" dirty="0" smtClean="0"/>
              <a:t>Соберите предложения и подчеркните грамматическую основу:</a:t>
            </a:r>
            <a:endParaRPr lang="ru-RU" sz="2800" dirty="0" smtClean="0"/>
          </a:p>
          <a:p>
            <a:r>
              <a:rPr lang="ru-RU" sz="3600" b="1" i="1" dirty="0" smtClean="0"/>
              <a:t>1.   Утро, наступило, зимнее </a:t>
            </a:r>
          </a:p>
          <a:p>
            <a:r>
              <a:rPr lang="ru-RU" sz="3600" b="1" i="1" dirty="0" smtClean="0"/>
              <a:t>2.  Первый, на  снег падает улице</a:t>
            </a:r>
          </a:p>
          <a:p>
            <a:r>
              <a:rPr lang="ru-RU" sz="3600" b="1" i="1" dirty="0" smtClean="0"/>
              <a:t>3.  снежная, зима, морозная</a:t>
            </a:r>
          </a:p>
          <a:p>
            <a:r>
              <a:rPr lang="ru-RU" sz="3600" b="1" i="1" dirty="0" smtClean="0"/>
              <a:t>4.   Музыку, люблю, классическую</a:t>
            </a:r>
          </a:p>
          <a:p>
            <a:r>
              <a:rPr lang="ru-RU" sz="3000" b="1" dirty="0" smtClean="0"/>
              <a:t>Какие это предложения?</a:t>
            </a:r>
            <a:endParaRPr lang="ru-RU" sz="3000" b="1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Конструктор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Переделайте односоставные предложения в двусоставные.</a:t>
            </a:r>
            <a:endParaRPr lang="ru-RU" dirty="0" smtClean="0"/>
          </a:p>
          <a:p>
            <a:r>
              <a:rPr lang="ru-RU" sz="4000" b="1" i="1" dirty="0" smtClean="0"/>
              <a:t>Люблю грозу в </a:t>
            </a:r>
            <a:r>
              <a:rPr lang="ru-RU" sz="4000" b="1" i="1" smtClean="0"/>
              <a:t>начале мая.</a:t>
            </a:r>
            <a:endParaRPr lang="ru-RU" sz="4000" b="1" i="1" dirty="0" smtClean="0"/>
          </a:p>
          <a:p>
            <a:r>
              <a:rPr lang="ru-RU" sz="4000" b="1" i="1" dirty="0" smtClean="0"/>
              <a:t>Зима.</a:t>
            </a:r>
          </a:p>
          <a:p>
            <a:r>
              <a:rPr lang="ru-RU" sz="4000" b="1" i="1" dirty="0" smtClean="0"/>
              <a:t>Яркое солнце.</a:t>
            </a:r>
          </a:p>
          <a:p>
            <a:r>
              <a:rPr lang="ru-RU" sz="4000" b="1" i="1" dirty="0" smtClean="0"/>
              <a:t>В парках голоса птиц.</a:t>
            </a: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463</Words>
  <PresentationFormat>Экран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Слайд 1</vt:lpstr>
      <vt:lpstr>Восстанови лингвистический тест, вставляя необходимые по смыслу слова</vt:lpstr>
      <vt:lpstr>Исследовательская работа </vt:lpstr>
      <vt:lpstr>                       Тема урока: «Односоставные и двусоставные предложения »</vt:lpstr>
      <vt:lpstr>Цель урока:</vt:lpstr>
      <vt:lpstr>                 Задачи урока: </vt:lpstr>
      <vt:lpstr>Изучение нового материала:</vt:lpstr>
      <vt:lpstr>Мозаика</vt:lpstr>
      <vt:lpstr>Конструктор</vt:lpstr>
      <vt:lpstr>Выборочный диктант</vt:lpstr>
      <vt:lpstr>Угадай слово</vt:lpstr>
      <vt:lpstr>Искусство</vt:lpstr>
      <vt:lpstr>Подведение итогов урока. Выставление оценок. Домашнее задание.</vt:lpstr>
      <vt:lpstr>РЕФЛЕКСИЯ УРОКА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Восстанови лингвистический тест, вставляя необходимые по смыслу слова</dc:title>
  <dc:creator>Компьютер</dc:creator>
  <cp:lastModifiedBy>Компьютер</cp:lastModifiedBy>
  <cp:revision>2</cp:revision>
  <dcterms:created xsi:type="dcterms:W3CDTF">2016-11-17T08:06:02Z</dcterms:created>
  <dcterms:modified xsi:type="dcterms:W3CDTF">2016-11-17T08:21:19Z</dcterms:modified>
</cp:coreProperties>
</file>