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6" r:id="rId8"/>
    <p:sldId id="262" r:id="rId9"/>
    <p:sldId id="263" r:id="rId10"/>
    <p:sldId id="264" r:id="rId11"/>
    <p:sldId id="269" r:id="rId12"/>
    <p:sldId id="265" r:id="rId13"/>
    <p:sldId id="267" r:id="rId14"/>
    <p:sldId id="268"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3" autoAdjust="0"/>
    <p:restoredTop sz="94574" autoAdjust="0"/>
  </p:normalViewPr>
  <p:slideViewPr>
    <p:cSldViewPr>
      <p:cViewPr varScale="1">
        <p:scale>
          <a:sx n="51" d="100"/>
          <a:sy n="51" d="100"/>
        </p:scale>
        <p:origin x="-1229"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5B106E36-FD25-4E2D-B0AA-010F637433A0}" type="datetimeFigureOut">
              <a:rPr lang="ru-RU" smtClean="0"/>
              <a:pPr/>
              <a:t>12.03.2017</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12.03.2017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12.03.2017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12.03.2017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12.03.2017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12.03.2017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5B106E36-FD25-4E2D-B0AA-010F637433A0}" type="datetimeFigureOut">
              <a:rPr lang="ru-RU" smtClean="0"/>
              <a:pPr/>
              <a:t>12.03.2017</a:t>
            </a:fld>
            <a:endParaRPr lang="ru-RU"/>
          </a:p>
        </p:txBody>
      </p:sp>
      <p:sp>
        <p:nvSpPr>
          <p:cNvPr id="27" name="Номер слайда 26"/>
          <p:cNvSpPr>
            <a:spLocks noGrp="1"/>
          </p:cNvSpPr>
          <p:nvPr>
            <p:ph type="sldNum" sz="quarter" idx="11"/>
          </p:nvPr>
        </p:nvSpPr>
        <p:spPr/>
        <p:txBody>
          <a:bodyPr rtlCol="0"/>
          <a:lstStyle/>
          <a:p>
            <a:fld id="{725C68B6-61C2-468F-89AB-4B9F7531AA68}"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5B106E36-FD25-4E2D-B0AA-010F637433A0}" type="datetimeFigureOut">
              <a:rPr lang="ru-RU" smtClean="0"/>
              <a:pPr/>
              <a:t>12.03.2017</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12.03.2017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12.03.2017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12.03.2017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B106E36-FD25-4E2D-B0AA-010F637433A0}" type="datetimeFigureOut">
              <a:rPr lang="ru-RU" smtClean="0"/>
              <a:pPr/>
              <a:t>12.03.2017</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r"/>
            <a:r>
              <a:rPr lang="kk-KZ" dirty="0" smtClean="0"/>
              <a:t>Оқытудың түрлері</a:t>
            </a:r>
            <a:r>
              <a:rPr lang="ru-RU" dirty="0" smtClean="0"/>
              <a:t/>
            </a:r>
            <a:br>
              <a:rPr lang="ru-RU" dirty="0" smtClean="0"/>
            </a:br>
            <a:endParaRPr lang="ru-RU" dirty="0"/>
          </a:p>
        </p:txBody>
      </p:sp>
      <p:sp>
        <p:nvSpPr>
          <p:cNvPr id="3" name="Подзаголовок 2"/>
          <p:cNvSpPr>
            <a:spLocks noGrp="1"/>
          </p:cNvSpPr>
          <p:nvPr>
            <p:ph type="subTitle" idx="1"/>
          </p:nvPr>
        </p:nvSpPr>
        <p:spPr>
          <a:xfrm>
            <a:off x="3563888" y="4509120"/>
            <a:ext cx="4953000" cy="1752600"/>
          </a:xfrm>
        </p:spPr>
        <p:txBody>
          <a:bodyPr/>
          <a:lstStyle/>
          <a:p>
            <a:r>
              <a:rPr lang="kk-KZ" dirty="0" smtClean="0"/>
              <a:t>Орындаған: Канжегалина Г.Е.</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764704"/>
            <a:ext cx="8229600" cy="1066800"/>
          </a:xfrm>
        </p:spPr>
        <p:txBody>
          <a:bodyPr>
            <a:normAutofit fontScale="90000"/>
          </a:bodyPr>
          <a:lstStyle/>
          <a:p>
            <a:pPr algn="ctr"/>
            <a:r>
              <a:rPr lang="kk-KZ" dirty="0" smtClean="0"/>
              <a:t> </a:t>
            </a:r>
            <a:r>
              <a:rPr lang="kk-KZ" sz="3600" i="1" u="sng" dirty="0" smtClean="0"/>
              <a:t>Бағдарламалап оқытудың күшті жақтары</a:t>
            </a:r>
            <a:endParaRPr lang="ru-RU" i="1" u="sng" dirty="0"/>
          </a:p>
        </p:txBody>
      </p:sp>
      <p:sp>
        <p:nvSpPr>
          <p:cNvPr id="3" name="Содержимое 2"/>
          <p:cNvSpPr>
            <a:spLocks noGrp="1"/>
          </p:cNvSpPr>
          <p:nvPr>
            <p:ph idx="1"/>
          </p:nvPr>
        </p:nvSpPr>
        <p:spPr/>
        <p:txBody>
          <a:bodyPr>
            <a:normAutofit fontScale="92500" lnSpcReduction="10000"/>
          </a:bodyPr>
          <a:lstStyle/>
          <a:p>
            <a:r>
              <a:rPr lang="kk-KZ" dirty="0" smtClean="0"/>
              <a:t>Оқу материалының бөлшектелінуі,</a:t>
            </a:r>
            <a:endParaRPr lang="ru-RU" dirty="0" smtClean="0"/>
          </a:p>
          <a:p>
            <a:r>
              <a:rPr lang="kk-KZ" dirty="0" smtClean="0"/>
              <a:t>Оқушының </a:t>
            </a:r>
            <a:r>
              <a:rPr lang="kk-KZ" dirty="0" smtClean="0"/>
              <a:t>белсенді өзіндік жұмысы,</a:t>
            </a:r>
            <a:endParaRPr lang="ru-RU" dirty="0" smtClean="0"/>
          </a:p>
          <a:p>
            <a:r>
              <a:rPr lang="kk-KZ" dirty="0" smtClean="0"/>
              <a:t>Тұрақты </a:t>
            </a:r>
            <a:r>
              <a:rPr lang="kk-KZ" dirty="0" smtClean="0"/>
              <a:t>тексеру,</a:t>
            </a:r>
            <a:endParaRPr lang="ru-RU" dirty="0" smtClean="0"/>
          </a:p>
          <a:p>
            <a:r>
              <a:rPr lang="kk-KZ" dirty="0" smtClean="0"/>
              <a:t>Оқыту </a:t>
            </a:r>
            <a:r>
              <a:rPr lang="kk-KZ" dirty="0" smtClean="0"/>
              <a:t>қарқыны мен оқу материалы көлемінің даралануы,</a:t>
            </a:r>
            <a:endParaRPr lang="ru-RU" dirty="0" smtClean="0"/>
          </a:p>
          <a:p>
            <a:r>
              <a:rPr lang="kk-KZ" dirty="0" smtClean="0"/>
              <a:t>Техникалық </a:t>
            </a:r>
            <a:r>
              <a:rPr lang="kk-KZ" dirty="0" smtClean="0"/>
              <a:t>оқыту құралдарын пайдалану.</a:t>
            </a:r>
            <a:endParaRPr lang="ru-RU" dirty="0" smtClean="0"/>
          </a:p>
          <a:p>
            <a:r>
              <a:rPr lang="kk-KZ" dirty="0" smtClean="0"/>
              <a:t>Бағдарламалап </a:t>
            </a:r>
            <a:r>
              <a:rPr lang="kk-KZ" dirty="0" smtClean="0"/>
              <a:t>оқытудың кемшіліктері:</a:t>
            </a:r>
            <a:endParaRPr lang="ru-RU" dirty="0" smtClean="0"/>
          </a:p>
          <a:p>
            <a:r>
              <a:rPr lang="kk-KZ" dirty="0" smtClean="0"/>
              <a:t>Бағдарлама </a:t>
            </a:r>
            <a:r>
              <a:rPr lang="kk-KZ" dirty="0" smtClean="0"/>
              <a:t>жасауға көп уақыт, күш керектігінен ол өте тиімді,</a:t>
            </a:r>
            <a:endParaRPr lang="ru-RU" dirty="0" smtClean="0"/>
          </a:p>
          <a:p>
            <a:r>
              <a:rPr lang="kk-KZ" dirty="0" smtClean="0"/>
              <a:t>Мектептегі </a:t>
            </a:r>
            <a:r>
              <a:rPr lang="kk-KZ" dirty="0" smtClean="0"/>
              <a:t>компьютерлердің саны мен сапасы жеткіліксіз.</a:t>
            </a:r>
            <a:endParaRPr lang="ru-RU" dirty="0" smtClean="0"/>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692696"/>
            <a:ext cx="8229600" cy="1066800"/>
          </a:xfrm>
        </p:spPr>
        <p:txBody>
          <a:bodyPr/>
          <a:lstStyle/>
          <a:p>
            <a:pPr algn="ctr"/>
            <a:r>
              <a:rPr lang="kk-KZ" b="1" dirty="0" smtClean="0"/>
              <a:t>Проблемалық оқыту</a:t>
            </a:r>
            <a:endParaRPr lang="ru-RU" dirty="0"/>
          </a:p>
        </p:txBody>
      </p:sp>
      <p:pic>
        <p:nvPicPr>
          <p:cNvPr id="4" name="Содержимое 3" descr="imgpreview.jpg"/>
          <p:cNvPicPr>
            <a:picLocks noGrp="1" noChangeAspect="1"/>
          </p:cNvPicPr>
          <p:nvPr>
            <p:ph idx="1"/>
          </p:nvPr>
        </p:nvPicPr>
        <p:blipFill>
          <a:blip r:embed="rId2" cstate="print"/>
          <a:stretch>
            <a:fillRect/>
          </a:stretch>
        </p:blipFill>
        <p:spPr>
          <a:xfrm>
            <a:off x="1187624" y="2420888"/>
            <a:ext cx="6648294" cy="3395891"/>
          </a:xfr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92696"/>
            <a:ext cx="8229600" cy="1066800"/>
          </a:xfrm>
        </p:spPr>
        <p:txBody>
          <a:bodyPr/>
          <a:lstStyle/>
          <a:p>
            <a:pPr algn="ctr"/>
            <a:r>
              <a:rPr lang="kk-KZ" b="1" dirty="0" smtClean="0"/>
              <a:t>Проблемалық оқыту</a:t>
            </a:r>
            <a:endParaRPr lang="ru-RU" dirty="0"/>
          </a:p>
        </p:txBody>
      </p:sp>
      <p:sp>
        <p:nvSpPr>
          <p:cNvPr id="3" name="Содержимое 2"/>
          <p:cNvSpPr>
            <a:spLocks noGrp="1"/>
          </p:cNvSpPr>
          <p:nvPr>
            <p:ph idx="1"/>
          </p:nvPr>
        </p:nvSpPr>
        <p:spPr>
          <a:xfrm>
            <a:off x="457200" y="1700808"/>
            <a:ext cx="8229600" cy="4873728"/>
          </a:xfrm>
        </p:spPr>
        <p:txBody>
          <a:bodyPr>
            <a:normAutofit fontScale="85000" lnSpcReduction="20000"/>
          </a:bodyPr>
          <a:lstStyle/>
          <a:p>
            <a:r>
              <a:rPr lang="kk-KZ" dirty="0" smtClean="0"/>
              <a:t>Заманауи білімдендірудің мақсаты мамандарды шығармашылыққа дайындау екені даусыз. Шығармашылық дегеніміз жаңалықты (жаңа нысана, жаңа білім, жаңа проблема, жаңа әдіс) ашу. Осыған орай, проблемалық оқытудың өзі де шығармашыл процесс: бейқалыпты ғылыми-оқу мәселені бейқалыпты әдістермен шешу. Соңғы кезде кең тараған оқу түрінің мәні: мұғалім жаңа білімді дайын түрде баяндамай, оқушылардың алдына проблемалық сұрақтарды қойып, оларды шешудің жолдары мен тәсілдерін іздеуге бейімдейді.</a:t>
            </a:r>
            <a:endParaRPr lang="ru-RU" dirty="0" smtClean="0"/>
          </a:p>
          <a:p>
            <a:r>
              <a:rPr lang="kk-KZ" dirty="0" smtClean="0"/>
              <a:t>Аталмыш оқыту жаңадан ғана пайда болған жоқ. Кезінде бұған өз үлесін қосқан педагог-ғалымдар: Сократ, Руссо, Дистервег, Ушинский. Мысалы, Дистервегтің дәлелдеуінше, "жаман ұстаз ақиқатты айта салады, жақсы ұстаз оны іздеп табуды үйретеді”.</a:t>
            </a:r>
            <a:endParaRPr lang="ru-RU" dirty="0" smtClean="0"/>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64704"/>
            <a:ext cx="8229600" cy="5809832"/>
          </a:xfrm>
        </p:spPr>
        <p:txBody>
          <a:bodyPr>
            <a:normAutofit fontScale="62500" lnSpcReduction="20000"/>
          </a:bodyPr>
          <a:lstStyle/>
          <a:p>
            <a:r>
              <a:rPr lang="kk-KZ" dirty="0" smtClean="0"/>
              <a:t>Проблемалық оқытуды ойдағыдай іске асыру үшін шәкірттерге ұсынатын проблемалық сұрақтар жүйесін жасап шығу қажет. Ескеретін жайт: кез келген сұрақ проблемалы бола бермейді. Проблемалы сұрақтың жауабы дайын болмайды, оны оқушы міндетті түрде өзі іздеуі шарт. Ол сұрақ баланың сана-сезімінде қиындық туғызуы қажет. Оқушы іштей түйсінген ойлау қиыншылығы проблемалық жағдаят деп аталады. Проблемалық сұрақ, бір жағынан, қиын болуы, екінші жағынан, оқушының шамасына лайық болуы керек. Осындай проблемалық жағдаят туғызу, проблемалық сұрақ қою – проблемалық оқытудың алғашқы кезеңі.</a:t>
            </a:r>
            <a:endParaRPr lang="ru-RU" dirty="0" smtClean="0"/>
          </a:p>
          <a:p>
            <a:r>
              <a:rPr lang="kk-KZ" dirty="0" smtClean="0"/>
              <a:t>Келесі кезеңінде бала іштей өз білімін талдап, таңдап, олардың жауап алуға жеткіліксіз екенін анықтайды да ізденіс жолына белсенділікпен түседі. Үшінші кезеңде ол сұрақтың жауабын дұрыс шеше білу амалдарын, жаңа білімді меңгереді. "Мен білдім!” деген қуанышты жағдайға жетеді. Кейінгі кезеңдерде дұрыс жауапты тексереді, алғашқы гипотезамен салыстырады, алынған білім мен білікті қорытындылайды, жинақтайды.</a:t>
            </a:r>
            <a:endParaRPr lang="ru-RU" dirty="0" smtClean="0"/>
          </a:p>
          <a:p>
            <a:r>
              <a:rPr lang="kk-KZ" dirty="0" smtClean="0"/>
              <a:t>Мұғалім проблемалы оқытудың барысында оқушы ойына, пікір қайшылқтарына дұрыс бағдар жасай отыра, жауап табу әдістерін үйретеді. Әдетте, оқытудың бұл түрі жаңа оқу материалын түсіндіру кезеңінде қолданылады. Сонымен, проблемалы оқытудың ерекшелігі: оқушыға дайын білім берілмей, одан проблемаларды ізденіс арқылы шешу талап етіледі</a:t>
            </a:r>
            <a:r>
              <a:rPr lang="kk-KZ" dirty="0" smtClean="0"/>
              <a:t>.</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92696"/>
            <a:ext cx="8229600" cy="1066800"/>
          </a:xfrm>
        </p:spPr>
        <p:txBody>
          <a:bodyPr>
            <a:normAutofit fontScale="90000"/>
          </a:bodyPr>
          <a:lstStyle/>
          <a:p>
            <a:pPr algn="ctr"/>
            <a:r>
              <a:rPr lang="kk-KZ" sz="3600" i="1" u="sng" dirty="0" smtClean="0"/>
              <a:t>Проблемалық оқытудың күшті жақтары</a:t>
            </a:r>
            <a:r>
              <a:rPr lang="kk-KZ" sz="3600" i="1" u="sng" dirty="0" smtClean="0"/>
              <a:t>:</a:t>
            </a:r>
            <a:endParaRPr lang="ru-RU" i="1" u="sng" dirty="0"/>
          </a:p>
        </p:txBody>
      </p:sp>
      <p:sp>
        <p:nvSpPr>
          <p:cNvPr id="3" name="Содержимое 2"/>
          <p:cNvSpPr>
            <a:spLocks noGrp="1"/>
          </p:cNvSpPr>
          <p:nvPr>
            <p:ph idx="1"/>
          </p:nvPr>
        </p:nvSpPr>
        <p:spPr>
          <a:xfrm>
            <a:off x="457200" y="1772816"/>
            <a:ext cx="8229600" cy="4801720"/>
          </a:xfrm>
        </p:spPr>
        <p:txBody>
          <a:bodyPr>
            <a:normAutofit lnSpcReduction="10000"/>
          </a:bodyPr>
          <a:lstStyle/>
          <a:p>
            <a:r>
              <a:rPr lang="kk-KZ" dirty="0" smtClean="0"/>
              <a:t>Оқушылардың </a:t>
            </a:r>
            <a:r>
              <a:rPr lang="kk-KZ" dirty="0" smtClean="0"/>
              <a:t>логикалық ойлау қабілетін арттырады;</a:t>
            </a:r>
            <a:endParaRPr lang="ru-RU" dirty="0" smtClean="0"/>
          </a:p>
          <a:p>
            <a:r>
              <a:rPr lang="kk-KZ" dirty="0" smtClean="0"/>
              <a:t>Оқу </a:t>
            </a:r>
            <a:r>
              <a:rPr lang="kk-KZ" dirty="0" smtClean="0"/>
              <a:t>еңбегіне қызығушылығын арттырады;</a:t>
            </a:r>
            <a:endParaRPr lang="ru-RU" dirty="0" smtClean="0"/>
          </a:p>
          <a:p>
            <a:r>
              <a:rPr lang="kk-KZ" dirty="0" smtClean="0"/>
              <a:t>Оларды </a:t>
            </a:r>
            <a:r>
              <a:rPr lang="kk-KZ" dirty="0" smtClean="0"/>
              <a:t>өздігінен саналы жұмыс істеуге үйретеді;</a:t>
            </a:r>
            <a:endParaRPr lang="ru-RU" dirty="0" smtClean="0"/>
          </a:p>
          <a:p>
            <a:r>
              <a:rPr lang="kk-KZ" dirty="0" smtClean="0"/>
              <a:t>Берік </a:t>
            </a:r>
            <a:r>
              <a:rPr lang="kk-KZ" dirty="0" smtClean="0"/>
              <a:t>білімге, оқытудың жоғары нәтижесіне жеткізеді.</a:t>
            </a:r>
            <a:endParaRPr lang="ru-RU" dirty="0" smtClean="0"/>
          </a:p>
          <a:p>
            <a:r>
              <a:rPr lang="kk-KZ" dirty="0" smtClean="0"/>
              <a:t>Проблемалық оқытудың кемшіліктері:</a:t>
            </a:r>
            <a:endParaRPr lang="ru-RU" dirty="0" smtClean="0"/>
          </a:p>
          <a:p>
            <a:r>
              <a:rPr lang="kk-KZ" dirty="0" smtClean="0"/>
              <a:t>Оқушылардың </a:t>
            </a:r>
            <a:r>
              <a:rPr lang="kk-KZ" dirty="0" smtClean="0"/>
              <a:t>танымдық іс-әрекетін басқаруға әлсіз ықпал ету;</a:t>
            </a:r>
            <a:endParaRPr lang="ru-RU" dirty="0" smtClean="0"/>
          </a:p>
          <a:p>
            <a:r>
              <a:rPr lang="kk-KZ" dirty="0" smtClean="0"/>
              <a:t>Мақсатқа </a:t>
            </a:r>
            <a:r>
              <a:rPr lang="kk-KZ" dirty="0" smtClean="0"/>
              <a:t>жету үшін көп уақыт жұмсау.</a:t>
            </a:r>
            <a:endParaRPr lang="ru-RU" dirty="0" smtClean="0"/>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endParaRPr lang="ru-RU" dirty="0"/>
          </a:p>
        </p:txBody>
      </p:sp>
      <p:sp>
        <p:nvSpPr>
          <p:cNvPr id="3" name="Содержимое 2"/>
          <p:cNvSpPr>
            <a:spLocks noGrp="1"/>
          </p:cNvSpPr>
          <p:nvPr>
            <p:ph idx="1"/>
          </p:nvPr>
        </p:nvSpPr>
        <p:spPr>
          <a:xfrm>
            <a:off x="457200" y="764704"/>
            <a:ext cx="8229600" cy="1944216"/>
          </a:xfrm>
        </p:spPr>
        <p:txBody>
          <a:bodyPr/>
          <a:lstStyle/>
          <a:p>
            <a:r>
              <a:rPr lang="kk-KZ" dirty="0" smtClean="0"/>
              <a:t>Қазіргі мектептерде түсіндірмелі және проблемалық оқыту түрлері бірге қатар қолданылады.</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989856"/>
          </a:xfrm>
        </p:spPr>
        <p:txBody>
          <a:bodyPr>
            <a:normAutofit fontScale="90000"/>
          </a:bodyPr>
          <a:lstStyle/>
          <a:p>
            <a:pPr algn="ctr"/>
            <a:r>
              <a:rPr lang="kk-KZ" b="1" dirty="0" smtClean="0"/>
              <a:t>Оқытудың негізгі түрлері</a:t>
            </a:r>
            <a:r>
              <a:rPr lang="ru-RU" dirty="0" smtClean="0"/>
              <a:t/>
            </a:r>
            <a:br>
              <a:rPr lang="ru-RU" dirty="0" smtClean="0"/>
            </a:br>
            <a:endParaRPr lang="ru-RU" dirty="0"/>
          </a:p>
        </p:txBody>
      </p:sp>
      <p:sp>
        <p:nvSpPr>
          <p:cNvPr id="3" name="Содержимое 2"/>
          <p:cNvSpPr>
            <a:spLocks noGrp="1"/>
          </p:cNvSpPr>
          <p:nvPr>
            <p:ph idx="1"/>
          </p:nvPr>
        </p:nvSpPr>
        <p:spPr/>
        <p:txBody>
          <a:bodyPr/>
          <a:lstStyle/>
          <a:p>
            <a:r>
              <a:rPr lang="kk-KZ" dirty="0" smtClean="0"/>
              <a:t> </a:t>
            </a:r>
            <a:r>
              <a:rPr lang="kk-KZ" dirty="0" smtClean="0"/>
              <a:t>   Оқыту </a:t>
            </a:r>
            <a:r>
              <a:rPr lang="kk-KZ" dirty="0" smtClean="0"/>
              <a:t>теориясы мен тәжірибесі дамуының жалпы заңдылықтарының бірі-дидактикалық жүйелердің бірізділігі, сабақтастығы. Әрбір жаңа жүйе дәстүрлі жүйелердің күшті қасиеттерін, идеяларын, тәжірибесін өзіне сіңіріп алады.</a:t>
            </a:r>
            <a:endParaRPr lang="ru-RU" dirty="0" smtClean="0"/>
          </a:p>
          <a:p>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764704"/>
            <a:ext cx="8229600" cy="1066800"/>
          </a:xfrm>
        </p:spPr>
        <p:txBody>
          <a:bodyPr>
            <a:normAutofit fontScale="90000"/>
          </a:bodyPr>
          <a:lstStyle/>
          <a:p>
            <a:pPr algn="ctr"/>
            <a:r>
              <a:rPr lang="kk-KZ" dirty="0" smtClean="0"/>
              <a:t>Дидактика тарихында оқытудың </a:t>
            </a:r>
            <a:r>
              <a:rPr lang="kk-KZ" dirty="0" smtClean="0"/>
              <a:t/>
            </a:r>
            <a:br>
              <a:rPr lang="kk-KZ" dirty="0" smtClean="0"/>
            </a:br>
            <a:r>
              <a:rPr lang="kk-KZ" u="sng" dirty="0" smtClean="0"/>
              <a:t>үш </a:t>
            </a:r>
            <a:r>
              <a:rPr lang="kk-KZ" u="sng" dirty="0" smtClean="0"/>
              <a:t>түрі</a:t>
            </a:r>
            <a:r>
              <a:rPr lang="kk-KZ" dirty="0" smtClean="0"/>
              <a:t> қалыптасқан</a:t>
            </a:r>
            <a:endParaRPr lang="ru-RU" dirty="0"/>
          </a:p>
        </p:txBody>
      </p:sp>
      <p:sp>
        <p:nvSpPr>
          <p:cNvPr id="3" name="Содержимое 2"/>
          <p:cNvSpPr>
            <a:spLocks noGrp="1"/>
          </p:cNvSpPr>
          <p:nvPr>
            <p:ph idx="1"/>
          </p:nvPr>
        </p:nvSpPr>
        <p:spPr/>
        <p:txBody>
          <a:bodyPr/>
          <a:lstStyle/>
          <a:p>
            <a:pPr>
              <a:buNone/>
            </a:pPr>
            <a:endParaRPr lang="ru-RU" dirty="0"/>
          </a:p>
        </p:txBody>
      </p:sp>
      <p:sp>
        <p:nvSpPr>
          <p:cNvPr id="4" name="Овал 3"/>
          <p:cNvSpPr/>
          <p:nvPr/>
        </p:nvSpPr>
        <p:spPr>
          <a:xfrm>
            <a:off x="755576" y="2420888"/>
            <a:ext cx="2664296" cy="13681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b="1" dirty="0" smtClean="0"/>
              <a:t>түсіндірмелі-иллюстрациялы (дәстүрлі)</a:t>
            </a:r>
            <a:endParaRPr lang="ru-RU" dirty="0"/>
          </a:p>
        </p:txBody>
      </p:sp>
      <p:sp>
        <p:nvSpPr>
          <p:cNvPr id="5" name="Овал 4"/>
          <p:cNvSpPr/>
          <p:nvPr/>
        </p:nvSpPr>
        <p:spPr>
          <a:xfrm>
            <a:off x="2987824" y="3429000"/>
            <a:ext cx="2880320" cy="151216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b="1" dirty="0" smtClean="0"/>
              <a:t>проблемалы</a:t>
            </a:r>
            <a:endParaRPr lang="ru-RU" dirty="0"/>
          </a:p>
        </p:txBody>
      </p:sp>
      <p:sp>
        <p:nvSpPr>
          <p:cNvPr id="6" name="Овал 5"/>
          <p:cNvSpPr/>
          <p:nvPr/>
        </p:nvSpPr>
        <p:spPr>
          <a:xfrm>
            <a:off x="5508104" y="4509120"/>
            <a:ext cx="3096344" cy="15841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b="1" dirty="0" smtClean="0"/>
              <a:t>бағдарламалы (компьютерлік).</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980728"/>
            <a:ext cx="8229600" cy="1066800"/>
          </a:xfrm>
        </p:spPr>
        <p:txBody>
          <a:bodyPr>
            <a:normAutofit/>
          </a:bodyPr>
          <a:lstStyle/>
          <a:p>
            <a:pPr algn="ctr"/>
            <a:r>
              <a:rPr lang="kk-KZ" sz="3200" b="1" dirty="0" smtClean="0"/>
              <a:t>Түсіндірмелі-иллюстрациялы оқыту</a:t>
            </a:r>
            <a:endParaRPr lang="ru-RU" sz="3200" dirty="0"/>
          </a:p>
        </p:txBody>
      </p:sp>
      <p:pic>
        <p:nvPicPr>
          <p:cNvPr id="4" name="Содержимое 3" descr="0001-001-Ispolzovanie-interaktivnoj-doski-Interwrite-Board-na-urokakh.jpg"/>
          <p:cNvPicPr>
            <a:picLocks noGrp="1" noChangeAspect="1"/>
          </p:cNvPicPr>
          <p:nvPr>
            <p:ph idx="1"/>
          </p:nvPr>
        </p:nvPicPr>
        <p:blipFill>
          <a:blip r:embed="rId2" cstate="print"/>
          <a:stretch>
            <a:fillRect/>
          </a:stretch>
        </p:blipFill>
        <p:spPr>
          <a:xfrm>
            <a:off x="899592" y="2204864"/>
            <a:ext cx="6912768" cy="4102274"/>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764704"/>
            <a:ext cx="8229600" cy="1066800"/>
          </a:xfrm>
        </p:spPr>
        <p:txBody>
          <a:bodyPr>
            <a:normAutofit/>
          </a:bodyPr>
          <a:lstStyle/>
          <a:p>
            <a:pPr algn="ctr"/>
            <a:r>
              <a:rPr lang="kk-KZ" sz="3200" b="1" dirty="0" smtClean="0"/>
              <a:t>Түсіндірмелі-иллюстрациялы оқыту</a:t>
            </a:r>
            <a:endParaRPr lang="ru-RU" sz="3200" dirty="0"/>
          </a:p>
        </p:txBody>
      </p:sp>
      <p:sp>
        <p:nvSpPr>
          <p:cNvPr id="3" name="Содержимое 2"/>
          <p:cNvSpPr>
            <a:spLocks noGrp="1"/>
          </p:cNvSpPr>
          <p:nvPr>
            <p:ph idx="1"/>
          </p:nvPr>
        </p:nvSpPr>
        <p:spPr/>
        <p:txBody>
          <a:bodyPr>
            <a:normAutofit/>
          </a:bodyPr>
          <a:lstStyle/>
          <a:p>
            <a:r>
              <a:rPr lang="kk-KZ" sz="2400" dirty="0" smtClean="0"/>
              <a:t>     Оның </a:t>
            </a:r>
            <a:r>
              <a:rPr lang="kk-KZ" sz="2400" dirty="0" smtClean="0"/>
              <a:t>дәстүрлі оқыту деп аталатыны тарихта ұзақ уақыт бойы өміршең болғанына байланысты. Дәстүрлі оқыту жаңадан пайда болған түсіндіру жолдары мен көрнекіліктерді өзіне кіріктіріп отырады. Бұл жүйедегі негізгі оқыту әдіс-тәсілдеріне көрнекіліктерді пайдалана отырып түсіндіру жатады. Оқушылардың негізгі іс-әрекеті: берілген білімнің мазмұнын тыңдау, қабылдау, естерінде сақтау. Мұндай оқытудың талабы: оқушылар есте сақтаған өткен оқу материалының мазмұнын қатесіз қайталап айтып беруі.</a:t>
            </a:r>
            <a:endParaRPr lang="ru-RU"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29600" cy="1517104"/>
          </a:xfrm>
        </p:spPr>
        <p:txBody>
          <a:bodyPr>
            <a:noAutofit/>
          </a:bodyPr>
          <a:lstStyle/>
          <a:p>
            <a:pPr algn="ctr"/>
            <a:r>
              <a:rPr lang="kk-KZ" sz="2800" i="1" u="sng" dirty="0" smtClean="0"/>
              <a:t/>
            </a:r>
            <a:br>
              <a:rPr lang="kk-KZ" sz="2800" i="1" u="sng" dirty="0" smtClean="0"/>
            </a:br>
            <a:r>
              <a:rPr lang="kk-KZ" sz="2800" i="1" u="sng" dirty="0" smtClean="0"/>
              <a:t>Түсіндірмелі-иллюстрациялы </a:t>
            </a:r>
            <a:r>
              <a:rPr lang="kk-KZ" sz="2800" i="1" u="sng" dirty="0" smtClean="0"/>
              <a:t>оқытудың ғасырлар бойы нығайтылған пайдалы жақтары:</a:t>
            </a:r>
            <a:r>
              <a:rPr lang="ru-RU" dirty="0" smtClean="0"/>
              <a:t/>
            </a:r>
            <a:br>
              <a:rPr lang="ru-RU" dirty="0" smtClean="0"/>
            </a:br>
            <a:endParaRPr lang="ru-RU" dirty="0"/>
          </a:p>
        </p:txBody>
      </p:sp>
      <p:sp>
        <p:nvSpPr>
          <p:cNvPr id="3" name="Содержимое 2"/>
          <p:cNvSpPr>
            <a:spLocks noGrp="1"/>
          </p:cNvSpPr>
          <p:nvPr>
            <p:ph idx="1"/>
          </p:nvPr>
        </p:nvSpPr>
        <p:spPr/>
        <p:txBody>
          <a:bodyPr>
            <a:normAutofit fontScale="85000" lnSpcReduction="10000"/>
          </a:bodyPr>
          <a:lstStyle/>
          <a:p>
            <a:r>
              <a:rPr lang="kk-KZ" dirty="0" smtClean="0"/>
              <a:t>Уақытты </a:t>
            </a:r>
            <a:r>
              <a:rPr lang="kk-KZ" dirty="0" smtClean="0"/>
              <a:t>үнемдейді;</a:t>
            </a:r>
            <a:endParaRPr lang="ru-RU" dirty="0" smtClean="0"/>
          </a:p>
          <a:p>
            <a:r>
              <a:rPr lang="kk-KZ" dirty="0" smtClean="0"/>
              <a:t>Мұғалім </a:t>
            </a:r>
            <a:r>
              <a:rPr lang="kk-KZ" dirty="0" smtClean="0"/>
              <a:t>мен шәкірттердің күш-қайратын жетілдіреді;</a:t>
            </a:r>
            <a:endParaRPr lang="ru-RU" dirty="0" smtClean="0"/>
          </a:p>
          <a:p>
            <a:r>
              <a:rPr lang="kk-KZ" dirty="0" smtClean="0"/>
              <a:t>Күрделі </a:t>
            </a:r>
            <a:r>
              <a:rPr lang="kk-KZ" dirty="0" smtClean="0"/>
              <a:t>білімдерді қабылдауды жеңілдетеді;</a:t>
            </a:r>
            <a:endParaRPr lang="ru-RU" dirty="0" smtClean="0"/>
          </a:p>
          <a:p>
            <a:r>
              <a:rPr lang="kk-KZ" dirty="0" smtClean="0"/>
              <a:t>Оқыту </a:t>
            </a:r>
            <a:r>
              <a:rPr lang="kk-KZ" dirty="0" smtClean="0"/>
              <a:t>процесін тиімді басқаруды қамтамасыз етеді.</a:t>
            </a:r>
            <a:endParaRPr lang="ru-RU" dirty="0" smtClean="0"/>
          </a:p>
          <a:p>
            <a:r>
              <a:rPr lang="kk-KZ" dirty="0" smtClean="0"/>
              <a:t>Түсіндірмелі-иллюстрациялы </a:t>
            </a:r>
            <a:r>
              <a:rPr lang="kk-KZ" dirty="0" smtClean="0"/>
              <a:t>оқытудың кемшіліктері:</a:t>
            </a:r>
            <a:endParaRPr lang="ru-RU" dirty="0" smtClean="0"/>
          </a:p>
          <a:p>
            <a:r>
              <a:rPr lang="kk-KZ" dirty="0" smtClean="0"/>
              <a:t>Оқушылардың </a:t>
            </a:r>
            <a:r>
              <a:rPr lang="kk-KZ" dirty="0" smtClean="0"/>
              <a:t>дайын білімді жаттап алуы,</a:t>
            </a:r>
            <a:endParaRPr lang="ru-RU" dirty="0" smtClean="0"/>
          </a:p>
          <a:p>
            <a:r>
              <a:rPr lang="kk-KZ" dirty="0" smtClean="0"/>
              <a:t>Шәкірттердің </a:t>
            </a:r>
            <a:r>
              <a:rPr lang="kk-KZ" dirty="0" smtClean="0"/>
              <a:t>өз бетінше ойлауына қажетті көңіл бөлінбеуі;</a:t>
            </a:r>
            <a:endParaRPr lang="ru-RU" dirty="0" smtClean="0"/>
          </a:p>
          <a:p>
            <a:r>
              <a:rPr lang="kk-KZ" dirty="0" smtClean="0"/>
              <a:t>Дара </a:t>
            </a:r>
            <a:r>
              <a:rPr lang="kk-KZ" dirty="0" smtClean="0"/>
              <a:t>және бөліп оқыту мүмкіндіктерінің жетімсіздігі</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836712"/>
            <a:ext cx="8229600" cy="1066800"/>
          </a:xfrm>
        </p:spPr>
        <p:txBody>
          <a:bodyPr>
            <a:normAutofit/>
          </a:bodyPr>
          <a:lstStyle/>
          <a:p>
            <a:r>
              <a:rPr lang="kk-KZ" sz="3200" b="1" dirty="0" smtClean="0"/>
              <a:t>Бағдарламалы (компьютерлік) оқыту</a:t>
            </a:r>
            <a:endParaRPr lang="ru-RU" sz="3200" dirty="0"/>
          </a:p>
        </p:txBody>
      </p:sp>
      <p:pic>
        <p:nvPicPr>
          <p:cNvPr id="4" name="Содержимое 3" descr="1355384544_green-reading-online.jpg"/>
          <p:cNvPicPr>
            <a:picLocks noGrp="1" noChangeAspect="1"/>
          </p:cNvPicPr>
          <p:nvPr>
            <p:ph idx="1"/>
          </p:nvPr>
        </p:nvPicPr>
        <p:blipFill>
          <a:blip r:embed="rId2" cstate="print"/>
          <a:stretch>
            <a:fillRect/>
          </a:stretch>
        </p:blipFill>
        <p:spPr>
          <a:xfrm>
            <a:off x="1403648" y="2564904"/>
            <a:ext cx="5920342" cy="3562777"/>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692696"/>
            <a:ext cx="8229600" cy="1066800"/>
          </a:xfrm>
        </p:spPr>
        <p:txBody>
          <a:bodyPr>
            <a:normAutofit/>
          </a:bodyPr>
          <a:lstStyle/>
          <a:p>
            <a:r>
              <a:rPr lang="kk-KZ" sz="3200" b="1" dirty="0" smtClean="0"/>
              <a:t>Бағдарламалы (компьютерлік) оқыту</a:t>
            </a:r>
            <a:endParaRPr lang="ru-RU" sz="3200" b="1" dirty="0"/>
          </a:p>
        </p:txBody>
      </p:sp>
      <p:sp>
        <p:nvSpPr>
          <p:cNvPr id="3" name="Содержимое 2"/>
          <p:cNvSpPr>
            <a:spLocks noGrp="1"/>
          </p:cNvSpPr>
          <p:nvPr>
            <p:ph idx="1"/>
          </p:nvPr>
        </p:nvSpPr>
        <p:spPr>
          <a:xfrm>
            <a:off x="457200" y="1772816"/>
            <a:ext cx="8229600" cy="4801720"/>
          </a:xfrm>
        </p:spPr>
        <p:txBody>
          <a:bodyPr>
            <a:normAutofit fontScale="77500" lnSpcReduction="20000"/>
          </a:bodyPr>
          <a:lstStyle/>
          <a:p>
            <a:r>
              <a:rPr lang="kk-KZ" dirty="0" smtClean="0"/>
              <a:t>Бағдарламалы оқытудың негізгі мақсаты – оқыту процесін басқаруды жетілдіру, тексеруден өзін-өзі тексеруге, оқытудан өзін-өзі оқытуға көшу. Бағдарламалы оқытуда жаңа бағдарланған оқулықтар, оқыту құжаттары, үйрету (оқыту) машиналары қолданылады. Оқытудың бұл түрі 1960 жылдан бастап Б.Скиннер, Н.Краудер бастамасынан кейін, педагогика, психология және кибернетиканы ұштастырып пайдаланылады.</a:t>
            </a:r>
            <a:endParaRPr lang="ru-RU" dirty="0" smtClean="0"/>
          </a:p>
          <a:p>
            <a:r>
              <a:rPr lang="kk-KZ" dirty="0" smtClean="0"/>
              <a:t>Бағдарламалы оқытудың ерекшеліктері: оқу материалы жеке логикалы бөлшектерге бөлінеді; әр бөлімді меңгерген соң, оқушы өздігінен тест-сұрақтарға жауап береді; дұрыс жауап берілсе, келесі бөлімге өтеді; жауап қате болса, өзі бөлімді қайталап өтіп, сұрақтарға тағы да жауап береді.</a:t>
            </a:r>
            <a:endParaRPr lang="ru-RU" dirty="0" smtClean="0"/>
          </a:p>
          <a:p>
            <a:r>
              <a:rPr lang="kk-KZ" dirty="0" smtClean="0"/>
              <a:t>Оқытудың бұл түріне негіз болған оу бағдарламасы оқу материалын, оны меңгеру барысындағы оқушының іс-әрекетін, тексеру түрлерін бір тәртіппен ретке келтіреді.</a:t>
            </a:r>
            <a:endParaRPr lang="ru-RU" dirty="0" smtClean="0"/>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836712"/>
            <a:ext cx="8229600" cy="1066800"/>
          </a:xfrm>
        </p:spPr>
        <p:txBody>
          <a:bodyPr>
            <a:normAutofit fontScale="90000"/>
          </a:bodyPr>
          <a:lstStyle/>
          <a:p>
            <a:r>
              <a:rPr lang="kk-KZ" sz="3200" i="1" dirty="0" smtClean="0"/>
              <a:t>Бағдарламалап оқытудың үш принципі бар: </a:t>
            </a:r>
            <a:r>
              <a:rPr lang="kk-KZ" sz="3200" b="1" i="1" dirty="0" smtClean="0"/>
              <a:t>сызықты, тармақты және аралас. </a:t>
            </a:r>
            <a:endParaRPr lang="ru-RU" sz="3200" i="1" dirty="0"/>
          </a:p>
        </p:txBody>
      </p:sp>
      <p:sp>
        <p:nvSpPr>
          <p:cNvPr id="3" name="Содержимое 2"/>
          <p:cNvSpPr>
            <a:spLocks noGrp="1"/>
          </p:cNvSpPr>
          <p:nvPr>
            <p:ph idx="1"/>
          </p:nvPr>
        </p:nvSpPr>
        <p:spPr/>
        <p:txBody>
          <a:bodyPr>
            <a:normAutofit fontScale="92500" lnSpcReduction="10000"/>
          </a:bodyPr>
          <a:lstStyle/>
          <a:p>
            <a:r>
              <a:rPr lang="kk-KZ" u="sng" dirty="0" smtClean="0"/>
              <a:t>Сызықты</a:t>
            </a:r>
            <a:r>
              <a:rPr lang="kk-KZ" dirty="0" smtClean="0"/>
              <a:t> </a:t>
            </a:r>
            <a:r>
              <a:rPr lang="kk-KZ" dirty="0" smtClean="0"/>
              <a:t>бағдарламада оқу материалы бірізділікпен беріледі. </a:t>
            </a:r>
            <a:r>
              <a:rPr lang="kk-KZ" u="sng" dirty="0" smtClean="0"/>
              <a:t>Тармақты </a:t>
            </a:r>
            <a:r>
              <a:rPr lang="kk-KZ" dirty="0" smtClean="0"/>
              <a:t>бағдарламада әр оқушы мақсатқа өз жолымен келеді. Қате жауап берген кезде оқушы керекті тармаққа өтіп, қайтадан оқып, қосымша түсініктеме алып, қатені жойып, негізгі сызыққа қайтып оралады. Мықты оқушылар негізгі сызықпен жүрсе, әлсіз оқушылар тармақтарға кіру арқылы нәтижеге жетеді. </a:t>
            </a:r>
            <a:r>
              <a:rPr lang="kk-KZ" u="sng" dirty="0" smtClean="0"/>
              <a:t>Аралас</a:t>
            </a:r>
            <a:r>
              <a:rPr lang="kk-KZ" dirty="0" smtClean="0"/>
              <a:t> бағдарламада қиын тақырыптар тармақтарға бөлінеді, басқалары сызық бойынша орналасады.</a:t>
            </a:r>
            <a:endParaRPr lang="ru-RU" dirty="0" smtClean="0"/>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17</TotalTime>
  <Words>773</Words>
  <Application>Microsoft Office PowerPoint</Application>
  <PresentationFormat>Экран (4:3)</PresentationFormat>
  <Paragraphs>53</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Городская</vt:lpstr>
      <vt:lpstr>Оқытудың түрлері </vt:lpstr>
      <vt:lpstr>Оқытудың негізгі түрлері </vt:lpstr>
      <vt:lpstr>Дидактика тарихында оқытудың  үш түрі қалыптасқан</vt:lpstr>
      <vt:lpstr>Түсіндірмелі-иллюстрациялы оқыту</vt:lpstr>
      <vt:lpstr>Түсіндірмелі-иллюстрациялы оқыту</vt:lpstr>
      <vt:lpstr> Түсіндірмелі-иллюстрациялы оқытудың ғасырлар бойы нығайтылған пайдалы жақтары: </vt:lpstr>
      <vt:lpstr>Бағдарламалы (компьютерлік) оқыту</vt:lpstr>
      <vt:lpstr>Бағдарламалы (компьютерлік) оқыту</vt:lpstr>
      <vt:lpstr>Бағдарламалап оқытудың үш принципі бар: сызықты, тармақты және аралас. </vt:lpstr>
      <vt:lpstr> Бағдарламалап оқытудың күшті жақтары</vt:lpstr>
      <vt:lpstr>Проблемалық оқыту</vt:lpstr>
      <vt:lpstr>Проблемалық оқыту</vt:lpstr>
      <vt:lpstr>Слайд 13</vt:lpstr>
      <vt:lpstr>Проблемалық оқытудың күшті жақтары:</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Оқытудың түрлері </dc:title>
  <dc:creator>User</dc:creator>
  <cp:lastModifiedBy>Windows User</cp:lastModifiedBy>
  <cp:revision>4</cp:revision>
  <dcterms:created xsi:type="dcterms:W3CDTF">2017-03-12T13:50:14Z</dcterms:created>
  <dcterms:modified xsi:type="dcterms:W3CDTF">2017-03-12T14:19:04Z</dcterms:modified>
</cp:coreProperties>
</file>